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8987-DF06-49F7-B8BC-10D4AB83045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46DEC-4BF7-4CB9-9FF8-ED5F3293C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D917-6F2D-4817-8654-D0095ABEC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3E65-33BB-4C6B-9451-3C8EC5C30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838C-3482-4ED6-8EAD-F69993BB5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F244-BE1F-4D43-BBFF-18B168D09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4FAB-BF8C-4BCC-BC1E-150AEBDAC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6332-541D-489D-97F1-68DFBC7A3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FA0CE-193B-4C02-9C3B-C117152F9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2107-07FB-4F06-8C49-6BD365339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F220-7AA9-4615-B759-DC23900D4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8300-435F-4A5E-95EE-93D8B25F6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AEAF-0C92-4529-8C3C-4F6A3545E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A4E1-A9A8-44A3-8009-EB96390FB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D51E-2B84-4F0D-A3B7-81AFA5F1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CCFFFF"/>
            </a:gs>
            <a:gs pos="100000">
              <a:schemeClr val="accent1">
                <a:tint val="44500"/>
                <a:satMod val="160000"/>
                <a:lumMod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FD0B47B-0551-4226-8721-9AC61F1D0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1" descr="http://www.2099.ru/wp-content/uploads/2013/08/06989faad9452cb4bf5dcf8b9a7757e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195638"/>
            <a:ext cx="4932362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3" y="260350"/>
            <a:ext cx="9072563" cy="302577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ПЛАНИРОВАНИЕ РАБОТЫ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С РОДИТЕЛЯМ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В ПОДГОТОВИТЕЛЬНОЙ ГРУППЕ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«ПОДГОТОВКА РЕБЕНКА К ШКОЛЕ»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 rot="10800000" flipV="1">
            <a:off x="5003798" y="4421759"/>
            <a:ext cx="38893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Участники творческой группы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«На пороге школы»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Тимченко Людмила Борисовна,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воспитатель ГБДОУ №17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Иванова Ирина Павловна,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воспитатель ГБДОУ 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Родительские собрания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</a:rPr>
              <a:t>На пороге школы»</a:t>
            </a:r>
            <a:endParaRPr lang="ru-RU" sz="2000" i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i="1" u="sng" dirty="0" smtClean="0">
                <a:latin typeface="Times New Roman" pitchFamily="18" charset="0"/>
              </a:rPr>
              <a:t>Цель: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- Познакомить родителей с результатами мониторинга   на начало учебного года.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- Помочь родителям объективно оценить подготовленность   ребёнка к обучению в школе.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(Анкета для родителей «Готов ли ваш ребёнок идти в школу?» )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388" y="3740150"/>
            <a:ext cx="86407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</a:rPr>
              <a:t>«Мой ребёнок  - будущий первоклассник»</a:t>
            </a:r>
            <a:endParaRPr lang="ru-RU" sz="2000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000" i="1" u="sng" dirty="0">
                <a:latin typeface="Times New Roman" pitchFamily="18" charset="0"/>
              </a:rPr>
              <a:t>Цель:</a:t>
            </a:r>
            <a:endParaRPr lang="ru-RU" sz="2000" dirty="0">
              <a:latin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</a:rPr>
              <a:t>-Познакомить родителей с результатами мониторинга на конец учебного года. </a:t>
            </a:r>
          </a:p>
          <a:p>
            <a:r>
              <a:rPr lang="ru-RU" sz="2000" dirty="0">
                <a:latin typeface="Times New Roman" pitchFamily="18" charset="0"/>
              </a:rPr>
              <a:t>-Формирование  знаний родителей по проблеме психологической готовности к школе.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2575" y="5805488"/>
            <a:ext cx="6246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Круглый стол</a:t>
            </a:r>
            <a:r>
              <a:rPr lang="ru-RU" sz="2000" dirty="0">
                <a:latin typeface="Times New Roman" pitchFamily="18" charset="0"/>
              </a:rPr>
              <a:t>     «До свидания, детский сад!»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Презентация фильма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</a:rPr>
              <a:t>«Странички из жизни группы»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0" grpId="0"/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Темы групповых и индивидуальных консультаций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662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 Значение режима в воспитании старшего дошкольника 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 О здоровье ребёнка и подготовке к школе 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 Что должен знать и уметь ребёнок при поступлении в первый    класс»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 Что нам ждать от школы 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 Развитие мелкой моторики рук»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 Как выбрать программу обучения для своего ребёнка»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 Семья и ребёнок- взаимоотношения и готовность к  обучению в школе»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 В стране математики. Развиваем ум и смекалку.»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 Создание уголка первоклассника дома»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«Игры с буквами и цифрами»</a:t>
            </a:r>
          </a:p>
        </p:txBody>
      </p:sp>
      <p:pic>
        <p:nvPicPr>
          <p:cNvPr id="7" name="Рисунок 6" descr="http://www.edu.cap.ru/home/5328/wipuckniki/wipuck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3861048"/>
            <a:ext cx="2597591" cy="27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0" endPos="65000" dist="508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2099.ru/wp-content/uploads/2013/08/06989faad9452cb4bf5dcf8b9a7757e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164" y="3711034"/>
            <a:ext cx="4050332" cy="310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0" endPos="65000" dist="50800" dir="5400000" sy="-100000" algn="bl" rotWithShape="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6988"/>
            <a:ext cx="8785225" cy="1143001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Темы наглядной информации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7777162" cy="3960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«Готовность к школе: что мы не понимаем»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«Особенности развития детей 6-7 лет»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«Не хочу в школу или что делать родителям»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«Готовим руку к письму»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«Компьютер «за» и «против»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«Как подготовить ребёнка к школе» (12 советов родителям будущих первоклассников)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«Игры с буквами и цифрами»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«Скоро в школу»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«В семье первоклассник!»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«У каждого первоклассника свой темперамент».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«Первоклассник и первоклассница – два разных мира».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«Предупреждение школьной </a:t>
            </a:r>
            <a:r>
              <a:rPr lang="ru-RU" sz="2000" dirty="0" err="1" smtClean="0">
                <a:latin typeface="Times New Roman" pitchFamily="18" charset="0"/>
              </a:rPr>
              <a:t>дезадаптации</a:t>
            </a:r>
            <a:r>
              <a:rPr lang="ru-RU" sz="2000" dirty="0" smtClean="0">
                <a:latin typeface="Times New Roman" pitchFamily="18" charset="0"/>
              </a:rPr>
              <a:t>».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579" y="628651"/>
            <a:ext cx="1296917" cy="248919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-100013"/>
            <a:ext cx="6408737" cy="1143001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Другие формы работы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125538"/>
            <a:ext cx="2170113" cy="604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Анкеты: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24075" y="1196975"/>
            <a:ext cx="6264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2000" dirty="0">
                <a:latin typeface="Times New Roman" pitchFamily="18" charset="0"/>
              </a:rPr>
              <a:t>«Родителям будущих первоклассников»   </a:t>
            </a:r>
          </a:p>
          <a:p>
            <a:pPr>
              <a:buFont typeface="Wingdings" pitchFamily="2" charset="2"/>
              <a:buChar char="ь"/>
            </a:pPr>
            <a:r>
              <a:rPr lang="ru-RU" sz="2000" dirty="0">
                <a:latin typeface="Times New Roman" pitchFamily="18" charset="0"/>
              </a:rPr>
              <a:t>«Готов ли ваш ребёнок к обучению в школе»  </a:t>
            </a:r>
          </a:p>
          <a:p>
            <a:pPr>
              <a:buFont typeface="Wingdings" pitchFamily="2" charset="2"/>
              <a:buChar char="ь"/>
            </a:pPr>
            <a:r>
              <a:rPr lang="ru-RU" sz="2000" dirty="0">
                <a:latin typeface="Times New Roman" pitchFamily="18" charset="0"/>
              </a:rPr>
              <a:t>«Готовы ли вы отдать своего ребёнка в школу?» </a:t>
            </a:r>
          </a:p>
          <a:p>
            <a:pPr>
              <a:buFont typeface="Wingdings" pitchFamily="2" charset="2"/>
              <a:buChar char="ь"/>
            </a:pPr>
            <a:r>
              <a:rPr lang="ru-RU" sz="2000" dirty="0">
                <a:latin typeface="Times New Roman" pitchFamily="18" charset="0"/>
              </a:rPr>
              <a:t>«Моё мнение о школьной жизни ребёнка» </a:t>
            </a:r>
          </a:p>
          <a:p>
            <a:pPr>
              <a:buFont typeface="Wingdings" pitchFamily="2" charset="2"/>
              <a:buChar char="ь"/>
            </a:pPr>
            <a:r>
              <a:rPr lang="ru-RU" sz="2000" dirty="0">
                <a:latin typeface="Times New Roman" pitchFamily="18" charset="0"/>
              </a:rPr>
              <a:t>«Игровое общение с ребёнком» </a:t>
            </a:r>
          </a:p>
          <a:p>
            <a:pPr>
              <a:buFont typeface="Wingdings" pitchFamily="2" charset="2"/>
              <a:buChar char="ь"/>
            </a:pPr>
            <a:r>
              <a:rPr lang="ru-RU" sz="2000" dirty="0">
                <a:latin typeface="Times New Roman" pitchFamily="18" charset="0"/>
              </a:rPr>
              <a:t>«В чём причина трудностей первоклассника»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3213" y="3500438"/>
            <a:ext cx="1838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Памятки: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339975" y="3644900"/>
            <a:ext cx="68040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 «Ребёнок шести лет должен уметь…»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 «Первые шаги по выбору школы»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 «Все приобретения детства значительны, и богатство их содержания будет зависеть от нас, взрослых»</a:t>
            </a:r>
          </a:p>
          <a:p>
            <a:pPr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 «Любящему родителю на заметку» («Безобидные стереотипы» родительского поведения.)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31" y="4077072"/>
            <a:ext cx="1295273" cy="2631801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2" grpId="0"/>
      <p:bldP spid="7173" grpId="0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260350"/>
            <a:ext cx="5051425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Консультации – практикумы: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42988" y="909638"/>
            <a:ext cx="5586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«Упражнения на  развитие тонкой моторики рук»</a:t>
            </a:r>
          </a:p>
          <a:p>
            <a:r>
              <a:rPr lang="ru-RU" sz="2000" dirty="0">
                <a:latin typeface="Times New Roman" pitchFamily="18" charset="0"/>
              </a:rPr>
              <a:t>«Пальчиковая гимнастика»</a:t>
            </a:r>
          </a:p>
          <a:p>
            <a:r>
              <a:rPr lang="ru-RU" sz="2000" dirty="0">
                <a:latin typeface="Times New Roman" pitchFamily="18" charset="0"/>
              </a:rPr>
              <a:t>«Работа с клеточкой»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2276475"/>
            <a:ext cx="151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Times New Roman" pitchFamily="18" charset="0"/>
              </a:rPr>
              <a:t>Опросы: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51050" y="2351088"/>
            <a:ext cx="5621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«Эмоциональная сторона отношений с ребёнком»</a:t>
            </a:r>
          </a:p>
          <a:p>
            <a:r>
              <a:rPr lang="ru-RU" sz="2000" dirty="0">
                <a:latin typeface="Times New Roman" pitchFamily="18" charset="0"/>
              </a:rPr>
              <a:t>«Игровое общение с ребёнком»</a:t>
            </a:r>
          </a:p>
          <a:p>
            <a:r>
              <a:rPr lang="ru-RU" sz="2000" dirty="0">
                <a:latin typeface="Times New Roman" pitchFamily="18" charset="0"/>
              </a:rPr>
              <a:t>«Каков социальный опыт моего ребёнка?»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6238" y="3846513"/>
            <a:ext cx="3370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</a:rPr>
              <a:t>Портфолио</a:t>
            </a:r>
            <a:r>
              <a:rPr lang="ru-RU" sz="2800" b="1" i="1" dirty="0"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группы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663825" y="4292600"/>
            <a:ext cx="6324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</a:rPr>
              <a:t>детско-родительский </a:t>
            </a:r>
            <a:r>
              <a:rPr lang="ru-RU" sz="2000" dirty="0">
                <a:latin typeface="Times New Roman" pitchFamily="18" charset="0"/>
              </a:rPr>
              <a:t>проект</a:t>
            </a: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( в течении учебного года</a:t>
            </a:r>
            <a:r>
              <a:rPr lang="ru-RU" sz="2000" dirty="0" smtClean="0">
                <a:latin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7176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346575"/>
            <a:ext cx="22002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93663"/>
            <a:ext cx="232886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  <p:bldP spid="8197" grpId="0"/>
      <p:bldP spid="8198" grpId="0"/>
      <p:bldP spid="8199" grpId="0"/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Примерный план работы с родителями по подготовке детей к школе</a:t>
            </a:r>
          </a:p>
        </p:txBody>
      </p:sp>
      <p:graphicFrame>
        <p:nvGraphicFramePr>
          <p:cNvPr id="9502" name="Group 286"/>
          <p:cNvGraphicFramePr>
            <a:graphicFrameLocks noGrp="1"/>
          </p:cNvGraphicFramePr>
          <p:nvPr>
            <p:ph type="tbl" idx="1"/>
          </p:nvPr>
        </p:nvGraphicFramePr>
        <p:xfrm>
          <a:off x="107950" y="1628775"/>
          <a:ext cx="8829675" cy="4846320"/>
        </p:xfrm>
        <a:graphic>
          <a:graphicData uri="http://schemas.openxmlformats.org/drawingml/2006/table">
            <a:tbl>
              <a:tblPr/>
              <a:tblGrid>
                <a:gridCol w="935038"/>
                <a:gridCol w="2305050"/>
                <a:gridCol w="1728787"/>
                <a:gridCol w="1800225"/>
                <a:gridCol w="2060575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Родительские собрания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Темы групповых и индивидуальных консультаций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Тематика наглядной информации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формы работы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Педагогическая гостиная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«На пороге школы»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Познакомить родителей с результатами мониторинга   на начало учебного года.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Помочь родителям объективно оценить подготовленность   ребёнка к обучению в школе.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«Значение режима в воспитании старшего дошкольника».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«Особенности развития детей 6-7 лет»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«Первые шаги по выбору школы»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Анкетирование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«Родителям будущих первоклассников»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группы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(в течение учебного года)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Детско-родительский проект..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«Что должен знать и уметь ребенок при поступлении в первый класс».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«Готовность к школе: что мы не понимаем»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Анкетирование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«Готов ли ваш ребенок идти в школу»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«Упражнения на развитие тонкой моторики рук»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«Не хочу в школу или что делать родителям».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«Компьютер «ЗА» и «ПРОТИВ»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Примерный план работы с родителями по подготовке детей к школе</a:t>
            </a:r>
            <a:endParaRPr lang="ru-RU" sz="3200" dirty="0"/>
          </a:p>
        </p:txBody>
      </p:sp>
      <p:graphicFrame>
        <p:nvGraphicFramePr>
          <p:cNvPr id="4" name="Group 109"/>
          <p:cNvGraphicFramePr>
            <a:graphicFrameLocks noGrp="1"/>
          </p:cNvGraphicFramePr>
          <p:nvPr>
            <p:ph type="tbl" idx="1"/>
          </p:nvPr>
        </p:nvGraphicFramePr>
        <p:xfrm>
          <a:off x="285721" y="1571612"/>
          <a:ext cx="8570942" cy="3756343"/>
        </p:xfrm>
        <a:graphic>
          <a:graphicData uri="http://schemas.openxmlformats.org/drawingml/2006/table">
            <a:tbl>
              <a:tblPr/>
              <a:tblGrid>
                <a:gridCol w="1149142"/>
                <a:gridCol w="1327352"/>
                <a:gridCol w="1659189"/>
                <a:gridCol w="1948011"/>
                <a:gridCol w="2487248"/>
              </a:tblGrid>
              <a:tr h="1138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«Юные математики» (О развитии логического мышления)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«В школу с радостью!»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9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«Пальчиковая гимнастика»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«У каждого первоклассника свой темперамент».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Анкетирование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«Мое мнение о школьной жизни ребенка»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«Как выбрать программу обучения для своего ребенка»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«Первоклассник и первоклассница – два разных мира»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Опрос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«Каков социальный опыт моего ребенка».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643866" cy="13573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Примерный план работы с родителями по подготовке детей к школе</a:t>
            </a:r>
            <a:endParaRPr lang="ru-RU" sz="3200" dirty="0"/>
          </a:p>
        </p:txBody>
      </p:sp>
      <p:graphicFrame>
        <p:nvGraphicFramePr>
          <p:cNvPr id="4" name="Group 206"/>
          <p:cNvGraphicFramePr>
            <a:graphicFrameLocks noGrp="1"/>
          </p:cNvGraphicFramePr>
          <p:nvPr>
            <p:ph type="tbl" idx="1"/>
          </p:nvPr>
        </p:nvGraphicFramePr>
        <p:xfrm>
          <a:off x="357158" y="1500174"/>
          <a:ext cx="8358218" cy="5082550"/>
        </p:xfrm>
        <a:graphic>
          <a:graphicData uri="http://schemas.openxmlformats.org/drawingml/2006/table">
            <a:tbl>
              <a:tblPr/>
              <a:tblGrid>
                <a:gridCol w="756234"/>
                <a:gridCol w="1712172"/>
                <a:gridCol w="1710703"/>
                <a:gridCol w="2107176"/>
                <a:gridCol w="2071933"/>
              </a:tblGrid>
              <a:tr h="1485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«Семья и ребенок – взаимоотношения и готовность к обучению в школе»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«Безобидные стереотипы родительского поведения»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советов родителям будущих первоклассников»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Опрос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«В чем причина трудностей первоклассника?»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5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Круглый стол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«До свидания, детский сад – здравствуй, школа!»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Презентация фильма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«Странички из жизни группы»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 Создание уголка первоклассника дома»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«Предупреждение школьной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дезадаптации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День открытых дверей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(Открытое мероприятие для родителей: НОД)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Выставка рисунков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(совместное творчество родителей и детей)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«Я иду в школу!»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Памятка: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«Режим будущего школьника»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«В семье – первоклассник!»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Фотовыставка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(родители)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«Мы тоже были первоклассниками!»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Выпускной бал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831</Words>
  <Application>Microsoft Office PowerPoint</Application>
  <PresentationFormat>Экран (4:3)</PresentationFormat>
  <Paragraphs>134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ПЛАНИРОВАНИЕ РАБОТЫ  С РОДИТЕЛЯМ  В ПОДГОТОВИТЕЛЬНОЙ ГРУППЕ  «ПОДГОТОВКА РЕБЕНКА К ШКОЛЕ»</vt:lpstr>
      <vt:lpstr>Родительские собрания </vt:lpstr>
      <vt:lpstr>Темы групповых и индивидуальных консультаций</vt:lpstr>
      <vt:lpstr>Темы наглядной информации</vt:lpstr>
      <vt:lpstr>Другие формы работы</vt:lpstr>
      <vt:lpstr>Слайд 6</vt:lpstr>
      <vt:lpstr>Примерный план работы с родителями по подготовке детей к школе</vt:lpstr>
      <vt:lpstr>Примерный план работы с родителями по подготовке детей к школе</vt:lpstr>
      <vt:lpstr>Примерный план работы с родителями по подготовке детей к школе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РАБОТЫ С РОДИТЕЛЯМ В ПОДГОТОВИТЕЛЬНОЙ ГРУППЕ  ТЕМА: «ПОДГОТОВКА РЕБЕНКА К ШКОЛЕ»</dc:title>
  <dc:creator>User</dc:creator>
  <cp:lastModifiedBy>Admin</cp:lastModifiedBy>
  <cp:revision>14</cp:revision>
  <dcterms:created xsi:type="dcterms:W3CDTF">2013-12-20T10:49:13Z</dcterms:created>
  <dcterms:modified xsi:type="dcterms:W3CDTF">2014-03-01T18:16:39Z</dcterms:modified>
</cp:coreProperties>
</file>