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sldIdLst>
    <p:sldId id="314" r:id="rId2"/>
    <p:sldId id="300" r:id="rId3"/>
    <p:sldId id="269" r:id="rId4"/>
    <p:sldId id="282" r:id="rId5"/>
    <p:sldId id="299" r:id="rId6"/>
    <p:sldId id="311" r:id="rId7"/>
    <p:sldId id="256" r:id="rId8"/>
    <p:sldId id="304" r:id="rId9"/>
    <p:sldId id="313" r:id="rId10"/>
    <p:sldId id="292" r:id="rId11"/>
    <p:sldId id="305" r:id="rId12"/>
    <p:sldId id="303" r:id="rId13"/>
    <p:sldId id="306" r:id="rId14"/>
    <p:sldId id="307" r:id="rId15"/>
    <p:sldId id="308" r:id="rId16"/>
    <p:sldId id="309" r:id="rId17"/>
    <p:sldId id="312" r:id="rId18"/>
    <p:sldId id="310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0099"/>
    <a:srgbClr val="A2F6FC"/>
    <a:srgbClr val="F3FEA0"/>
    <a:srgbClr val="003300"/>
    <a:srgbClr val="FF3300"/>
    <a:srgbClr val="990000"/>
    <a:srgbClr val="0000CC"/>
    <a:srgbClr val="FBA3F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5436" autoAdjust="0"/>
    <p:restoredTop sz="94576" autoAdjust="0"/>
  </p:normalViewPr>
  <p:slideViewPr>
    <p:cSldViewPr>
      <p:cViewPr varScale="1">
        <p:scale>
          <a:sx n="41" d="100"/>
          <a:sy n="41" d="100"/>
        </p:scale>
        <p:origin x="-10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BE80C-085D-4125-A6B8-386FA63B1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CC23E-1AF2-4462-BFF7-BC4345A642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55A8F-F322-4A8D-8241-31CDAC4E2B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FD9EA-8F1B-4DF2-8223-D28E44E3B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14E22-720E-438D-8051-38CC1545A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FE3F0-7890-4986-BAFC-0C8DE03ADD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DAF53-5126-4828-A587-9A5384FDA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72927-8F5F-4271-BF22-C04E0A040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0F830-87B9-4601-994E-FCA7C1EED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C917F-F104-46D5-AB08-B4ADF4346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5267D-FE49-46FE-95CE-6D75A59E3B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CF6701-BBBD-409A-BA55-8E9ECFE8D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E5FF5-EE6A-443B-B726-E8AD65FF2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AD7AF1D-4AEC-47D5-B935-EA07A0A3D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slide" Target="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5.png"/><Relationship Id="rId4" Type="http://schemas.openxmlformats.org/officeDocument/2006/relationships/image" Target="../media/image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6.xml"/><Relationship Id="rId6" Type="http://schemas.openxmlformats.org/officeDocument/2006/relationships/slide" Target="slide11.xml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Урок геометрии в 8 классе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2071678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СВОЙСТВА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ТРАПЕЦИИ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14612" y="4214818"/>
            <a:ext cx="58579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Comic Sans MS" pitchFamily="66" charset="0"/>
              </a:rPr>
              <a:t>Автор: учитель математики ГБОУ средняя школа № </a:t>
            </a:r>
            <a:r>
              <a:rPr lang="ru-RU" b="1" i="1" dirty="0" smtClean="0">
                <a:latin typeface="Comic Sans MS" pitchFamily="66" charset="0"/>
              </a:rPr>
              <a:t>235 им. Д.Д. Шостаковича, СПб</a:t>
            </a:r>
          </a:p>
          <a:p>
            <a:endParaRPr lang="ru-RU" b="1" i="1" dirty="0" smtClean="0">
              <a:latin typeface="Comic Sans MS" pitchFamily="66" charset="0"/>
            </a:endParaRPr>
          </a:p>
          <a:p>
            <a:r>
              <a:rPr lang="ru-RU" b="1" i="1" dirty="0" smtClean="0">
                <a:latin typeface="Comic Sans MS" pitchFamily="66" charset="0"/>
              </a:rPr>
              <a:t>Иванова Марина Викторовна</a:t>
            </a:r>
          </a:p>
          <a:p>
            <a:endParaRPr lang="ru-RU" b="1" i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-180975" y="188913"/>
            <a:ext cx="8856663" cy="1570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трапеции АВС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основания 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ВС.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биссектриса угла В. ВМ пересекает основание 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точке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Найдите периметр треугольника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если АВ = 10,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dirty="0"/>
              <a:t>.</a:t>
            </a: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565400"/>
            <a:ext cx="2232025" cy="1104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264643"/>
            <a:ext cx="49244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6876256" y="6165304"/>
            <a:ext cx="1584176" cy="484632"/>
          </a:xfrm>
          <a:prstGeom prst="rightArrow">
            <a:avLst/>
          </a:prstGeom>
          <a:solidFill>
            <a:srgbClr val="00009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hlinkClick r:id="rId5" action="ppaction://hlinksldjump"/>
              </a:rPr>
              <a:t>Свойства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043608" y="404664"/>
            <a:ext cx="7884368" cy="5157192"/>
          </a:xfrm>
        </p:spPr>
        <p:txBody>
          <a:bodyPr/>
          <a:lstStyle/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В прямоугольной трапеции меньшая боковая сторона равна меньшему основанию. Найдите площадь трапеции, если меньшее основание равно 6 м, а большее – 12 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195736" y="2204864"/>
            <a:ext cx="0" cy="21602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95736" y="2204864"/>
            <a:ext cx="19442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139952" y="2204864"/>
            <a:ext cx="1944216" cy="21602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195736" y="4365104"/>
            <a:ext cx="388843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123728" y="3212976"/>
            <a:ext cx="1440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3059832" y="2132856"/>
            <a:ext cx="8384" cy="2076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835696" y="422108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835696" y="191683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067944" y="191683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084168" y="414908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715008" y="2285992"/>
          <a:ext cx="3145577" cy="1071570"/>
        </p:xfrm>
        <a:graphic>
          <a:graphicData uri="http://schemas.openxmlformats.org/presentationml/2006/ole">
            <p:oleObj spid="_x0000_s2050" name="Формула" r:id="rId3" imgW="1155600" imgH="393480" progId="Equation.3">
              <p:embed/>
            </p:oleObj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195736" y="4005064"/>
            <a:ext cx="288032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-180975" y="188913"/>
            <a:ext cx="8856663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трапеции АВС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основания 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ВС.              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BH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высота, равная 10 см.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Известно, что отрезок, соединяющий середины боковых сторон трапеции – это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средняя линия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трапеции, которая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равна </a:t>
            </a:r>
            <a:r>
              <a:rPr lang="ru-RU" sz="2400" i="1" u="sng" dirty="0" err="1" smtClean="0">
                <a:latin typeface="Times New Roman" pitchFamily="18" charset="0"/>
                <a:cs typeface="Times New Roman" pitchFamily="18" charset="0"/>
              </a:rPr>
              <a:t>полусумме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u="sng" dirty="0" err="1" smtClean="0">
                <a:latin typeface="Times New Roman" pitchFamily="18" charset="0"/>
                <a:cs typeface="Times New Roman" pitchFamily="18" charset="0"/>
              </a:rPr>
              <a:t>основний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Надите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площадь трапеции, если ее средняя линия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MN=13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см.</a:t>
            </a:r>
            <a:endParaRPr lang="ru-RU" sz="2400" dirty="0"/>
          </a:p>
        </p:txBody>
      </p:sp>
      <p:sp>
        <p:nvSpPr>
          <p:cNvPr id="5" name="Трапеция 4"/>
          <p:cNvSpPr/>
          <p:nvPr/>
        </p:nvSpPr>
        <p:spPr>
          <a:xfrm>
            <a:off x="2123728" y="3284984"/>
            <a:ext cx="4392488" cy="3240360"/>
          </a:xfrm>
          <a:prstGeom prst="trapezoid">
            <a:avLst>
              <a:gd name="adj" fmla="val 37590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771800" y="4797152"/>
            <a:ext cx="3096344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763688" y="648866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131840" y="29249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411760" y="450912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516216" y="630932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220072" y="299695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868144" y="458112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347864" y="3284984"/>
            <a:ext cx="0" cy="32403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131840" y="648866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2411760" y="5373216"/>
            <a:ext cx="216024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5436096" y="3933056"/>
            <a:ext cx="216024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5508104" y="4077072"/>
            <a:ext cx="216024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5940152" y="5229200"/>
            <a:ext cx="216024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6012160" y="5373216"/>
            <a:ext cx="216024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915816" y="3933056"/>
            <a:ext cx="216024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5857884" y="2714620"/>
          <a:ext cx="3031012" cy="642942"/>
        </p:xfrm>
        <a:graphic>
          <a:graphicData uri="http://schemas.openxmlformats.org/presentationml/2006/ole">
            <p:oleObj spid="_x0000_s3074" name="Формула" r:id="rId3" imgW="838080" imgH="177480" progId="Equation.3">
              <p:embed/>
            </p:oleObj>
          </a:graphicData>
        </a:graphic>
      </p:graphicFrame>
      <p:sp>
        <p:nvSpPr>
          <p:cNvPr id="20" name="Стрелка вправо 19">
            <a:hlinkClick r:id="rId4" action="ppaction://hlinksldjump"/>
          </p:cNvPr>
          <p:cNvSpPr/>
          <p:nvPr/>
        </p:nvSpPr>
        <p:spPr>
          <a:xfrm>
            <a:off x="6876256" y="6165304"/>
            <a:ext cx="1584176" cy="484632"/>
          </a:xfrm>
          <a:prstGeom prst="rightArrow">
            <a:avLst/>
          </a:prstGeom>
          <a:solidFill>
            <a:srgbClr val="00009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hlinkClick r:id="rId5" action="ppaction://hlinksldjump"/>
              </a:rPr>
              <a:t>Свойства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187624" y="1124744"/>
            <a:ext cx="757299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>
              <a:spcAft>
                <a:spcPts val="1200"/>
              </a:spcAft>
            </a:pPr>
            <a:r>
              <a:rPr lang="ru-RU" dirty="0" smtClean="0"/>
              <a:t>1˚ Сумма односторонних углов трапеции, при одной и той же боковой стороне равна 180˚.</a:t>
            </a:r>
          </a:p>
          <a:p>
            <a:pPr>
              <a:spcAft>
                <a:spcPts val="1200"/>
              </a:spcAft>
            </a:pPr>
            <a:endParaRPr lang="ru-RU" dirty="0" smtClean="0"/>
          </a:p>
          <a:p>
            <a:pPr>
              <a:spcAft>
                <a:spcPts val="1200"/>
              </a:spcAft>
            </a:pPr>
            <a:endParaRPr lang="ru-RU" dirty="0" smtClean="0"/>
          </a:p>
          <a:p>
            <a:pPr>
              <a:spcAft>
                <a:spcPts val="1200"/>
              </a:spcAft>
            </a:pPr>
            <a:endParaRPr lang="ru-RU" dirty="0" smtClean="0"/>
          </a:p>
          <a:p>
            <a:pPr>
              <a:spcAft>
                <a:spcPts val="1200"/>
              </a:spcAft>
            </a:pPr>
            <a:endParaRPr lang="ru-RU" dirty="0" smtClean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dirty="0" smtClean="0"/>
              <a:t>2˚ В равнобедренной трапеции углы при каждом основании равны.</a:t>
            </a:r>
          </a:p>
          <a:p>
            <a:pPr>
              <a:spcAft>
                <a:spcPts val="1200"/>
              </a:spcAft>
            </a:pPr>
            <a:endParaRPr lang="ru-RU" dirty="0" smtClean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3600400" cy="217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060848"/>
            <a:ext cx="2808288" cy="1238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Свойства трапеции</a:t>
            </a: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4509120"/>
            <a:ext cx="30670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5508104" y="4437112"/>
          <a:ext cx="2089150" cy="1338262"/>
        </p:xfrm>
        <a:graphic>
          <a:graphicData uri="http://schemas.openxmlformats.org/presentationml/2006/ole">
            <p:oleObj spid="_x0000_s28673" name="Формула" r:id="rId6" imgW="634680" imgH="406080" progId="Equation.3">
              <p:embed/>
            </p:oleObj>
          </a:graphicData>
        </a:graphic>
      </p:graphicFrame>
      <p:sp>
        <p:nvSpPr>
          <p:cNvPr id="10" name="Выгнутая вправо стрелка 9">
            <a:hlinkClick r:id="rId7" action="ppaction://hlinksldjump"/>
          </p:cNvPr>
          <p:cNvSpPr/>
          <p:nvPr/>
        </p:nvSpPr>
        <p:spPr>
          <a:xfrm>
            <a:off x="7956376" y="5805264"/>
            <a:ext cx="504056" cy="72008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00099"/>
          </a:solidFill>
          <a:ln>
            <a:solidFill>
              <a:srgbClr val="000099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Свойства трапеции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052736"/>
            <a:ext cx="756084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dirty="0" smtClean="0"/>
              <a:t>3˚ Биссектрисы внутренних односторонних углов трапеции, при одной и той же боковой стороне, взаимно перпендикулярны.</a:t>
            </a:r>
          </a:p>
          <a:p>
            <a:pPr>
              <a:spcAft>
                <a:spcPts val="1200"/>
              </a:spcAft>
            </a:pPr>
            <a:endParaRPr lang="ru-RU" dirty="0" smtClean="0"/>
          </a:p>
          <a:p>
            <a:pPr>
              <a:spcAft>
                <a:spcPts val="1200"/>
              </a:spcAft>
            </a:pPr>
            <a:endParaRPr lang="ru-RU" dirty="0" smtClean="0"/>
          </a:p>
          <a:p>
            <a:pPr>
              <a:spcAft>
                <a:spcPts val="1200"/>
              </a:spcAft>
            </a:pPr>
            <a:endParaRPr lang="ru-RU" dirty="0" smtClean="0"/>
          </a:p>
          <a:p>
            <a:pPr>
              <a:spcAft>
                <a:spcPts val="1200"/>
              </a:spcAft>
            </a:pPr>
            <a:endParaRPr lang="ru-RU" dirty="0" smtClean="0"/>
          </a:p>
          <a:p>
            <a:pPr>
              <a:spcAft>
                <a:spcPts val="1200"/>
              </a:spcAft>
            </a:pPr>
            <a:endParaRPr lang="ru-RU" dirty="0" smtClean="0"/>
          </a:p>
          <a:p>
            <a:pPr>
              <a:spcAft>
                <a:spcPts val="1200"/>
              </a:spcAft>
            </a:pPr>
            <a:r>
              <a:rPr lang="ru-RU" dirty="0" smtClean="0"/>
              <a:t>4˚ Если биссектриса угла трапеции пересекает основание, то она отсекает от трапеции равнобедренный треугольник.</a:t>
            </a:r>
          </a:p>
          <a:p>
            <a:endParaRPr lang="ru-RU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509120"/>
            <a:ext cx="2232025" cy="1104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613523"/>
            <a:ext cx="4129518" cy="2244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484784"/>
            <a:ext cx="4374131" cy="22768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420888"/>
            <a:ext cx="2266950" cy="1014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2" name="Выгнутая вправо стрелка 11">
            <a:hlinkClick r:id="rId6" action="ppaction://hlinksldjump"/>
          </p:cNvPr>
          <p:cNvSpPr/>
          <p:nvPr/>
        </p:nvSpPr>
        <p:spPr>
          <a:xfrm>
            <a:off x="7956376" y="5805264"/>
            <a:ext cx="504056" cy="72008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00099"/>
          </a:solidFill>
          <a:ln>
            <a:solidFill>
              <a:srgbClr val="000099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Свойства трапеции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1556792"/>
            <a:ext cx="7704856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dirty="0" smtClean="0"/>
              <a:t>5˚ В прямоугольной трапеции меньшая боковая сторона является высотой этой трапеции.</a:t>
            </a:r>
          </a:p>
          <a:p>
            <a:pPr>
              <a:spcAft>
                <a:spcPts val="1200"/>
              </a:spcAft>
            </a:pP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b="1" i="1" dirty="0" smtClean="0"/>
              <a:t>AB – </a:t>
            </a:r>
            <a:r>
              <a:rPr lang="ru-RU" b="1" i="1" dirty="0" smtClean="0"/>
              <a:t>высота трапеции </a:t>
            </a:r>
            <a:r>
              <a:rPr lang="en-US" b="1" i="1" dirty="0" smtClean="0"/>
              <a:t>ABCD</a:t>
            </a:r>
            <a:endParaRPr lang="ru-RU" b="1" i="1" dirty="0" smtClean="0"/>
          </a:p>
          <a:p>
            <a:pPr>
              <a:spcAft>
                <a:spcPts val="1200"/>
              </a:spcAft>
            </a:pPr>
            <a:endParaRPr lang="ru-RU" dirty="0" smtClean="0"/>
          </a:p>
          <a:p>
            <a:pPr>
              <a:spcAft>
                <a:spcPts val="1200"/>
              </a:spcAft>
            </a:pPr>
            <a:endParaRPr lang="ru-RU" dirty="0" smtClean="0"/>
          </a:p>
          <a:p>
            <a:pPr>
              <a:spcAft>
                <a:spcPts val="1200"/>
              </a:spcAft>
            </a:pPr>
            <a:r>
              <a:rPr lang="ru-RU" dirty="0" smtClean="0"/>
              <a:t>6˚ Площадь трапеции равна произведению средней линии трапеции на ее высоту.</a:t>
            </a:r>
          </a:p>
          <a:p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928802"/>
            <a:ext cx="3089197" cy="20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619672" y="5445224"/>
          <a:ext cx="2520280" cy="534605"/>
        </p:xfrm>
        <a:graphic>
          <a:graphicData uri="http://schemas.openxmlformats.org/presentationml/2006/ole">
            <p:oleObj spid="_x0000_s27652" name="Формула" r:id="rId4" imgW="838080" imgH="177480" progId="Equation.3">
              <p:embed/>
            </p:oleObj>
          </a:graphicData>
        </a:graphic>
      </p:graphicFrame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4345366"/>
            <a:ext cx="3187403" cy="2512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u="sng" dirty="0" smtClean="0">
                <a:solidFill>
                  <a:srgbClr val="FF0000"/>
                </a:solidFill>
              </a:rPr>
              <a:t>Домашнее задание</a:t>
            </a:r>
            <a:endParaRPr lang="ru-RU" i="1" u="sng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928662" y="1500174"/>
            <a:ext cx="3970784" cy="3989040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 smtClean="0">
                <a:latin typeface="Georgia" pitchFamily="18" charset="0"/>
              </a:rPr>
              <a:t>Сегодня  мы с вами записали шесть свойств трапеции.  Это далеко не все свойства этой замечательной фигуры…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ru-RU" sz="2400" i="1" dirty="0" smtClean="0">
                <a:latin typeface="Georgia" pitchFamily="18" charset="0"/>
              </a:rPr>
              <a:t>Вскоре вы изучите теорему Пифагора. После этого я предлагаю вам решить № 518 (б) и к этим свойствам добавить еще несколько очень полезное свойств трапеции.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2060848"/>
            <a:ext cx="4061251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BrushType-SemiBold" pitchFamily="2" charset="0"/>
              </a:rPr>
              <a:t>А теперь подведем итоги:</a:t>
            </a:r>
            <a:endParaRPr lang="ru-RU" i="1" dirty="0">
              <a:solidFill>
                <a:srgbClr val="FF0000"/>
              </a:solidFill>
              <a:latin typeface="BrushType-SemiBold" pitchFamily="2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899592" y="1600200"/>
          <a:ext cx="7787208" cy="3205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88432"/>
                <a:gridCol w="1299778"/>
                <a:gridCol w="1220502"/>
                <a:gridCol w="1378496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Да 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Нет</a:t>
                      </a:r>
                      <a:endParaRPr lang="ru-RU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/>
                        <a:t>Частично</a:t>
                      </a:r>
                      <a:endParaRPr lang="ru-RU" b="1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1. </a:t>
                      </a:r>
                      <a:r>
                        <a:rPr lang="ru-RU" i="1" dirty="0" smtClean="0"/>
                        <a:t>Все ли цели, поставленные на уроке, были достигнуты?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2.</a:t>
                      </a:r>
                      <a:r>
                        <a:rPr lang="ru-RU" i="1" dirty="0" smtClean="0"/>
                        <a:t> Был ли мне полезен этот урок?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3.</a:t>
                      </a:r>
                      <a:r>
                        <a:rPr lang="ru-RU" i="1" dirty="0" smtClean="0"/>
                        <a:t> Смогу ли я увидеть и применить эти свойства при решении геометрических задач?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i="1" dirty="0" smtClean="0"/>
                        <a:t>4.</a:t>
                      </a:r>
                      <a:r>
                        <a:rPr lang="ru-RU" i="1" dirty="0" smtClean="0"/>
                        <a:t> Комфортно ли</a:t>
                      </a:r>
                      <a:r>
                        <a:rPr lang="ru-RU" i="1" baseline="0" dirty="0" smtClean="0"/>
                        <a:t> я себя чувствовал на уроке?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87624" y="5373216"/>
            <a:ext cx="2661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Общее впечатление:</a:t>
            </a:r>
            <a:endParaRPr lang="ru-RU" b="1" i="1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11960" y="5013176"/>
          <a:ext cx="3456384" cy="1224136"/>
        </p:xfrm>
        <a:graphic>
          <a:graphicData uri="http://schemas.openxmlformats.org/drawingml/2006/table">
            <a:tbl>
              <a:tblPr/>
              <a:tblGrid>
                <a:gridCol w="1152128"/>
                <a:gridCol w="1152128"/>
                <a:gridCol w="115212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9699" name="Рисунок 3" descr="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8150" cy="438150"/>
          </a:xfrm>
          <a:prstGeom prst="rect">
            <a:avLst/>
          </a:prstGeom>
          <a:noFill/>
        </p:spPr>
      </p:pic>
      <p:pic>
        <p:nvPicPr>
          <p:cNvPr id="29698" name="Рисунок 54" descr="big_sma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0"/>
            <a:ext cx="609600" cy="514350"/>
          </a:xfrm>
          <a:prstGeom prst="rect">
            <a:avLst/>
          </a:prstGeom>
          <a:noFill/>
        </p:spPr>
      </p:pic>
      <p:pic>
        <p:nvPicPr>
          <p:cNvPr id="29697" name="Рисунок 5" descr="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23875" cy="523875"/>
          </a:xfrm>
          <a:prstGeom prst="rect">
            <a:avLst/>
          </a:prstGeom>
          <a:noFill/>
        </p:spPr>
      </p:pic>
      <p:pic>
        <p:nvPicPr>
          <p:cNvPr id="13" name="Рисунок 12" descr="1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27984" y="5085184"/>
            <a:ext cx="648072" cy="648072"/>
          </a:xfrm>
          <a:prstGeom prst="rect">
            <a:avLst/>
          </a:prstGeom>
        </p:spPr>
      </p:pic>
      <p:pic>
        <p:nvPicPr>
          <p:cNvPr id="14" name="Рисунок 13" descr="big_smail.jpg"/>
          <p:cNvPicPr/>
          <p:nvPr/>
        </p:nvPicPr>
        <p:blipFill>
          <a:blip r:embed="rId3" cstate="print"/>
          <a:stretch>
            <a:fillRect/>
          </a:stretch>
        </p:blipFill>
        <p:spPr>
          <a:xfrm flipH="1">
            <a:off x="5508104" y="5085184"/>
            <a:ext cx="864097" cy="648072"/>
          </a:xfrm>
          <a:prstGeom prst="rect">
            <a:avLst/>
          </a:prstGeom>
        </p:spPr>
      </p:pic>
      <p:pic>
        <p:nvPicPr>
          <p:cNvPr id="15" name="Рисунок 14" descr="3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32240" y="5085184"/>
            <a:ext cx="720080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ages.jpg"/>
          <p:cNvPicPr>
            <a:picLocks noGrp="1" noChangeAspect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2195736" y="620688"/>
            <a:ext cx="5172879" cy="4176464"/>
          </a:xfrm>
        </p:spPr>
      </p:pic>
      <p:sp>
        <p:nvSpPr>
          <p:cNvPr id="7" name="TextBox 6"/>
          <p:cNvSpPr txBox="1"/>
          <p:nvPr/>
        </p:nvSpPr>
        <p:spPr>
          <a:xfrm>
            <a:off x="1475656" y="5229200"/>
            <a:ext cx="6840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BrushType-SemiBold" pitchFamily="2" charset="0"/>
              </a:rPr>
              <a:t>Мы </a:t>
            </a:r>
            <a:r>
              <a:rPr lang="ru-RU" sz="3200" spc="100" dirty="0" smtClean="0">
                <a:solidFill>
                  <a:srgbClr val="C00000"/>
                </a:solidFill>
                <a:latin typeface="BrushType-SemiBold" pitchFamily="2" charset="0"/>
              </a:rPr>
              <a:t> </a:t>
            </a:r>
            <a:r>
              <a:rPr lang="ru-RU" sz="3200" dirty="0" smtClean="0">
                <a:solidFill>
                  <a:srgbClr val="C00000"/>
                </a:solidFill>
                <a:latin typeface="BrushType-SemiBold" pitchFamily="2" charset="0"/>
              </a:rPr>
              <a:t>с вами отлично поработали!!!</a:t>
            </a:r>
          </a:p>
          <a:p>
            <a:pPr algn="r"/>
            <a:r>
              <a:rPr lang="ru-RU" sz="3200" dirty="0" smtClean="0">
                <a:solidFill>
                  <a:srgbClr val="C00000"/>
                </a:solidFill>
                <a:latin typeface="BrushType-SemiBold" pitchFamily="2" charset="0"/>
              </a:rPr>
              <a:t>Все большие молодцы!</a:t>
            </a:r>
            <a:endParaRPr lang="ru-RU" sz="3200" dirty="0">
              <a:solidFill>
                <a:srgbClr val="C00000"/>
              </a:solidFill>
              <a:latin typeface="BrushType-SemiB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548680"/>
            <a:ext cx="8229600" cy="2088827"/>
          </a:xfrm>
        </p:spPr>
        <p:txBody>
          <a:bodyPr/>
          <a:lstStyle/>
          <a:p>
            <a:pPr eaLnBrk="1" hangingPunct="1"/>
            <a:r>
              <a:rPr lang="ru-RU" sz="5400" dirty="0" smtClean="0">
                <a:solidFill>
                  <a:srgbClr val="FF3300"/>
                </a:solidFill>
                <a:latin typeface="Bremen Bd BT" pitchFamily="82" charset="0"/>
              </a:rPr>
              <a:t>Здравствуйте, ребята!!!</a:t>
            </a:r>
            <a:br>
              <a:rPr lang="ru-RU" sz="5400" dirty="0" smtClean="0">
                <a:solidFill>
                  <a:srgbClr val="FF3300"/>
                </a:solidFill>
                <a:latin typeface="Bremen Bd BT" pitchFamily="82" charset="0"/>
              </a:rPr>
            </a:br>
            <a:endParaRPr lang="ru-RU" sz="5400" b="1" i="1" dirty="0" smtClean="0">
              <a:solidFill>
                <a:srgbClr val="FF3300"/>
              </a:solidFill>
              <a:latin typeface="Bremen Bd BT" pitchFamily="82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914400" y="2492896"/>
            <a:ext cx="8229600" cy="208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Bremen Bd BT" pitchFamily="82" charset="0"/>
                <a:ea typeface="+mj-ea"/>
                <a:cs typeface="+mj-cs"/>
              </a:rPr>
              <a:t/>
            </a:r>
            <a:b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Bremen Bd BT" pitchFamily="82" charset="0"/>
                <a:ea typeface="+mj-ea"/>
                <a:cs typeface="+mj-cs"/>
              </a:rPr>
            </a:br>
            <a:endParaRPr kumimoji="0" lang="ru-RU" sz="5400" b="1" i="1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Bremen Bd BT" pitchFamily="82" charset="0"/>
              <a:ea typeface="+mj-ea"/>
              <a:cs typeface="+mj-cs"/>
            </a:endParaRPr>
          </a:p>
        </p:txBody>
      </p:sp>
      <p:pic>
        <p:nvPicPr>
          <p:cNvPr id="5" name="Рисунок 4" descr="4bb36157e83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1988840"/>
            <a:ext cx="4308326" cy="4057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Загадки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43608" y="620688"/>
            <a:ext cx="7776864" cy="5733256"/>
          </a:xfrm>
        </p:spPr>
        <p:txBody>
          <a:bodyPr/>
          <a:lstStyle/>
          <a:p>
            <a:pPr>
              <a:buNone/>
            </a:pPr>
            <a:r>
              <a:rPr lang="ru-RU" sz="1100" dirty="0" smtClean="0"/>
              <a:t>		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нем четыре стороны –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    Все как на подбор равны.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    Все углы по девяносто.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    Сам же он красавец просто!</a:t>
            </a:r>
          </a:p>
          <a:p>
            <a:pPr>
              <a:spcBef>
                <a:spcPts val="1200"/>
              </a:spcBef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				2.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у меня равны диагонали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	Вам подскажу я, чтоб меня узнали.				И хоть я не зовусь квадратом,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	Считаю я себя квадрата братом.</a:t>
            </a:r>
          </a:p>
          <a:p>
            <a:pPr>
              <a:spcBef>
                <a:spcPts val="12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Первая – такой многоугольник,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Знать который должен каждый школьник.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На второй – гимнасты выступают,			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Их она под купол поднимает</a:t>
            </a:r>
          </a:p>
          <a:p>
            <a:pPr>
              <a:spcBef>
                <a:spcPts val="1200"/>
              </a:spcBef>
              <a:buNone/>
            </a:pPr>
            <a:r>
              <a:rPr lang="ru-RU" sz="1100" dirty="0" smtClean="0"/>
              <a:t>			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Мои хотя и не равны диагонали,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По значимости всем я уступлю едва ли.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Ведь под прямым углом они пересекаются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И каждый угол делят пополам.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980728"/>
            <a:ext cx="21431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38" name="Group 50"/>
          <p:cNvGraphicFramePr>
            <a:graphicFrameLocks noGrp="1"/>
          </p:cNvGraphicFramePr>
          <p:nvPr/>
        </p:nvGraphicFramePr>
        <p:xfrm>
          <a:off x="1547664" y="1052736"/>
          <a:ext cx="6096000" cy="4064000"/>
        </p:xfrm>
        <a:graphic>
          <a:graphicData uri="http://schemas.openxmlformats.org/drawingml/2006/table">
            <a:tbl>
              <a:tblPr/>
              <a:tblGrid>
                <a:gridCol w="2032000"/>
                <a:gridCol w="4064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группа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Квадрат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F6FC"/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группа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Прямоугольник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F6FC"/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группа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Трапеция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F6FC"/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группа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F6FC"/>
                    </a:solidFill>
                  </a:tcPr>
                </a:tc>
              </a:tr>
            </a:tbl>
          </a:graphicData>
        </a:graphic>
      </p:graphicFrame>
      <p:sp>
        <p:nvSpPr>
          <p:cNvPr id="10264" name="Text Box 43"/>
          <p:cNvSpPr txBox="1">
            <a:spLocks noChangeArrowheads="1"/>
          </p:cNvSpPr>
          <p:nvPr/>
        </p:nvSpPr>
        <p:spPr bwMode="auto">
          <a:xfrm>
            <a:off x="1547813" y="333375"/>
            <a:ext cx="6048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</a:rPr>
              <a:t>Ответы и распределение на микрогруппы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5373216"/>
            <a:ext cx="84969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 smtClean="0">
                <a:solidFill>
                  <a:srgbClr val="FF0000"/>
                </a:solidFill>
              </a:rPr>
              <a:t>?</a:t>
            </a:r>
            <a:r>
              <a:rPr lang="ru-RU" sz="1900" dirty="0" smtClean="0"/>
              <a:t> 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Что объединяет эти многоугольники?</a:t>
            </a:r>
          </a:p>
          <a:p>
            <a:r>
              <a:rPr lang="ru-RU" sz="1900" b="1" dirty="0" smtClean="0">
                <a:solidFill>
                  <a:srgbClr val="FF0000"/>
                </a:solidFill>
              </a:rPr>
              <a:t>?</a:t>
            </a:r>
            <a:r>
              <a:rPr lang="ru-RU" sz="1900" dirty="0" smtClean="0"/>
              <a:t> 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Какие из этих четырехугольники обладают схожими свойствами?  Почему?</a:t>
            </a:r>
          </a:p>
          <a:p>
            <a:r>
              <a:rPr lang="ru-RU" sz="1900" b="1" dirty="0" smtClean="0">
                <a:solidFill>
                  <a:srgbClr val="FF0000"/>
                </a:solidFill>
              </a:rPr>
              <a:t>?</a:t>
            </a:r>
            <a:r>
              <a:rPr lang="ru-RU" sz="1900" dirty="0" smtClean="0"/>
              <a:t> 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Свойства какого четырехугольника нам знакомы меньше всего?</a:t>
            </a:r>
          </a:p>
          <a:p>
            <a:r>
              <a:rPr lang="ru-RU" sz="1900" b="1" dirty="0" smtClean="0">
                <a:solidFill>
                  <a:srgbClr val="FF0000"/>
                </a:solidFill>
              </a:rPr>
              <a:t>?</a:t>
            </a:r>
            <a:r>
              <a:rPr lang="ru-RU" sz="1900" dirty="0" smtClean="0"/>
              <a:t> </a:t>
            </a:r>
            <a:r>
              <a:rPr lang="ru-RU" sz="1900" i="1" dirty="0" smtClean="0">
                <a:latin typeface="Times New Roman" pitchFamily="18" charset="0"/>
                <a:cs typeface="Times New Roman" pitchFamily="18" charset="0"/>
              </a:rPr>
              <a:t>Как вы думаете, о какой фигуре пойдет речь сегодня?</a:t>
            </a:r>
            <a:endParaRPr lang="ru-RU" sz="19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11560" y="3284984"/>
            <a:ext cx="8229600" cy="208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Bremen Bd BT" pitchFamily="82" charset="0"/>
                <a:ea typeface="+mj-ea"/>
                <a:cs typeface="+mj-cs"/>
              </a:rPr>
              <a:t/>
            </a:r>
            <a:b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Bremen Bd BT" pitchFamily="82" charset="0"/>
                <a:ea typeface="+mj-ea"/>
                <a:cs typeface="+mj-cs"/>
              </a:rPr>
            </a:b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Bremen Bd BT" pitchFamily="82" charset="0"/>
                <a:ea typeface="+mj-ea"/>
                <a:cs typeface="+mj-cs"/>
              </a:rPr>
              <a:t>СВОЙСТВА ТРАПЕЦИИ.</a:t>
            </a:r>
            <a:b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Bremen Bd BT" pitchFamily="82" charset="0"/>
                <a:ea typeface="+mj-ea"/>
                <a:cs typeface="+mj-cs"/>
              </a:rPr>
            </a:br>
            <a:endParaRPr kumimoji="0" lang="ru-RU" sz="5400" b="1" i="1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Bremen Bd BT" pitchFamily="82" charset="0"/>
              <a:ea typeface="+mj-ea"/>
              <a:cs typeface="+mj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67544" y="1340768"/>
            <a:ext cx="8229600" cy="208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Bremen Bd BT" pitchFamily="82" charset="0"/>
                <a:ea typeface="+mj-ea"/>
                <a:cs typeface="+mj-cs"/>
              </a:rPr>
              <a:t/>
            </a:r>
            <a:b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Bremen Bd BT" pitchFamily="82" charset="0"/>
                <a:ea typeface="+mj-ea"/>
                <a:cs typeface="+mj-cs"/>
              </a:rPr>
            </a:b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Bremen Bd BT" pitchFamily="82" charset="0"/>
                <a:ea typeface="+mj-ea"/>
                <a:cs typeface="+mj-cs"/>
              </a:rPr>
              <a:t> ТРАПЕЦИЯ.</a:t>
            </a:r>
            <a:b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Bremen Bd BT" pitchFamily="82" charset="0"/>
                <a:ea typeface="+mj-ea"/>
                <a:cs typeface="+mj-cs"/>
              </a:rPr>
            </a:br>
            <a:endParaRPr kumimoji="0" lang="ru-RU" sz="5400" b="1" i="1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Bremen Bd BT" pitchFamily="8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Свойства трапеции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план работы:</a:t>
            </a:r>
            <a:endParaRPr lang="ru-RU" sz="4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340768"/>
            <a:ext cx="7931224" cy="4525963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Организовать решение задач в группах.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Отвечая на вопросы задачи, выделить свойство трапеции, лежащее в основе решения (без доказательства).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Полученные свойства оформить на плакате (чертеж и краткая запись).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Записать свойства в рабочей тетради.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Сделать презентацию плаката со свойствами (выбрать спикера из группы).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550" y="404813"/>
            <a:ext cx="7848600" cy="719137"/>
          </a:xfrm>
        </p:spPr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0000CC"/>
                </a:solidFill>
              </a:rPr>
              <a:t>Задачи</a:t>
            </a:r>
          </a:p>
        </p:txBody>
      </p:sp>
      <p:sp>
        <p:nvSpPr>
          <p:cNvPr id="13315" name="Rectangle 9"/>
          <p:cNvSpPr>
            <a:spLocks noChangeArrowheads="1"/>
          </p:cNvSpPr>
          <p:nvPr/>
        </p:nvSpPr>
        <p:spPr bwMode="auto">
          <a:xfrm>
            <a:off x="1187450" y="1138238"/>
            <a:ext cx="7488238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193675" algn="l"/>
              </a:tabLst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трапеции АВС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основания 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ВС. Угол А равен 37°, угол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равен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65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°. Найдите остальные углы трапеции.</a:t>
            </a: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3429000"/>
            <a:ext cx="2808288" cy="1238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643182"/>
            <a:ext cx="387333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115616" y="274638"/>
            <a:ext cx="7571184" cy="5851525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равнобедренной трапеции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KLMN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один из углов равен 49°. Найдите остальные углы трапеции.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Трапеция 2"/>
          <p:cNvSpPr/>
          <p:nvPr/>
        </p:nvSpPr>
        <p:spPr>
          <a:xfrm>
            <a:off x="2555776" y="2276872"/>
            <a:ext cx="3816424" cy="3024336"/>
          </a:xfrm>
          <a:prstGeom prst="trapezoid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уга 3"/>
          <p:cNvSpPr/>
          <p:nvPr/>
        </p:nvSpPr>
        <p:spPr>
          <a:xfrm>
            <a:off x="2411760" y="5085184"/>
            <a:ext cx="432048" cy="360040"/>
          </a:xfrm>
          <a:prstGeom prst="arc">
            <a:avLst>
              <a:gd name="adj1" fmla="val 1620000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43808" y="479715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49°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23728" y="508518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059832" y="191683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508104" y="19168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372200" y="515719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843808" y="3717032"/>
            <a:ext cx="216024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3" idx="3"/>
            <a:endCxn id="3" idx="3"/>
          </p:cNvCxnSpPr>
          <p:nvPr/>
        </p:nvCxnSpPr>
        <p:spPr>
          <a:xfrm>
            <a:off x="5994158" y="378904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3" idx="3"/>
            <a:endCxn id="3" idx="3"/>
          </p:cNvCxnSpPr>
          <p:nvPr/>
        </p:nvCxnSpPr>
        <p:spPr>
          <a:xfrm>
            <a:off x="5994158" y="3789040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5940152" y="3717032"/>
            <a:ext cx="14401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6340089" y="2357430"/>
          <a:ext cx="2011427" cy="1214446"/>
        </p:xfrm>
        <a:graphic>
          <a:graphicData uri="http://schemas.openxmlformats.org/presentationml/2006/ole">
            <p:oleObj spid="_x0000_s1026" name="Формула" r:id="rId3" imgW="672840" imgH="406080" progId="Equation.3">
              <p:embed/>
            </p:oleObj>
          </a:graphicData>
        </a:graphic>
      </p:graphicFrame>
      <p:sp>
        <p:nvSpPr>
          <p:cNvPr id="17" name="Стрелка вправо 16">
            <a:hlinkClick r:id="rId4" action="ppaction://hlinksldjump"/>
          </p:cNvPr>
          <p:cNvSpPr/>
          <p:nvPr/>
        </p:nvSpPr>
        <p:spPr>
          <a:xfrm>
            <a:off x="6876256" y="6165304"/>
            <a:ext cx="1584176" cy="484632"/>
          </a:xfrm>
          <a:prstGeom prst="rightArrow">
            <a:avLst/>
          </a:prstGeom>
          <a:solidFill>
            <a:srgbClr val="00009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hlinkClick r:id="rId4" action="ppaction://hlinksldjump"/>
              </a:rPr>
              <a:t>Свойства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0" y="260350"/>
            <a:ext cx="87487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трапеции АВС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основания 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ВС. АМ биссектриса угла А, ВМ – биссектриса угла В. Найдите угол ВМА.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205038"/>
            <a:ext cx="5257800" cy="2736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2133600"/>
            <a:ext cx="2266950" cy="1014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Echo</Template>
  <TotalTime>2350</TotalTime>
  <Words>573</Words>
  <Application>Microsoft Office PowerPoint</Application>
  <PresentationFormat>Экран (4:3)</PresentationFormat>
  <Paragraphs>108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Оформление по умолчанию</vt:lpstr>
      <vt:lpstr>Формула</vt:lpstr>
      <vt:lpstr>Урок геометрии в 8 классе</vt:lpstr>
      <vt:lpstr>Здравствуйте, ребята!!! </vt:lpstr>
      <vt:lpstr>Загадки</vt:lpstr>
      <vt:lpstr>Слайд 4</vt:lpstr>
      <vt:lpstr>Слайд 5</vt:lpstr>
      <vt:lpstr>Свойства трапеции план работы:</vt:lpstr>
      <vt:lpstr>Задачи</vt:lpstr>
      <vt:lpstr>Слайд 8</vt:lpstr>
      <vt:lpstr>Слайд 9</vt:lpstr>
      <vt:lpstr>Слайд 10</vt:lpstr>
      <vt:lpstr>Слайд 11</vt:lpstr>
      <vt:lpstr>Слайд 12</vt:lpstr>
      <vt:lpstr>Свойства трапеции</vt:lpstr>
      <vt:lpstr>Свойства трапеции</vt:lpstr>
      <vt:lpstr>Свойства трапеции</vt:lpstr>
      <vt:lpstr>Домашнее задание</vt:lpstr>
      <vt:lpstr>А теперь подведем итоги:</vt:lpstr>
      <vt:lpstr>Слайд 18</vt:lpstr>
    </vt:vector>
  </TitlesOfParts>
  <Company>***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stahovskiy</dc:creator>
  <cp:lastModifiedBy>teacher-28</cp:lastModifiedBy>
  <cp:revision>135</cp:revision>
  <dcterms:created xsi:type="dcterms:W3CDTF">2008-01-22T19:15:23Z</dcterms:created>
  <dcterms:modified xsi:type="dcterms:W3CDTF">2015-04-09T09:04:44Z</dcterms:modified>
</cp:coreProperties>
</file>