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legacyDiagramTex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7" r:id="rId9"/>
    <p:sldId id="268" r:id="rId10"/>
    <p:sldId id="264" r:id="rId11"/>
    <p:sldId id="265" r:id="rId12"/>
    <p:sldId id="270" r:id="rId13"/>
    <p:sldId id="266" r:id="rId14"/>
    <p:sldId id="275" r:id="rId15"/>
    <p:sldId id="285" r:id="rId16"/>
    <p:sldId id="286" r:id="rId17"/>
    <p:sldId id="271" r:id="rId18"/>
    <p:sldId id="272" r:id="rId19"/>
    <p:sldId id="273" r:id="rId20"/>
    <p:sldId id="274" r:id="rId21"/>
    <p:sldId id="278" r:id="rId22"/>
    <p:sldId id="277" r:id="rId23"/>
    <p:sldId id="279" r:id="rId24"/>
    <p:sldId id="280" r:id="rId25"/>
    <p:sldId id="281" r:id="rId26"/>
    <p:sldId id="282" r:id="rId27"/>
    <p:sldId id="283" r:id="rId28"/>
    <p:sldId id="28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06/relationships/legacyDocTextInfo" Target="legacyDocTextInfo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microsoft.com/office/2006/relationships/legacyDiagramText" Target="legacyDiagramText3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5" Type="http://schemas.microsoft.com/office/2006/relationships/legacyDiagramText" Target="legacyDiagramText5.bin"/><Relationship Id="rId4" Type="http://schemas.microsoft.com/office/2006/relationships/legacyDiagramText" Target="legacyDiagramText4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D06AF2-8667-48D9-A582-CA1C59A96737}" type="datetimeFigureOut">
              <a:rPr lang="ru-RU" smtClean="0"/>
              <a:pPr/>
              <a:t>09.04.2015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58A4723-9CC9-4402-B357-860332D9F7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26.xml"/><Relationship Id="rId3" Type="http://schemas.openxmlformats.org/officeDocument/2006/relationships/slide" Target="slide22.xml"/><Relationship Id="rId7" Type="http://schemas.openxmlformats.org/officeDocument/2006/relationships/slide" Target="slide25.xml"/><Relationship Id="rId2" Type="http://schemas.openxmlformats.org/officeDocument/2006/relationships/slide" Target="slide2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24.xml"/><Relationship Id="rId5" Type="http://schemas.openxmlformats.org/officeDocument/2006/relationships/slide" Target="slide23.xml"/><Relationship Id="rId4" Type="http://schemas.openxmlformats.org/officeDocument/2006/relationships/hyperlink" Target="&#1090;&#1077;&#1089;&#1090;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8.xml"/><Relationship Id="rId2" Type="http://schemas.openxmlformats.org/officeDocument/2006/relationships/slide" Target="slide17.xml"/><Relationship Id="rId1" Type="http://schemas.openxmlformats.org/officeDocument/2006/relationships/slideLayout" Target="../slideLayouts/slideLayout2.xml"/><Relationship Id="rId5" Type="http://schemas.openxmlformats.org/officeDocument/2006/relationships/slide" Target="slide20.xml"/><Relationship Id="rId4" Type="http://schemas.openxmlformats.org/officeDocument/2006/relationships/slide" Target="slide19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G08_031_p04%20(2).oms" TargetMode="External"/><Relationship Id="rId3" Type="http://schemas.openxmlformats.org/officeDocument/2006/relationships/slide" Target="slide27.xml"/><Relationship Id="rId7" Type="http://schemas.openxmlformats.org/officeDocument/2006/relationships/slide" Target="slide28.xml"/><Relationship Id="rId2" Type="http://schemas.openxmlformats.org/officeDocument/2006/relationships/hyperlink" Target="http://ru.wikipedia.org/wiki/%D0%9F%D0%B8%D1%84%D0%B0%D0%B3%D0%BE%D1%80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G08_031_i03%20(5).oms" TargetMode="External"/><Relationship Id="rId5" Type="http://schemas.openxmlformats.org/officeDocument/2006/relationships/hyperlink" Target="G08_031_i02%20(4).oms" TargetMode="External"/><Relationship Id="rId4" Type="http://schemas.openxmlformats.org/officeDocument/2006/relationships/hyperlink" Target="http://files.school-collection.edu.ru/dlrstore/7ae1da98-0a01-01b2-00ba-007e0a110f37/%5bG79_06-03-054%5d_%5bML_015%5d.swf" TargetMode="External"/><Relationship Id="rId9" Type="http://schemas.openxmlformats.org/officeDocument/2006/relationships/hyperlink" Target="http://files.school-collection.edu.ru/dlrstore/980a741f-6147-4985-8b4d-4a2909895e91/%5bG79_06-03%5d_%5bTQ_S-02%5d.html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card/6401/teorema-pifagora-i1.html" TargetMode="External"/><Relationship Id="rId7" Type="http://schemas.openxmlformats.org/officeDocument/2006/relationships/hyperlink" Target="http://files.school-collection.edu.ru/dlrstore/980a741f-6147-4985-8b4d-4a2909895e91/%5bG79_06-03%5d_%5bTQ_S-02%5d.html" TargetMode="External"/><Relationship Id="rId2" Type="http://schemas.openxmlformats.org/officeDocument/2006/relationships/hyperlink" Target="http://ru.wikipedia.org/wiki/%D0%9F%D0%B8%D1%84%D0%B0%D0%B3%D0%BE%D1%80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cior.edu.ru/card/4916/teorema-pifagora-i2.html" TargetMode="External"/><Relationship Id="rId5" Type="http://schemas.openxmlformats.org/officeDocument/2006/relationships/hyperlink" Target="http://fcior.edu.ru/card/10969/teorema-pifagora-i3.html" TargetMode="External"/><Relationship Id="rId4" Type="http://schemas.openxmlformats.org/officeDocument/2006/relationships/hyperlink" Target="http://fcior.edu.ru/card/4813/teorema-pifagora-i-sledstviya-iz-nee-p1.html" TargetMode="Externa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" Target="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slide" Target="slide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1"/>
            <a:ext cx="8643998" cy="49292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700" b="1" i="1" dirty="0" smtClean="0"/>
              <a:t>Компьютерная презентация методической разработки раздела образовательной программы  по геометрии     </a:t>
            </a:r>
            <a:br>
              <a:rPr lang="ru-RU" sz="2700" b="1" i="1" dirty="0" smtClean="0"/>
            </a:br>
            <a:r>
              <a:rPr lang="ru-RU" sz="2700" b="1" i="1" dirty="0" smtClean="0"/>
              <a:t>«площадь» 8 класс</a:t>
            </a:r>
            <a:r>
              <a:rPr lang="ru-RU" sz="2700" b="1" i="1" u="sng" dirty="0" smtClean="0"/>
              <a:t/>
            </a:r>
            <a:br>
              <a:rPr lang="ru-RU" sz="2700" b="1" i="1" u="sng" dirty="0" smtClean="0"/>
            </a:br>
            <a:r>
              <a:rPr lang="ru-RU" sz="2200" b="1" i="1" dirty="0" smtClean="0"/>
              <a:t/>
            </a:r>
            <a:br>
              <a:rPr lang="ru-RU" sz="2200" b="1" i="1" dirty="0" smtClean="0"/>
            </a:br>
            <a:r>
              <a:rPr lang="ru-RU" sz="2200" b="1" i="1" dirty="0" smtClean="0"/>
              <a:t>  </a:t>
            </a: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2000" b="1" i="1" dirty="0" smtClean="0"/>
              <a:t/>
            </a:r>
            <a:br>
              <a:rPr lang="ru-RU" sz="2000" b="1" i="1" dirty="0" smtClean="0"/>
            </a:br>
            <a:r>
              <a:rPr lang="ru-RU" sz="1800" b="1" i="1" dirty="0" smtClean="0"/>
              <a:t>                            Выполнила:</a:t>
            </a:r>
            <a:br>
              <a:rPr lang="ru-RU" sz="1800" b="1" i="1" dirty="0" smtClean="0"/>
            </a:br>
            <a:r>
              <a:rPr lang="ru-RU" sz="1800" b="1" i="1" dirty="0" smtClean="0"/>
              <a:t>                                                                                     учитель  моу  сош № 2 им. А.С.Пушкина, </a:t>
            </a:r>
            <a:br>
              <a:rPr lang="ru-RU" sz="1800" b="1" i="1" dirty="0" smtClean="0"/>
            </a:br>
            <a:r>
              <a:rPr lang="ru-RU" sz="1800" b="1" i="1" dirty="0" smtClean="0"/>
              <a:t>                       п.Пильна</a:t>
            </a:r>
            <a:br>
              <a:rPr lang="ru-RU" sz="1800" b="1" i="1" dirty="0" smtClean="0"/>
            </a:br>
            <a:r>
              <a:rPr lang="ru-RU" sz="1800" b="1" i="1" dirty="0" smtClean="0"/>
              <a:t>                                                                      Трофимова Татьяна  Борисовна</a:t>
            </a:r>
            <a:br>
              <a:rPr lang="ru-RU" sz="1800" b="1" i="1" dirty="0" smtClean="0"/>
            </a:br>
            <a:r>
              <a:rPr lang="ru-RU" sz="1800" b="1" i="1" dirty="0" smtClean="0"/>
              <a:t/>
            </a:r>
            <a:br>
              <a:rPr lang="ru-RU" sz="1800" b="1" i="1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5429264"/>
            <a:ext cx="8458200" cy="1214446"/>
          </a:xfrm>
        </p:spPr>
        <p:txBody>
          <a:bodyPr>
            <a:normAutofit/>
          </a:bodyPr>
          <a:lstStyle/>
          <a:p>
            <a:pPr algn="ctr"/>
            <a:r>
              <a:rPr lang="ru-RU" sz="1800" b="1" i="1" dirty="0" smtClean="0"/>
              <a:t>   2012-2013 учебный год</a:t>
            </a:r>
            <a:endParaRPr lang="ru-RU" sz="18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571480"/>
            <a:ext cx="8686800" cy="7239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>Учебно -тематическое планирование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000108"/>
            <a:ext cx="8686800" cy="493714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1800" b="1" dirty="0" smtClean="0"/>
              <a:t>Глава 6.  Площадь  (14 часов)</a:t>
            </a:r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 smtClean="0"/>
          </a:p>
          <a:p>
            <a:pPr algn="ctr">
              <a:buNone/>
            </a:pPr>
            <a:endParaRPr lang="ru-RU" sz="1800" b="1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06" y="1357298"/>
          <a:ext cx="9001188" cy="5010116"/>
        </p:xfrm>
        <a:graphic>
          <a:graphicData uri="http://schemas.openxmlformats.org/drawingml/2006/table">
            <a:tbl>
              <a:tblPr firstRow="1" bandRow="1"/>
              <a:tblGrid>
                <a:gridCol w="428628"/>
                <a:gridCol w="3357586"/>
                <a:gridCol w="500066"/>
                <a:gridCol w="3714776"/>
                <a:gridCol w="1000132"/>
              </a:tblGrid>
              <a:tr h="441018">
                <a:tc>
                  <a:txBody>
                    <a:bodyPr/>
                    <a:lstStyle/>
                    <a:p>
                      <a:r>
                        <a:rPr lang="ru-RU" sz="135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Содержание материала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Кол час</a:t>
                      </a:r>
                      <a:endParaRPr lang="ru-RU" sz="135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Тип урока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50" b="1" dirty="0" smtClean="0">
                          <a:solidFill>
                            <a:schemeClr val="tx2"/>
                          </a:solidFill>
                          <a:latin typeface="+mn-lt"/>
                        </a:rPr>
                        <a:t>Формы контроля</a:t>
                      </a:r>
                      <a:endParaRPr lang="ru-RU" sz="135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11952"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1.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Площадь</a:t>
                      </a:r>
                      <a:r>
                        <a:rPr lang="ru-RU" sz="135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многоугольника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1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Изучения</a:t>
                      </a:r>
                      <a:r>
                        <a:rPr lang="ru-RU" sz="135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нового материала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11952"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2.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Площадь</a:t>
                      </a:r>
                      <a:r>
                        <a:rPr lang="ru-RU" sz="135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прямоугольника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1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Комбинированный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  <a:hlinkClick r:id="rId2" action="ppaction://hlinksldjump"/>
                        </a:rPr>
                        <a:t>С.р. №1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11952"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3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Площадь параллелограмма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1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Изучения</a:t>
                      </a:r>
                      <a:r>
                        <a:rPr lang="ru-RU" sz="135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нового материала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11952"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4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Площадь треугольника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2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Изучения</a:t>
                      </a:r>
                      <a:r>
                        <a:rPr lang="ru-RU" sz="135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нового материала;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Совершенствования знаний, умений и навыков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  <a:hlinkClick r:id="rId3" action="ppaction://hlinksldjump"/>
                        </a:rPr>
                        <a:t>С.р.</a:t>
                      </a:r>
                      <a:r>
                        <a:rPr lang="ru-RU" sz="1350" baseline="0" dirty="0" smtClean="0">
                          <a:solidFill>
                            <a:schemeClr val="tx2"/>
                          </a:solidFill>
                          <a:latin typeface="+mn-lt"/>
                          <a:hlinkClick r:id="rId3" action="ppaction://hlinksldjump"/>
                        </a:rPr>
                        <a:t> №2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11952"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5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Площадь трапеции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1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Комбинированный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11952"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6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Площади</a:t>
                      </a:r>
                      <a:r>
                        <a:rPr lang="ru-RU" sz="135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фигур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2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Обобщения</a:t>
                      </a:r>
                      <a:r>
                        <a:rPr lang="ru-RU" sz="135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 </a:t>
                      </a:r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систематизации знаний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  <a:hlinkClick r:id="rId4" action="ppaction://hlinkfile"/>
                        </a:rPr>
                        <a:t>Тест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11952"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7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Теорема Пифагора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2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Комбинированный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  <a:hlinkClick r:id="rId5" action="ppaction://hlinksldjump"/>
                        </a:rPr>
                        <a:t>С.р.№3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11952"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8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Теорема, обратная теореме Пифагора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1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Комбинированный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95101"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9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Решение задач по теме «Теорема Пифагора»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2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Обобщения</a:t>
                      </a:r>
                      <a:r>
                        <a:rPr lang="ru-RU" sz="135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и </a:t>
                      </a:r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систематизации знаний</a:t>
                      </a:r>
                    </a:p>
                    <a:p>
                      <a:endParaRPr lang="ru-RU" sz="135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  <a:hlinkClick r:id="rId6" action="ppaction://hlinksldjump"/>
                        </a:rPr>
                        <a:t>С.р.№4</a:t>
                      </a:r>
                      <a:endParaRPr lang="ru-RU" sz="1350" dirty="0" smtClean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411952"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10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Контрольная</a:t>
                      </a:r>
                      <a:r>
                        <a:rPr lang="ru-RU" sz="135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работа по теме «Площадь»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1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Контроля</a:t>
                      </a:r>
                      <a:r>
                        <a:rPr lang="ru-RU" sz="1350" baseline="0" dirty="0" smtClean="0">
                          <a:solidFill>
                            <a:schemeClr val="tx2"/>
                          </a:solidFill>
                          <a:latin typeface="+mn-lt"/>
                        </a:rPr>
                        <a:t> </a:t>
                      </a:r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</a:rPr>
                        <a:t>знаний умений и навыков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350" dirty="0" smtClean="0">
                          <a:solidFill>
                            <a:schemeClr val="tx2"/>
                          </a:solidFill>
                          <a:latin typeface="+mn-lt"/>
                          <a:hlinkClick r:id="rId7" action="ppaction://hlinksldjump"/>
                        </a:rPr>
                        <a:t>К.р.</a:t>
                      </a:r>
                      <a:endParaRPr lang="ru-RU" sz="135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00834"/>
            <a:ext cx="92869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chemeClr val="accent2">
                    <a:lumMod val="50000"/>
                  </a:schemeClr>
                </a:solidFill>
                <a:hlinkClick r:id="rId8" action="ppaction://hlinksldjump"/>
              </a:rPr>
              <a:t>Результаты выполнения   самостоятельных и контрольных работ по теме  «Площади»</a:t>
            </a: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Проект урока    «Теорема Пифагора»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80000"/>
              </a:lnSpc>
              <a:buNone/>
            </a:pPr>
            <a:r>
              <a:rPr lang="ru-RU" sz="2300" b="1" dirty="0" smtClean="0"/>
              <a:t>Тип урока: </a:t>
            </a:r>
            <a:r>
              <a:rPr lang="ru-RU" sz="2300" dirty="0" smtClean="0"/>
              <a:t>комбинированный</a:t>
            </a:r>
          </a:p>
          <a:p>
            <a:pPr>
              <a:lnSpc>
                <a:spcPct val="80000"/>
              </a:lnSpc>
              <a:buNone/>
            </a:pPr>
            <a:endParaRPr lang="ru-RU" sz="2300" b="1" dirty="0" smtClean="0"/>
          </a:p>
          <a:p>
            <a:pPr>
              <a:lnSpc>
                <a:spcPct val="80000"/>
              </a:lnSpc>
              <a:buNone/>
            </a:pPr>
            <a:r>
              <a:rPr lang="ru-RU" sz="2300" b="1" dirty="0" smtClean="0"/>
              <a:t>Цель урока:</a:t>
            </a:r>
            <a:r>
              <a:rPr lang="ru-RU" sz="2300" dirty="0" smtClean="0"/>
              <a:t> изучить теорему Пифагора, организовать самостоятельно-</a:t>
            </a:r>
          </a:p>
          <a:p>
            <a:pPr>
              <a:lnSpc>
                <a:spcPct val="80000"/>
              </a:lnSpc>
              <a:buNone/>
            </a:pPr>
            <a:r>
              <a:rPr lang="ru-RU" sz="2300" dirty="0" smtClean="0"/>
              <a:t>познавательную  деятельность учащихся при изучении темы</a:t>
            </a:r>
          </a:p>
          <a:p>
            <a:pPr>
              <a:buNone/>
            </a:pPr>
            <a:r>
              <a:rPr lang="ru-RU" sz="2300" b="1" dirty="0" smtClean="0"/>
              <a:t> Задачи урока:</a:t>
            </a:r>
            <a:endParaRPr lang="ru-RU" sz="2300" dirty="0" smtClean="0"/>
          </a:p>
          <a:p>
            <a:pPr>
              <a:buClrTx/>
              <a:buFont typeface="Wingdings" pitchFamily="2" charset="2"/>
              <a:buChar char="Ø"/>
            </a:pPr>
            <a:r>
              <a:rPr lang="ru-RU" sz="2300" b="1" dirty="0" smtClean="0"/>
              <a:t>обучающие</a:t>
            </a:r>
            <a:r>
              <a:rPr lang="ru-RU" sz="2300" dirty="0" smtClean="0"/>
              <a:t>: повторить элементы знаний: квадрат, прямоугольный треугольник; доказать теорему Пифагора; научить применять теорему при решении несложных задач, познакомить учащихся с основными этапами жизни и деятельности Пифагора;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300" b="1" dirty="0" smtClean="0"/>
              <a:t>развивающие: </a:t>
            </a:r>
            <a:r>
              <a:rPr lang="ru-RU" sz="2300" dirty="0" smtClean="0"/>
              <a:t>развитие</a:t>
            </a:r>
            <a:r>
              <a:rPr lang="ru-RU" sz="2300" b="1" dirty="0" smtClean="0"/>
              <a:t> </a:t>
            </a:r>
            <a:r>
              <a:rPr lang="ru-RU" sz="2300" dirty="0" smtClean="0"/>
              <a:t>познавательной активности;</a:t>
            </a:r>
            <a:r>
              <a:rPr lang="ru-RU" sz="2300" b="1" dirty="0" smtClean="0"/>
              <a:t> </a:t>
            </a:r>
            <a:r>
              <a:rPr lang="ru-RU" sz="2300" dirty="0" smtClean="0"/>
              <a:t>развитие навыков самостоятельной работы;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ru-RU" sz="2300" b="1" dirty="0" smtClean="0"/>
              <a:t>воспитательные: </a:t>
            </a:r>
            <a:r>
              <a:rPr lang="ru-RU" sz="2300" dirty="0" smtClean="0"/>
              <a:t>воспитание умения наблюдать, делать выводы</a:t>
            </a:r>
          </a:p>
          <a:p>
            <a:pPr>
              <a:lnSpc>
                <a:spcPct val="80000"/>
              </a:lnSpc>
              <a:buClrTx/>
              <a:buFont typeface="Wingdings" pitchFamily="2" charset="2"/>
              <a:buChar char="Ø"/>
            </a:pPr>
            <a:endParaRPr lang="ru-RU" sz="2300" b="1" dirty="0" smtClean="0"/>
          </a:p>
          <a:p>
            <a:pPr algn="just">
              <a:lnSpc>
                <a:spcPct val="80000"/>
              </a:lnSpc>
            </a:pPr>
            <a:endParaRPr lang="ru-RU" sz="2300" dirty="0" smtClean="0"/>
          </a:p>
          <a:p>
            <a:pPr>
              <a:lnSpc>
                <a:spcPct val="80000"/>
              </a:lnSpc>
              <a:buNone/>
            </a:pPr>
            <a:r>
              <a:rPr lang="ru-RU" sz="2300" b="1" dirty="0" smtClean="0"/>
              <a:t>Методы обучения: </a:t>
            </a:r>
            <a:r>
              <a:rPr lang="ru-RU" sz="2300" dirty="0" smtClean="0"/>
              <a:t>проблемного изложения, частично -поисковый</a:t>
            </a:r>
            <a:endParaRPr lang="ru-RU" sz="2300" b="1" dirty="0" smtClean="0"/>
          </a:p>
          <a:p>
            <a:pPr>
              <a:lnSpc>
                <a:spcPct val="80000"/>
              </a:lnSpc>
              <a:buNone/>
            </a:pPr>
            <a:endParaRPr lang="ru-RU" sz="2300" dirty="0" smtClean="0"/>
          </a:p>
          <a:p>
            <a:pPr>
              <a:lnSpc>
                <a:spcPct val="80000"/>
              </a:lnSpc>
            </a:pPr>
            <a:endParaRPr lang="ru-RU" sz="2300" b="1" dirty="0" smtClean="0"/>
          </a:p>
          <a:p>
            <a:pPr>
              <a:lnSpc>
                <a:spcPct val="80000"/>
              </a:lnSpc>
              <a:buNone/>
            </a:pPr>
            <a:r>
              <a:rPr lang="ru-RU" sz="2300" b="1" dirty="0" smtClean="0"/>
              <a:t>Формы обучения: </a:t>
            </a:r>
            <a:r>
              <a:rPr lang="ru-RU" sz="2300" dirty="0" smtClean="0"/>
              <a:t>фронтальная, индивидуальная, групповая</a:t>
            </a:r>
            <a:endParaRPr lang="ru-RU" sz="2300" b="1" dirty="0" smtClean="0"/>
          </a:p>
          <a:p>
            <a:pPr algn="just">
              <a:lnSpc>
                <a:spcPct val="80000"/>
              </a:lnSpc>
            </a:pPr>
            <a:endParaRPr lang="ru-RU" sz="2200" dirty="0" smtClean="0"/>
          </a:p>
          <a:p>
            <a:pPr>
              <a:lnSpc>
                <a:spcPct val="80000"/>
              </a:lnSpc>
            </a:pPr>
            <a:endParaRPr lang="ru-RU" sz="2200" b="1" dirty="0" smtClean="0"/>
          </a:p>
          <a:p>
            <a:pPr>
              <a:lnSpc>
                <a:spcPct val="80000"/>
              </a:lnSpc>
              <a:buNone/>
            </a:pPr>
            <a:r>
              <a:rPr lang="ru-RU" sz="2200" b="1" dirty="0" smtClean="0"/>
              <a:t>Средства обучения: </a:t>
            </a:r>
            <a:r>
              <a:rPr lang="ru-RU" sz="2200" dirty="0" smtClean="0"/>
              <a:t>компьютерный класс, мультимедийный проектор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3334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Структура урока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организационный момент;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актуализация знаний;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мотивация познавательной деятельности;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изучение  нового  материала;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первичное закрепление;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постановка домашнего задания;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рефлексия</a:t>
            </a:r>
          </a:p>
          <a:p>
            <a:pPr>
              <a:lnSpc>
                <a:spcPct val="130000"/>
              </a:lnSpc>
              <a:buClr>
                <a:schemeClr val="tx2"/>
              </a:buCl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1009672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ход урока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5357850"/>
          </a:xfrm>
        </p:spPr>
        <p:txBody>
          <a:bodyPr>
            <a:normAutofit/>
          </a:bodyPr>
          <a:lstStyle/>
          <a:p>
            <a:pPr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1900" b="1" u="sng" dirty="0" smtClean="0"/>
              <a:t>Организационный момент</a:t>
            </a:r>
            <a:r>
              <a:rPr lang="ru-RU" sz="1900" b="1" dirty="0" smtClean="0"/>
              <a:t>. 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900" b="1" dirty="0" smtClean="0"/>
              <a:t> </a:t>
            </a:r>
            <a:r>
              <a:rPr lang="ru-RU" sz="1900" dirty="0" smtClean="0"/>
              <a:t>Сообщить тему урока , совместно с детьми сформулировать цель урока. 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1900" dirty="0" smtClean="0">
                <a:hlinkClick r:id="rId2" action="ppaction://hlinksldjump"/>
              </a:rPr>
              <a:t> </a:t>
            </a:r>
            <a:r>
              <a:rPr lang="ru-RU" sz="1900" b="1" u="sng" dirty="0" smtClean="0"/>
              <a:t>Актуализация знаний</a:t>
            </a:r>
            <a:r>
              <a:rPr lang="ru-RU" sz="1900" b="1" dirty="0" smtClean="0"/>
              <a:t>.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900" b="1" dirty="0" smtClean="0"/>
              <a:t> </a:t>
            </a:r>
            <a:r>
              <a:rPr lang="ru-RU" sz="1900" dirty="0" smtClean="0"/>
              <a:t>В ходе фронтального опроса учащихся повторить элементы треугольника, квадрата и формулы для вычисления их площадей </a:t>
            </a:r>
            <a:r>
              <a:rPr lang="ru-RU" sz="1900" dirty="0" smtClean="0">
                <a:hlinkClick r:id="rId2" action="ppaction://hlinksldjump"/>
              </a:rPr>
              <a:t>(</a:t>
            </a:r>
            <a:r>
              <a:rPr lang="ru-RU" sz="1900" dirty="0" smtClean="0">
                <a:solidFill>
                  <a:srgbClr val="C00000"/>
                </a:solidFill>
                <a:hlinkClick r:id="rId2" action="ppaction://hlinksldjump"/>
              </a:rPr>
              <a:t>слайд  18)</a:t>
            </a:r>
            <a:endParaRPr lang="ru-RU" sz="1900" dirty="0" smtClean="0">
              <a:solidFill>
                <a:srgbClr val="C00000"/>
              </a:solidFill>
            </a:endParaRPr>
          </a:p>
          <a:p>
            <a:pPr>
              <a:lnSpc>
                <a:spcPct val="130000"/>
              </a:lnSpc>
              <a:buClr>
                <a:schemeClr val="tx2"/>
              </a:buClr>
              <a:buFont typeface="Wingdings" pitchFamily="2" charset="2"/>
              <a:buChar char="Ø"/>
            </a:pPr>
            <a:r>
              <a:rPr lang="ru-RU" sz="1900" u="sng" dirty="0" smtClean="0"/>
              <a:t> </a:t>
            </a:r>
            <a:r>
              <a:rPr lang="ru-RU" sz="1900" b="1" u="sng" dirty="0" smtClean="0"/>
              <a:t>Мотивация познавательной деятельности</a:t>
            </a:r>
            <a:r>
              <a:rPr lang="ru-RU" sz="1900" b="1" dirty="0" smtClean="0"/>
              <a:t>.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900" b="1" dirty="0" smtClean="0"/>
              <a:t> </a:t>
            </a:r>
            <a:r>
              <a:rPr lang="ru-RU" sz="1900" dirty="0" smtClean="0"/>
              <a:t>Создать проблемную ситуацию </a:t>
            </a:r>
            <a:r>
              <a:rPr lang="ru-RU" sz="1900" dirty="0" smtClean="0">
                <a:hlinkClick r:id="rId3" action="ppaction://hlinksldjump"/>
              </a:rPr>
              <a:t>(слайд 19)</a:t>
            </a:r>
            <a:endParaRPr lang="ru-RU" sz="1900" dirty="0" smtClean="0"/>
          </a:p>
          <a:p>
            <a:pPr>
              <a:lnSpc>
                <a:spcPct val="13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900" b="1" dirty="0" smtClean="0"/>
              <a:t> </a:t>
            </a:r>
            <a:r>
              <a:rPr lang="ru-RU" sz="1900" dirty="0" smtClean="0"/>
              <a:t>Исследовательская задача практического содержания. </a:t>
            </a:r>
            <a:r>
              <a:rPr lang="ru-RU" sz="1900" dirty="0" smtClean="0">
                <a:solidFill>
                  <a:schemeClr val="tx2">
                    <a:lumMod val="50000"/>
                    <a:lumOff val="50000"/>
                  </a:schemeClr>
                </a:solidFill>
                <a:hlinkClick r:id="rId4" action="ppaction://hlinksldjump"/>
              </a:rPr>
              <a:t>(слайд 20). </a:t>
            </a:r>
            <a:endParaRPr lang="ru-RU" sz="1900" dirty="0" smtClean="0">
              <a:solidFill>
                <a:schemeClr val="tx2">
                  <a:lumMod val="50000"/>
                  <a:lumOff val="50000"/>
                </a:schemeClr>
              </a:solidFill>
            </a:endParaRPr>
          </a:p>
          <a:p>
            <a:pPr>
              <a:lnSpc>
                <a:spcPct val="130000"/>
              </a:lnSpc>
              <a:buClr>
                <a:schemeClr val="tx2"/>
              </a:buClr>
              <a:buFont typeface="Arial" pitchFamily="34" charset="0"/>
              <a:buChar char="•"/>
            </a:pPr>
            <a:r>
              <a:rPr lang="ru-RU" sz="1900" dirty="0" smtClean="0"/>
              <a:t> В программе «Компас» построить прямоугольные треугольники     с заданными катетами и измерить гипотенузу </a:t>
            </a:r>
            <a:r>
              <a:rPr lang="ru-RU" sz="1900" dirty="0" smtClean="0">
                <a:hlinkClick r:id="rId5" action="ppaction://hlinksldjump"/>
              </a:rPr>
              <a:t>(слайд 21)</a:t>
            </a:r>
            <a:endParaRPr lang="ru-RU" sz="1900" dirty="0" smtClean="0"/>
          </a:p>
          <a:p>
            <a:pPr>
              <a:lnSpc>
                <a:spcPct val="130000"/>
              </a:lnSpc>
              <a:buClr>
                <a:schemeClr val="tx2"/>
              </a:buClr>
              <a:buNone/>
            </a:pPr>
            <a:r>
              <a:rPr lang="ru-RU" sz="2200" dirty="0" smtClean="0"/>
              <a:t>     </a:t>
            </a:r>
          </a:p>
          <a:p>
            <a:pPr>
              <a:lnSpc>
                <a:spcPct val="130000"/>
              </a:lnSpc>
              <a:buClr>
                <a:schemeClr val="tx2"/>
              </a:buClr>
              <a:buNone/>
            </a:pPr>
            <a:r>
              <a:rPr lang="ru-RU" sz="2200" b="1" dirty="0" smtClean="0"/>
              <a:t>     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4282" y="554624"/>
            <a:ext cx="8643998" cy="59924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tx2"/>
                </a:solidFill>
              </a:rPr>
              <a:t>Изучение  нового  материала. 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 Сообщение ученика  о жизни и деятельности Пифагора </a:t>
            </a:r>
            <a:r>
              <a:rPr lang="ru-RU" dirty="0" smtClean="0">
                <a:solidFill>
                  <a:schemeClr val="tx2"/>
                </a:solidFill>
                <a:hlinkClick r:id="rId2"/>
              </a:rPr>
              <a:t>(</a:t>
            </a:r>
            <a:r>
              <a:rPr lang="ru-RU" dirty="0" err="1" smtClean="0">
                <a:solidFill>
                  <a:schemeClr val="tx2"/>
                </a:solidFill>
                <a:hlinkClick r:id="rId2"/>
              </a:rPr>
              <a:t>Википедия</a:t>
            </a:r>
            <a:r>
              <a:rPr lang="ru-RU" dirty="0" smtClean="0">
                <a:solidFill>
                  <a:schemeClr val="tx2"/>
                </a:solidFill>
                <a:hlinkClick r:id="rId2"/>
              </a:rPr>
              <a:t>)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 Несколько формулировок теоремы Пифагора</a:t>
            </a:r>
            <a:r>
              <a:rPr lang="ru-RU" dirty="0" smtClean="0">
                <a:solidFill>
                  <a:schemeClr val="tx2"/>
                </a:solidFill>
                <a:hlinkClick r:id="rId3" action="ppaction://hlinksldjump"/>
              </a:rPr>
              <a:t>.</a:t>
            </a:r>
            <a:r>
              <a:rPr lang="ru-RU" dirty="0" smtClean="0">
                <a:hlinkClick r:id="rId3" action="ppaction://hlinksldjump"/>
              </a:rPr>
              <a:t>(слайд 28)</a:t>
            </a:r>
            <a:endParaRPr lang="ru-RU" dirty="0" smtClean="0"/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 Записать современную формулировку в тетрадь. 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 Самостоятельно изучить материал по учебнику, записать доказательство в тетрадь.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 Другие способы доказательства теоремы  </a:t>
            </a:r>
            <a:r>
              <a:rPr lang="ru-RU" dirty="0" smtClean="0">
                <a:solidFill>
                  <a:schemeClr val="tx2"/>
                </a:solidFill>
                <a:hlinkClick r:id="rId4"/>
              </a:rPr>
              <a:t>(ЭОР №2)</a:t>
            </a:r>
            <a:r>
              <a:rPr lang="ru-RU" dirty="0" smtClean="0">
                <a:solidFill>
                  <a:schemeClr val="tx2"/>
                </a:solidFill>
              </a:rPr>
              <a:t>,   </a:t>
            </a:r>
            <a:r>
              <a:rPr lang="ru-RU" dirty="0" smtClean="0">
                <a:solidFill>
                  <a:schemeClr val="tx2"/>
                </a:solidFill>
                <a:hlinkClick r:id="rId5" action="ppaction://hlinkfile"/>
              </a:rPr>
              <a:t>(ЭОР №3)</a:t>
            </a:r>
            <a:r>
              <a:rPr lang="ru-RU" dirty="0" smtClean="0">
                <a:solidFill>
                  <a:schemeClr val="tx2"/>
                </a:solidFill>
              </a:rPr>
              <a:t> , </a:t>
            </a:r>
            <a:r>
              <a:rPr lang="ru-RU" dirty="0" smtClean="0">
                <a:solidFill>
                  <a:schemeClr val="tx2"/>
                </a:solidFill>
                <a:hlinkClick r:id="rId6" action="ppaction://hlinkfile"/>
              </a:rPr>
              <a:t>(ЭОР №4)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endParaRPr lang="ru-RU" b="1" u="sng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tx2"/>
                </a:solidFill>
              </a:rPr>
              <a:t>Первичное закрепление.</a:t>
            </a:r>
            <a:r>
              <a:rPr lang="ru-RU" b="1" dirty="0" smtClean="0"/>
              <a:t> </a:t>
            </a: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Записать теорему Пифагора для прямоугольных треугольников </a:t>
            </a:r>
            <a:r>
              <a:rPr lang="ru-RU" dirty="0" smtClean="0">
                <a:hlinkClick r:id="rId7" action="ppaction://hlinksldjump"/>
              </a:rPr>
              <a:t>(слайд 29)</a:t>
            </a:r>
            <a:endParaRPr lang="ru-RU" u="sng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 Дифференцированные задания   </a:t>
            </a:r>
            <a:r>
              <a:rPr lang="ru-RU" dirty="0" smtClean="0">
                <a:solidFill>
                  <a:schemeClr val="tx2"/>
                </a:solidFill>
                <a:hlinkClick r:id="rId8" action="ppaction://hlinkfile"/>
              </a:rPr>
              <a:t>(ЭОР №5)</a:t>
            </a:r>
            <a:endParaRPr lang="ru-RU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Arial" pitchFamily="34" charset="0"/>
              <a:buChar char="•"/>
            </a:pPr>
            <a:endParaRPr lang="ru-RU" dirty="0" smtClean="0">
              <a:solidFill>
                <a:schemeClr val="tx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tx2"/>
                </a:solidFill>
              </a:rPr>
              <a:t> Постановка домашнего задания.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dirty="0" smtClean="0">
                <a:solidFill>
                  <a:schemeClr val="tx2"/>
                </a:solidFill>
              </a:rPr>
              <a:t>Изучить другие доказательства теоремы Пифагора, используя ресурсы;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 Решить проблемную задачу;</a:t>
            </a:r>
          </a:p>
          <a:p>
            <a:pPr>
              <a:buFont typeface="Arial" pitchFamily="34" charset="0"/>
              <a:buChar char="•"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Выполнить практические задания </a:t>
            </a:r>
            <a:r>
              <a:rPr lang="ru-RU" dirty="0" smtClean="0">
                <a:solidFill>
                  <a:schemeClr val="tx2"/>
                </a:solidFill>
                <a:hlinkClick r:id="rId9"/>
              </a:rPr>
              <a:t>(ЭОР № 6)</a:t>
            </a:r>
            <a:endParaRPr lang="ru-RU" b="1" u="sng" dirty="0" smtClean="0">
              <a:solidFill>
                <a:schemeClr val="tx2"/>
              </a:solidFill>
            </a:endParaRPr>
          </a:p>
          <a:p>
            <a:pPr>
              <a:buFont typeface="Arial" pitchFamily="34" charset="0"/>
              <a:buChar char="•"/>
            </a:pPr>
            <a:endParaRPr lang="ru-RU" b="1" u="sng" dirty="0" smtClean="0">
              <a:solidFill>
                <a:schemeClr val="tx2"/>
              </a:solidFill>
            </a:endParaRP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b="1" u="sng" dirty="0" smtClean="0">
                <a:solidFill>
                  <a:schemeClr val="tx2"/>
                </a:solidFill>
              </a:rPr>
              <a:t> Рефлексия.</a:t>
            </a:r>
          </a:p>
          <a:p>
            <a:r>
              <a:rPr lang="ru-RU" dirty="0" smtClean="0">
                <a:solidFill>
                  <a:schemeClr val="tx2"/>
                </a:solidFill>
              </a:rPr>
              <a:t>Закончить предложения: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Сегодня на уроке я узнал ... </a:t>
            </a:r>
          </a:p>
          <a:p>
            <a:pPr lvl="0">
              <a:buFont typeface="Arial" pitchFamily="34" charset="0"/>
              <a:buChar char="•"/>
            </a:pPr>
            <a:r>
              <a:rPr lang="ru-RU" dirty="0" smtClean="0">
                <a:solidFill>
                  <a:schemeClr val="tx2"/>
                </a:solidFill>
              </a:rPr>
              <a:t>Сегодня на уроке я научился ... </a:t>
            </a:r>
          </a:p>
          <a:p>
            <a:pPr>
              <a:lnSpc>
                <a:spcPct val="130000"/>
              </a:lnSpc>
              <a:buClr>
                <a:schemeClr val="tx2"/>
              </a:buClr>
              <a:buFont typeface="Arial" pitchFamily="34" charset="0"/>
              <a:buChar char="•"/>
            </a:pPr>
            <a:endParaRPr lang="ru-RU" u="sng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-52406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Литература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0" y="642918"/>
            <a:ext cx="9144000" cy="5857875"/>
          </a:xfrm>
        </p:spPr>
        <p:txBody>
          <a:bodyPr>
            <a:noAutofit/>
          </a:bodyPr>
          <a:lstStyle/>
          <a:p>
            <a:pPr marL="514350" indent="-514350">
              <a:buClr>
                <a:schemeClr val="tx2"/>
              </a:buClr>
              <a:buSzPct val="86000"/>
              <a:buFont typeface="+mj-lt"/>
              <a:buAutoNum type="arabicPeriod"/>
            </a:pPr>
            <a:r>
              <a:rPr lang="ru-RU" sz="1450" dirty="0" err="1" smtClean="0"/>
              <a:t>Атанасян</a:t>
            </a:r>
            <a:r>
              <a:rPr lang="ru-RU" sz="1450" dirty="0" smtClean="0"/>
              <a:t> А.С. и  др.   Геометрия 7-9. Учебник для 7-9 классов. М.: Просвещение, 2011г.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err="1" smtClean="0"/>
              <a:t>Атанасян</a:t>
            </a:r>
            <a:r>
              <a:rPr lang="ru-RU" sz="1450" dirty="0" smtClean="0"/>
              <a:t> А.С. и др. Геометрия. 8 класс. Рабочая тетрадь - М.: Просвещение, 2010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err="1" smtClean="0"/>
              <a:t>Бурмистрова</a:t>
            </a:r>
            <a:r>
              <a:rPr lang="ru-RU" sz="1450" dirty="0" smtClean="0"/>
              <a:t> Т.А. Геометрия. Программы общеобразовательных учреждений.   М.:  Просвещение, 2011г.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smtClean="0"/>
              <a:t>Гаврилова Н.Ф. Поурочные разработки по геометрии. 8 класс. – М.: ВАКО, 2012г.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err="1" smtClean="0"/>
              <a:t>Гайштут</a:t>
            </a:r>
            <a:r>
              <a:rPr lang="ru-RU" sz="1450" dirty="0" smtClean="0"/>
              <a:t> А.Г. Литвиненко Г.Н. Планиметрия. Задачник к школьному курсу . М.: АСТ-ПРЕСС: Магистр –</a:t>
            </a:r>
            <a:r>
              <a:rPr lang="en-US" sz="1450" dirty="0" smtClean="0"/>
              <a:t>S</a:t>
            </a:r>
            <a:r>
              <a:rPr lang="ru-RU" sz="1450" dirty="0" smtClean="0"/>
              <a:t> 1998г.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smtClean="0"/>
              <a:t>Груденов Я.И. Совершенствование методики работы учителя математики. -М., Просвещение, 1990.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err="1" smtClean="0"/>
              <a:t>Звавич</a:t>
            </a:r>
            <a:r>
              <a:rPr lang="ru-RU" sz="1450" dirty="0" smtClean="0"/>
              <a:t> Л.И. и др. Новые контрольные и проверочные работы по геометрии 7-9 класс. М.: Дрофа 2002г.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smtClean="0"/>
              <a:t>Зив Б.Г. </a:t>
            </a:r>
            <a:r>
              <a:rPr lang="ru-RU" sz="1450" dirty="0" err="1" smtClean="0"/>
              <a:t>Мейлер</a:t>
            </a:r>
            <a:r>
              <a:rPr lang="ru-RU" sz="1450" dirty="0" smtClean="0"/>
              <a:t> В. М. </a:t>
            </a:r>
            <a:r>
              <a:rPr lang="ru-RU" sz="1450" dirty="0" err="1" smtClean="0"/>
              <a:t>Баханский</a:t>
            </a:r>
            <a:r>
              <a:rPr lang="ru-RU" sz="1450" dirty="0" smtClean="0"/>
              <a:t> А.Г. Задачи по геометрии для 7-11 классов.  М.: Просвещение 2010г.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smtClean="0"/>
              <a:t> Зив Б.Г.  </a:t>
            </a:r>
            <a:r>
              <a:rPr lang="ru-RU" sz="1450" dirty="0" err="1" smtClean="0"/>
              <a:t>Мейлер</a:t>
            </a:r>
            <a:r>
              <a:rPr lang="ru-RU" sz="1450" dirty="0" smtClean="0"/>
              <a:t> В. М. Дидактические материалы по геометрии 7 класс. М.: Просвещение 2010г.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smtClean="0"/>
              <a:t>Зимняя И.А. Основы педагогической психологии. – М.: Логос,2004г.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smtClean="0"/>
              <a:t> </a:t>
            </a:r>
            <a:r>
              <a:rPr lang="ru-RU" sz="1450" dirty="0" err="1" smtClean="0"/>
              <a:t>Иченская</a:t>
            </a:r>
            <a:r>
              <a:rPr lang="ru-RU" sz="1450" dirty="0" smtClean="0"/>
              <a:t> М.А. Геометрия. Самостоятельные и контрольные работы. 7-9 классы – М.: Просвещение, 2012 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smtClean="0"/>
              <a:t>Киселев А.П. Элементарная геометрия : книга для учителя. М.: Просвещение 1980г.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smtClean="0"/>
              <a:t>Криволап Н.С. Исследовательская работа школьников. – Мн.: </a:t>
            </a:r>
            <a:r>
              <a:rPr lang="ru-RU" sz="1450" dirty="0" err="1" smtClean="0"/>
              <a:t>Красиво-Принт</a:t>
            </a:r>
            <a:r>
              <a:rPr lang="ru-RU" sz="1450" dirty="0" smtClean="0"/>
              <a:t>, 2005г.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err="1" smtClean="0"/>
              <a:t>Кукарцева</a:t>
            </a:r>
            <a:r>
              <a:rPr lang="ru-RU" sz="1450" dirty="0" smtClean="0"/>
              <a:t> Г.И. Сборник задач по геометрии в рисунках и тестах 7-9класс. К.: ГИППВ, 1998г.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smtClean="0"/>
              <a:t>Мищенко Т.М., Блинков А.Д. Геометрия. 8 класс. Тематические тесты - М.: Просвещение, 2008.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smtClean="0"/>
              <a:t>Никитин Н.Н. Маслова Г.Г.  Сборник задач по геометрии  для :-8 классов.  М.: Просвещение  1971г.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err="1" smtClean="0"/>
              <a:t>Пидкасистый</a:t>
            </a:r>
            <a:r>
              <a:rPr lang="ru-RU" sz="1450" dirty="0" smtClean="0"/>
              <a:t> П.И. Самостоятельная деятельность учащихся. - М.: Педагогика, 1972.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err="1" smtClean="0"/>
              <a:t>Пидкасистый</a:t>
            </a:r>
            <a:r>
              <a:rPr lang="ru-RU" sz="1450" dirty="0" smtClean="0"/>
              <a:t> П.И. Самостоятельная познавательная деятельность школьников в обучении. М.: Педагогика,1980г.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smtClean="0"/>
              <a:t>Полонский В.Б. и др.  Геометрия: Задачник к школьному курсу . М.: АСТ-ПРЕСС: Магистр-</a:t>
            </a:r>
            <a:r>
              <a:rPr lang="en-US" sz="1450" dirty="0" smtClean="0"/>
              <a:t>S</a:t>
            </a:r>
            <a:r>
              <a:rPr lang="ru-RU" sz="1450" dirty="0" smtClean="0"/>
              <a:t>, 1998г.</a:t>
            </a:r>
          </a:p>
          <a:p>
            <a:pPr marL="514350" indent="-514350">
              <a:buClr>
                <a:schemeClr val="tx2"/>
              </a:buClr>
              <a:buFont typeface="+mj-lt"/>
              <a:buAutoNum type="arabicPeriod"/>
            </a:pPr>
            <a:r>
              <a:rPr lang="ru-RU" sz="1450" dirty="0" err="1" smtClean="0"/>
              <a:t>Саврасова</a:t>
            </a:r>
            <a:r>
              <a:rPr lang="ru-RU" sz="1450" dirty="0" smtClean="0"/>
              <a:t> С.М. и др. « Упражнения по планиметрии на готовых чертежах».  М.: Просвещение 1987г.</a:t>
            </a:r>
            <a:endParaRPr lang="ru-RU" sz="14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23728" y="430560"/>
            <a:ext cx="5419328" cy="83820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/>
              <a:t>ПЕРЕЧЕНЬ ИСПОЛЬЗУЕМЫХ ЭОР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79511" y="1196752"/>
          <a:ext cx="8784978" cy="5472607"/>
        </p:xfrm>
        <a:graphic>
          <a:graphicData uri="http://schemas.openxmlformats.org/drawingml/2006/table">
            <a:tbl>
              <a:tblPr/>
              <a:tblGrid>
                <a:gridCol w="432049"/>
                <a:gridCol w="1584176"/>
                <a:gridCol w="1224136"/>
                <a:gridCol w="1872208"/>
                <a:gridCol w="3672409"/>
              </a:tblGrid>
              <a:tr h="796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err="1">
                          <a:latin typeface="+mn-lt"/>
                          <a:ea typeface="Times New Roman"/>
                          <a:cs typeface="Times New Roman"/>
                        </a:rPr>
                        <a:t>п</a:t>
                      </a: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/</a:t>
                      </a:r>
                      <a:r>
                        <a:rPr lang="ru-RU" sz="1400" b="1" dirty="0" err="1">
                          <a:latin typeface="+mn-lt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Название ресурса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  <a:cs typeface="Times New Roman"/>
                        </a:rPr>
                        <a:t>Тип, вид ресурса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latin typeface="+mn-lt"/>
                          <a:ea typeface="Times New Roman"/>
                          <a:cs typeface="Times New Roman"/>
                        </a:rPr>
                        <a:t>Форма предъявления информации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Гиперссылка на ресурс, </a:t>
                      </a:r>
                      <a:endParaRPr lang="ru-RU" sz="1400" b="1" dirty="0" smtClean="0">
                        <a:latin typeface="+mn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+mn-lt"/>
                          <a:ea typeface="Times New Roman"/>
                          <a:cs typeface="Times New Roman"/>
                        </a:rPr>
                        <a:t>обеспечивающий </a:t>
                      </a:r>
                      <a:r>
                        <a:rPr lang="ru-RU" sz="1400" b="1" dirty="0">
                          <a:latin typeface="+mn-lt"/>
                          <a:ea typeface="Times New Roman"/>
                          <a:cs typeface="Times New Roman"/>
                        </a:rPr>
                        <a:t>доступ к ЭОР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Пифагор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Текст с иллюстрациями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2"/>
                        </a:rPr>
                        <a:t>http://ru.wikipedia.org/wiki/%D0%9F%D0%B8%D1%84%D0%B0%D0%B3%D0%BE%D1%80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Теорема Пифагора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Видеоролик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3"/>
                        </a:rPr>
                        <a:t>http://fcior.edu.ru/card/6401/teorema-pifagora-i1.html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42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Теорема Пифагора и следствия из нее 1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Модуль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4"/>
                        </a:rPr>
                        <a:t>http://fcior.edu.ru/card/4813/teorema-pifagora-i-sledstviya-iz-nee-p1.html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Теорема Пифагора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Анимированный ролик со звуком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5"/>
                        </a:rPr>
                        <a:t>http://fcior.edu.ru/card/10969/teorema-pifagora-i3.html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79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Теорема Пифагора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И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Анимированный ролик со звуком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6"/>
                        </a:rPr>
                        <a:t>http://fcior.edu.ru/card/4916/teorema-pifagora-i2.html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398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Самостоятельная работа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n-lt"/>
                          <a:ea typeface="Times New Roman"/>
                          <a:cs typeface="Times New Roman"/>
                        </a:rPr>
                        <a:t>П</a:t>
                      </a:r>
                      <a:endParaRPr lang="ru-RU" sz="140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n-lt"/>
                          <a:ea typeface="Times New Roman"/>
                          <a:cs typeface="Times New Roman"/>
                        </a:rPr>
                        <a:t>Модуль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u="sng" dirty="0">
                          <a:solidFill>
                            <a:srgbClr val="0000FF"/>
                          </a:solidFill>
                          <a:latin typeface="+mn-lt"/>
                          <a:ea typeface="Times New Roman"/>
                          <a:cs typeface="Times New Roman"/>
                          <a:hlinkClick r:id="rId7"/>
                        </a:rPr>
                        <a:t>http://files.school-collection.edu.ru/dlrstore/980a741f-6147-4985-8b4d-4a2909895e91/%5BG79_06-03%5D_%5BTQ_S-02%5D.html</a:t>
                      </a:r>
                      <a:endParaRPr lang="ru-RU" sz="1400" dirty="0"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2972" marR="629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Фронтальный опрос.</a:t>
            </a:r>
            <a:br>
              <a:rPr lang="ru-RU" sz="2800" b="1" i="1" dirty="0" smtClean="0"/>
            </a:b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lvl="0" indent="-514350">
              <a:buClr>
                <a:schemeClr val="tx2"/>
              </a:buClr>
              <a:buFont typeface="+mj-lt"/>
              <a:buAutoNum type="arabicPeriod"/>
            </a:pPr>
            <a:r>
              <a:rPr lang="ru-RU" dirty="0" smtClean="0"/>
              <a:t>Как вычислить площадь квадрата?</a:t>
            </a:r>
          </a:p>
          <a:p>
            <a:pPr marL="514350" lvl="0" indent="-514350">
              <a:buClr>
                <a:schemeClr val="tx2"/>
              </a:buClr>
              <a:buFont typeface="+mj-lt"/>
              <a:buAutoNum type="arabicPeriod"/>
            </a:pPr>
            <a:r>
              <a:rPr lang="ru-RU" dirty="0" smtClean="0"/>
              <a:t>Чему равна площадь квадрата, если его сторона равна 4 см,   с  см, (</a:t>
            </a:r>
            <a:r>
              <a:rPr lang="ru-RU" dirty="0" err="1" smtClean="0"/>
              <a:t>а+в</a:t>
            </a:r>
            <a:r>
              <a:rPr lang="ru-RU" dirty="0" smtClean="0"/>
              <a:t>) см?</a:t>
            </a:r>
          </a:p>
          <a:p>
            <a:pPr marL="514350" lvl="0" indent="-514350">
              <a:buClr>
                <a:schemeClr val="tx2"/>
              </a:buClr>
              <a:buFont typeface="+mj-lt"/>
              <a:buAutoNum type="arabicPeriod"/>
            </a:pPr>
            <a:r>
              <a:rPr lang="ru-RU" dirty="0" smtClean="0"/>
              <a:t>Какой треугольник называется прямоугольным?</a:t>
            </a:r>
          </a:p>
          <a:p>
            <a:pPr marL="514350" lvl="0" indent="-514350">
              <a:buClr>
                <a:schemeClr val="tx2"/>
              </a:buClr>
              <a:buFont typeface="+mj-lt"/>
              <a:buAutoNum type="arabicPeriod"/>
            </a:pPr>
            <a:r>
              <a:rPr lang="ru-RU" dirty="0" smtClean="0"/>
              <a:t>Как называются стороны прямоугольного треугольника?</a:t>
            </a:r>
          </a:p>
          <a:p>
            <a:pPr marL="514350" lvl="0" indent="-514350">
              <a:buClr>
                <a:schemeClr val="tx2"/>
              </a:buClr>
              <a:buFont typeface="+mj-lt"/>
              <a:buAutoNum type="arabicPeriod"/>
            </a:pPr>
            <a:r>
              <a:rPr lang="ru-RU" dirty="0" smtClean="0"/>
              <a:t>Назовите катеты и гипотенузу прямоугольного треугольника АВС с прямым углом С</a:t>
            </a:r>
          </a:p>
          <a:p>
            <a:pPr marL="514350" lvl="0" indent="-514350">
              <a:buClr>
                <a:schemeClr val="tx2"/>
              </a:buClr>
              <a:buFont typeface="+mj-lt"/>
              <a:buAutoNum type="arabicPeriod"/>
            </a:pPr>
            <a:r>
              <a:rPr lang="ru-RU" dirty="0" smtClean="0"/>
              <a:t>Как вычислить площадь прямоугольного треугольника?</a:t>
            </a:r>
          </a:p>
          <a:p>
            <a:pPr marL="514350" lvl="0" indent="-514350">
              <a:buClr>
                <a:schemeClr val="tx2"/>
              </a:buClr>
              <a:buFont typeface="+mj-lt"/>
              <a:buAutoNum type="arabicPeriod"/>
            </a:pPr>
            <a:r>
              <a:rPr lang="ru-RU" dirty="0" smtClean="0"/>
              <a:t>Чему равна площадь прямоугольного треугольника с катетами 6 см и 7 см?   а см и в см?</a:t>
            </a:r>
          </a:p>
          <a:p>
            <a:pPr marL="514350" lvl="0" indent="-514350">
              <a:buClr>
                <a:schemeClr val="tx2"/>
              </a:buClr>
              <a:buFont typeface="+mj-lt"/>
              <a:buAutoNum type="arabicPeriod"/>
            </a:pPr>
            <a:r>
              <a:rPr lang="ru-RU" dirty="0" smtClean="0"/>
              <a:t>Площадь прямоугольного треугольника  равна 20 см</a:t>
            </a:r>
            <a:r>
              <a:rPr lang="ru-RU" baseline="30000" dirty="0" smtClean="0"/>
              <a:t>2</a:t>
            </a:r>
            <a:r>
              <a:rPr lang="ru-RU" dirty="0" smtClean="0"/>
              <a:t>, один из катетов 5 см. Найдите неизвестный катет.</a:t>
            </a:r>
          </a:p>
          <a:p>
            <a:endParaRPr lang="ru-RU" dirty="0"/>
          </a:p>
        </p:txBody>
      </p:sp>
      <p:sp>
        <p:nvSpPr>
          <p:cNvPr id="4" name="Управляющая кнопка: назад 3">
            <a:hlinkClick r:id="rId2" action="ppaction://hlinksldjump" highlightClick="1"/>
          </p:cNvPr>
          <p:cNvSpPr/>
          <p:nvPr/>
        </p:nvSpPr>
        <p:spPr>
          <a:xfrm>
            <a:off x="8072462" y="6143644"/>
            <a:ext cx="785818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785818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Задача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571612"/>
            <a:ext cx="5643570" cy="450851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latin typeface="Comic Sans MS" pitchFamily="66" charset="0"/>
              </a:rPr>
              <a:t>   </a:t>
            </a:r>
            <a:r>
              <a:rPr lang="ru-RU" dirty="0" smtClean="0"/>
              <a:t>Для крепления мачты нужно установить 4 троса. Один конец каждого троса должен крепиться на высоте 12 м, другой на земле на расстоянии 5 м от мачты. </a:t>
            </a:r>
            <a:br>
              <a:rPr lang="ru-RU" dirty="0" smtClean="0"/>
            </a:br>
            <a:r>
              <a:rPr lang="ru-RU" dirty="0" smtClean="0"/>
              <a:t>Хватит ли 50 м троса для крепления мачты?</a:t>
            </a:r>
            <a:endParaRPr lang="ru-RU" dirty="0"/>
          </a:p>
        </p:txBody>
      </p:sp>
      <p:pic>
        <p:nvPicPr>
          <p:cNvPr id="4" name="Picture 7" descr="Мачт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29322" y="1285860"/>
            <a:ext cx="3009900" cy="4535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215338" y="6215082"/>
            <a:ext cx="714380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38200"/>
          </a:xfrm>
        </p:spPr>
        <p:txBody>
          <a:bodyPr/>
          <a:lstStyle/>
          <a:p>
            <a:pPr algn="ctr"/>
            <a:r>
              <a:rPr lang="ru-RU" dirty="0" smtClean="0"/>
              <a:t> </a:t>
            </a:r>
            <a:r>
              <a:rPr lang="ru-RU" sz="2800" b="1" i="1" dirty="0" smtClean="0"/>
              <a:t>Практическая Задача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686800" cy="50006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</a:t>
            </a:r>
            <a:r>
              <a:rPr lang="ru-RU" dirty="0" smtClean="0"/>
              <a:t>  </a:t>
            </a:r>
            <a:r>
              <a:rPr lang="ru-RU" sz="2200" dirty="0" smtClean="0"/>
              <a:t>Построить прямоугольные треугольники с катетами 12 см и 5 см; 6 см и 8 см; 8 см и 15 см и измерить гипотенузу.</a:t>
            </a:r>
          </a:p>
          <a:p>
            <a:pPr>
              <a:buNone/>
            </a:pPr>
            <a:r>
              <a:rPr lang="en-US" sz="2200" dirty="0" smtClean="0"/>
              <a:t>   </a:t>
            </a:r>
            <a:r>
              <a:rPr lang="ru-RU" sz="2200" dirty="0" smtClean="0"/>
              <a:t>  Результаты занести в таблицу. </a:t>
            </a:r>
          </a:p>
          <a:p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endParaRPr lang="ru-RU" sz="2200" dirty="0" smtClean="0"/>
          </a:p>
          <a:p>
            <a:pPr>
              <a:buNone/>
            </a:pPr>
            <a:r>
              <a:rPr lang="ru-RU" sz="2200" dirty="0" smtClean="0"/>
              <a:t>     Попробуйте выразить формулой зависимость между длинами катетов и гипотенузой в прямоугольных треугольниках. Эта формула требует доказательства.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500166" y="2643182"/>
          <a:ext cx="5691207" cy="21431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666"/>
                <a:gridCol w="1685385"/>
                <a:gridCol w="2143354"/>
                <a:gridCol w="1422802"/>
              </a:tblGrid>
              <a:tr h="6991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</a:tr>
              <a:tr h="69913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</a:t>
                      </a:r>
                      <a:endParaRPr lang="ru-RU" dirty="0"/>
                    </a:p>
                  </a:txBody>
                  <a:tcPr/>
                </a:tc>
              </a:tr>
              <a:tr h="744865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Управляющая кнопка: назад 5">
            <a:hlinkClick r:id="rId2" action="ppaction://hlinksldjump" highlightClick="1"/>
          </p:cNvPr>
          <p:cNvSpPr/>
          <p:nvPr/>
        </p:nvSpPr>
        <p:spPr>
          <a:xfrm>
            <a:off x="8215338" y="6215082"/>
            <a:ext cx="756664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85728"/>
            <a:ext cx="8686800" cy="841248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Геометрия 8 класс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724400"/>
          </a:xfrm>
        </p:spPr>
        <p:txBody>
          <a:bodyPr>
            <a:normAutofit/>
          </a:bodyPr>
          <a:lstStyle/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b="1" i="1" dirty="0" smtClean="0">
                <a:solidFill>
                  <a:srgbClr val="000000"/>
                </a:solidFill>
                <a:latin typeface="Trebuchet MS" pitchFamily="34" charset="0"/>
              </a:rPr>
              <a:t>   </a:t>
            </a:r>
            <a:r>
              <a:rPr lang="ru-RU" sz="2000" b="1" i="1" dirty="0" smtClean="0"/>
              <a:t>Программы общеобразовательных учреждений.Геометрия7-9 </a:t>
            </a:r>
            <a:r>
              <a:rPr lang="ru-RU" sz="2000" b="1" i="1" dirty="0" err="1" smtClean="0"/>
              <a:t>классы,-М.Просвещение,сост</a:t>
            </a:r>
            <a:r>
              <a:rPr lang="ru-RU" sz="2000" b="1" i="1" dirty="0" smtClean="0"/>
              <a:t>. Т.А. </a:t>
            </a:r>
            <a:r>
              <a:rPr lang="ru-RU" sz="2000" b="1" i="1" dirty="0" err="1" smtClean="0"/>
              <a:t>Бурмистрова</a:t>
            </a:r>
            <a:r>
              <a:rPr lang="ru-RU" sz="2000" b="1" i="1" dirty="0" smtClean="0"/>
              <a:t>, 2011 год.</a:t>
            </a:r>
            <a:endParaRPr lang="ru-RU" sz="2000" i="1" dirty="0" smtClean="0"/>
          </a:p>
          <a:p>
            <a:pPr algn="just"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81524" y="1643050"/>
            <a:ext cx="4562476" cy="4724400"/>
          </a:xfrm>
        </p:spPr>
        <p:txBody>
          <a:bodyPr>
            <a:normAutofit/>
          </a:bodyPr>
          <a:lstStyle/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 smtClean="0"/>
              <a:t>Геометрия: Учебник для 8</a:t>
            </a:r>
          </a:p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 smtClean="0"/>
              <a:t>класса общеобразовательных</a:t>
            </a:r>
          </a:p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 smtClean="0"/>
              <a:t>учреждений. </a:t>
            </a:r>
          </a:p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000" b="1" i="1" dirty="0" smtClean="0"/>
              <a:t>Москва: «Просвещение», 2011 г.</a:t>
            </a:r>
          </a:p>
          <a:p>
            <a:pPr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i="1" dirty="0" smtClean="0">
              <a:solidFill>
                <a:srgbClr val="000000"/>
              </a:solidFill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1030" name="Picture 6" descr="C:\Documents and Settings\Administrator\Рабочий стол\320446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233500">
            <a:off x="5676108" y="3637791"/>
            <a:ext cx="1928826" cy="2976319"/>
          </a:xfrm>
          <a:prstGeom prst="rect">
            <a:avLst/>
          </a:prstGeom>
          <a:noFill/>
        </p:spPr>
      </p:pic>
      <p:pic>
        <p:nvPicPr>
          <p:cNvPr id="1031" name="Picture 7" descr="C:\Documents and Settings\Administrator\Рабочий стол\280455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396041">
            <a:off x="1436536" y="3783299"/>
            <a:ext cx="1771650" cy="2857500"/>
          </a:xfrm>
          <a:prstGeom prst="rect">
            <a:avLst/>
          </a:prstGeom>
          <a:noFill/>
        </p:spPr>
      </p:pic>
      <p:sp>
        <p:nvSpPr>
          <p:cNvPr id="12" name="Прямоугольник 11"/>
          <p:cNvSpPr/>
          <p:nvPr/>
        </p:nvSpPr>
        <p:spPr>
          <a:xfrm>
            <a:off x="214282" y="1571612"/>
            <a:ext cx="4286280" cy="1857388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4572000" y="1571612"/>
            <a:ext cx="4143404" cy="1857388"/>
          </a:xfrm>
          <a:prstGeom prst="rect">
            <a:avLst/>
          </a:prstGeom>
          <a:solidFill>
            <a:schemeClr val="accent1">
              <a:alpha val="2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3714752"/>
            <a:ext cx="1522414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73437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143900" y="5929330"/>
            <a:ext cx="714348" cy="4709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472" y="1285860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 вариант</a:t>
            </a:r>
          </a:p>
          <a:p>
            <a:pPr lvl="0"/>
            <a:r>
              <a:rPr lang="ru-RU" dirty="0" smtClean="0"/>
              <a:t>1.Найдите площадь прямоугольника, если его периметр равен 80 см, а отношение сторон равно 2:3.</a:t>
            </a:r>
          </a:p>
          <a:p>
            <a:pPr lvl="0"/>
            <a:r>
              <a:rPr lang="ru-RU" dirty="0" smtClean="0"/>
              <a:t>2.Площадь пятиугольника АВОС</a:t>
            </a:r>
            <a:r>
              <a:rPr lang="en-US" dirty="0" smtClean="0"/>
              <a:t>D</a:t>
            </a:r>
            <a:r>
              <a:rPr lang="ru-RU" dirty="0" smtClean="0"/>
              <a:t> равна 48 см</a:t>
            </a:r>
            <a:r>
              <a:rPr lang="ru-RU" baseline="30000" dirty="0" smtClean="0"/>
              <a:t>2</a:t>
            </a:r>
            <a:r>
              <a:rPr lang="ru-RU" dirty="0" smtClean="0"/>
              <a:t>. Найдите площадь и периметр квадрата АВС</a:t>
            </a:r>
            <a:r>
              <a:rPr lang="en-US" dirty="0" smtClean="0"/>
              <a:t>D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5" name="Рисунок 4" descr="C:\Users\Администратор\Desktop\1 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1105" y="4000504"/>
            <a:ext cx="22193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5000628" y="1285860"/>
            <a:ext cx="3714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2 вариант.</a:t>
            </a:r>
          </a:p>
          <a:p>
            <a:pPr lvl="0"/>
            <a:r>
              <a:rPr lang="ru-RU" dirty="0" smtClean="0"/>
              <a:t>1.Найдите периметр пятиугольника, если его площадь равна 98 см</a:t>
            </a:r>
            <a:r>
              <a:rPr lang="ru-RU" baseline="30000" dirty="0" smtClean="0"/>
              <a:t>2</a:t>
            </a:r>
            <a:r>
              <a:rPr lang="ru-RU" dirty="0" smtClean="0"/>
              <a:t>, а одна из его сторон вдвое больше другой.</a:t>
            </a:r>
          </a:p>
          <a:p>
            <a:pPr lvl="0"/>
            <a:r>
              <a:rPr lang="ru-RU" dirty="0" smtClean="0"/>
              <a:t>2.Периметр квадрата РТМК равен 48 см. Найдите площадь пятиугольника РТМОК.</a:t>
            </a:r>
            <a:endParaRPr lang="ru-RU" dirty="0"/>
          </a:p>
        </p:txBody>
      </p:sp>
      <p:pic>
        <p:nvPicPr>
          <p:cNvPr id="7" name="Рисунок 6" descr="C:\Users\Администратор\Desktop\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7385" y="4000504"/>
            <a:ext cx="2219325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i="1" dirty="0" smtClean="0"/>
              <a:t>Самостоятельная работа №1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i="1" dirty="0" smtClean="0"/>
              <a:t>«Площадь прямоугольника»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1" name="Управляющая кнопка: назад 10">
            <a:hlinkClick r:id="rId4" action="ppaction://hlinksldjump" highlightClick="1"/>
          </p:cNvPr>
          <p:cNvSpPr/>
          <p:nvPr/>
        </p:nvSpPr>
        <p:spPr>
          <a:xfrm>
            <a:off x="8286776" y="6215082"/>
            <a:ext cx="714348" cy="57148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extBox 30"/>
          <p:cNvSpPr txBox="1"/>
          <p:nvPr/>
        </p:nvSpPr>
        <p:spPr>
          <a:xfrm>
            <a:off x="214282" y="1357298"/>
            <a:ext cx="857256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1</a:t>
            </a:r>
            <a:r>
              <a:rPr lang="en-US" b="1" dirty="0" smtClean="0"/>
              <a:t> </a:t>
            </a:r>
            <a:r>
              <a:rPr lang="ru-RU" b="1" dirty="0" smtClean="0"/>
              <a:t>вариант.</a:t>
            </a:r>
          </a:p>
          <a:p>
            <a:pPr algn="ctr"/>
            <a:endParaRPr lang="ru-RU" dirty="0" smtClean="0"/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 Стороны треугольника равны16 см и 9 см, а угол между ними 30 .</a:t>
            </a:r>
          </a:p>
          <a:p>
            <a:pPr marL="342900" indent="-342900"/>
            <a:r>
              <a:rPr lang="ru-RU" dirty="0" smtClean="0"/>
              <a:t>       Найти площадь треугольника.</a:t>
            </a:r>
          </a:p>
          <a:p>
            <a:pPr marL="342900" indent="-342900"/>
            <a:r>
              <a:rPr lang="ru-RU" dirty="0" smtClean="0"/>
              <a:t>2.    Площадь треугольника 270 дм , а сторона равна 5 дм. Найти высоту,     проведенную к данной стороне.</a:t>
            </a:r>
          </a:p>
          <a:p>
            <a:pPr marL="342900" lvl="0" indent="-342900"/>
            <a:r>
              <a:rPr lang="ru-RU" dirty="0" smtClean="0"/>
              <a:t>3.   Один из катетов равен12 м, а другой составляет   первого.</a:t>
            </a:r>
          </a:p>
          <a:p>
            <a:pPr marL="342900" indent="-342900"/>
            <a:r>
              <a:rPr lang="ru-RU" dirty="0" smtClean="0"/>
              <a:t>      Найдите площадь прямоугольного треугольника.</a:t>
            </a:r>
          </a:p>
          <a:p>
            <a:r>
              <a:rPr lang="ru-RU" dirty="0" smtClean="0"/>
              <a:t> </a:t>
            </a:r>
          </a:p>
          <a:p>
            <a:pPr algn="ctr"/>
            <a:r>
              <a:rPr lang="ru-RU" dirty="0" smtClean="0"/>
              <a:t>   </a:t>
            </a:r>
            <a:r>
              <a:rPr lang="ru-RU" b="1" dirty="0" smtClean="0"/>
              <a:t>2 вариант</a:t>
            </a:r>
            <a:r>
              <a:rPr lang="ru-RU" dirty="0" smtClean="0"/>
              <a:t>. </a:t>
            </a:r>
          </a:p>
          <a:p>
            <a:r>
              <a:rPr lang="ru-RU" dirty="0" smtClean="0"/>
              <a:t> 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Стороны треугольника равны10 см и 6 см, а угол между ними 30 .</a:t>
            </a:r>
          </a:p>
          <a:p>
            <a:r>
              <a:rPr lang="ru-RU" dirty="0" smtClean="0"/>
              <a:t>      Найти площадь треугольника.</a:t>
            </a:r>
          </a:p>
          <a:p>
            <a:r>
              <a:rPr lang="ru-RU" dirty="0" smtClean="0"/>
              <a:t> 2.   Площадь треугольника 75 дм , а сторона равна 5 дм.</a:t>
            </a:r>
          </a:p>
          <a:p>
            <a:r>
              <a:rPr lang="ru-RU" dirty="0" smtClean="0"/>
              <a:t>       Найти высоту, проведенную к данной стороне.</a:t>
            </a:r>
          </a:p>
          <a:p>
            <a:r>
              <a:rPr lang="ru-RU" dirty="0" smtClean="0"/>
              <a:t> 3.  Один из катетов равен15 м, а другой составляет   первого.</a:t>
            </a:r>
          </a:p>
          <a:p>
            <a:r>
              <a:rPr lang="ru-RU" dirty="0" smtClean="0"/>
              <a:t>      Найдите площадь прямоугольного треугольника.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 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2" name="Заголовок 3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i="1" dirty="0" smtClean="0"/>
              <a:t>Самостоятельная работа №2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</a:t>
            </a:r>
            <a:r>
              <a:rPr lang="ru-RU" sz="2700" b="1" i="1" dirty="0" smtClean="0"/>
              <a:t>площадь треугольника»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4" name="Управляющая кнопка: назад 33">
            <a:hlinkClick r:id="rId2" action="ppaction://hlinksldjump" highlightClick="1"/>
          </p:cNvPr>
          <p:cNvSpPr/>
          <p:nvPr/>
        </p:nvSpPr>
        <p:spPr>
          <a:xfrm>
            <a:off x="8215338" y="6286520"/>
            <a:ext cx="785786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b="1" dirty="0" smtClean="0"/>
              <a:t>Вариант 1.</a:t>
            </a:r>
          </a:p>
          <a:p>
            <a:pPr lvl="0">
              <a:buNone/>
            </a:pPr>
            <a:r>
              <a:rPr lang="ru-RU" dirty="0" smtClean="0"/>
              <a:t>1. Найдите катет прямоугольного треугольника, если его гипотенуза равна 13 см, а другой катет – 12 см.</a:t>
            </a:r>
          </a:p>
          <a:p>
            <a:pPr lvl="0">
              <a:buNone/>
            </a:pPr>
            <a:r>
              <a:rPr lang="ru-RU" dirty="0" smtClean="0"/>
              <a:t>2.  Диагонали ромба равны 12 см и 16 см. Найдите площадь и периметр ромба.</a:t>
            </a:r>
          </a:p>
          <a:p>
            <a:pPr algn="ctr">
              <a:buNone/>
            </a:pPr>
            <a:r>
              <a:rPr lang="ru-RU" dirty="0" smtClean="0"/>
              <a:t> </a:t>
            </a:r>
          </a:p>
          <a:p>
            <a:pPr algn="ctr">
              <a:buNone/>
            </a:pPr>
            <a:r>
              <a:rPr lang="ru-RU" b="1" dirty="0" smtClean="0"/>
              <a:t>Вариант 2.</a:t>
            </a:r>
          </a:p>
          <a:p>
            <a:pPr lvl="0">
              <a:buNone/>
            </a:pPr>
            <a:r>
              <a:rPr lang="ru-RU" dirty="0" smtClean="0"/>
              <a:t>1.Найдите гипотенузу прямоугольного треугольника, если его катеты равны 6 см и 8 см.</a:t>
            </a:r>
          </a:p>
          <a:p>
            <a:pPr lvl="0">
              <a:buNone/>
            </a:pPr>
            <a:r>
              <a:rPr lang="ru-RU" dirty="0" smtClean="0"/>
              <a:t>2. Диагональ прямоугольника равна 13 см, а одна из сторон – </a:t>
            </a:r>
          </a:p>
          <a:p>
            <a:pPr lvl="0">
              <a:buNone/>
            </a:pPr>
            <a:r>
              <a:rPr lang="ru-RU" dirty="0" smtClean="0"/>
              <a:t>    5 см. Найдите площадь и периметр прямоугольника.</a:t>
            </a:r>
          </a:p>
          <a:p>
            <a:pPr lvl="0"/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4" name="Заголовок 31"/>
          <p:cNvSpPr>
            <a:spLocks noGrp="1"/>
          </p:cNvSpPr>
          <p:nvPr>
            <p:ph type="title"/>
          </p:nvPr>
        </p:nvSpPr>
        <p:spPr>
          <a:xfrm>
            <a:off x="304800" y="71414"/>
            <a:ext cx="868680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>Самостоятельная работа №3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</a:t>
            </a:r>
            <a:r>
              <a:rPr lang="ru-RU" sz="2700" b="1" i="1" dirty="0" smtClean="0"/>
              <a:t>теорема Пифагора»</a:t>
            </a:r>
            <a:endParaRPr lang="ru-RU" sz="2700" b="1" i="1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86776" y="6286520"/>
            <a:ext cx="785786" cy="50004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b="1" dirty="0" smtClean="0"/>
              <a:t>I</a:t>
            </a:r>
            <a:r>
              <a:rPr lang="ru-RU" b="1" dirty="0" smtClean="0"/>
              <a:t> уровень.</a:t>
            </a:r>
          </a:p>
          <a:p>
            <a:pPr>
              <a:buNone/>
            </a:pPr>
            <a:r>
              <a:rPr lang="ru-RU" b="1" dirty="0" smtClean="0"/>
              <a:t>1 вариант.</a:t>
            </a:r>
          </a:p>
          <a:p>
            <a:pPr>
              <a:buNone/>
            </a:pPr>
            <a:r>
              <a:rPr lang="ru-RU" dirty="0" smtClean="0"/>
              <a:t>1.    Диагонали ромба равны 14 и 18 см. Найдите сторону ромба.</a:t>
            </a:r>
          </a:p>
          <a:p>
            <a:pPr>
              <a:buNone/>
            </a:pPr>
            <a:r>
              <a:rPr lang="ru-RU" dirty="0" smtClean="0"/>
              <a:t>2.    В треугольнике два угла равны 45</a:t>
            </a:r>
            <a:r>
              <a:rPr lang="ru-RU" baseline="30000" dirty="0" smtClean="0"/>
              <a:t>о</a:t>
            </a:r>
            <a:r>
              <a:rPr lang="ru-RU" dirty="0" smtClean="0"/>
              <a:t> и 90</a:t>
            </a:r>
            <a:r>
              <a:rPr lang="ru-RU" baseline="30000" dirty="0" smtClean="0"/>
              <a:t>о</a:t>
            </a:r>
            <a:r>
              <a:rPr lang="ru-RU" dirty="0" smtClean="0"/>
              <a:t>, а большая стороны – 20 см. Найдите две другие стороны треугольника.</a:t>
            </a:r>
          </a:p>
          <a:p>
            <a:pPr>
              <a:buNone/>
            </a:pPr>
            <a:r>
              <a:rPr lang="ru-RU" b="1" dirty="0" smtClean="0"/>
              <a:t>2 вариант.</a:t>
            </a:r>
          </a:p>
          <a:p>
            <a:pPr>
              <a:buNone/>
            </a:pPr>
            <a:r>
              <a:rPr lang="ru-RU" dirty="0" smtClean="0"/>
              <a:t>1.    Стороны прямоугольника равны 8 и 12 см. Найдите его диагональ.</a:t>
            </a:r>
          </a:p>
          <a:p>
            <a:pPr>
              <a:buNone/>
            </a:pPr>
            <a:r>
              <a:rPr lang="ru-RU" dirty="0" smtClean="0"/>
              <a:t>2.    В треугольнике АВС  &lt;А=90</a:t>
            </a:r>
            <a:r>
              <a:rPr lang="ru-RU" baseline="30000" dirty="0" smtClean="0"/>
              <a:t>о</a:t>
            </a:r>
            <a:r>
              <a:rPr lang="ru-RU" dirty="0" smtClean="0"/>
              <a:t>, &lt;В=30</a:t>
            </a:r>
            <a:r>
              <a:rPr lang="ru-RU" baseline="30000" dirty="0" smtClean="0"/>
              <a:t>о</a:t>
            </a:r>
            <a:r>
              <a:rPr lang="ru-RU" dirty="0" smtClean="0"/>
              <a:t>, АВ=6 см. Найдите стороны треугольника.</a:t>
            </a:r>
          </a:p>
          <a:p>
            <a:pPr algn="ctr">
              <a:buNone/>
            </a:pPr>
            <a:r>
              <a:rPr lang="en-US" b="1" dirty="0" smtClean="0"/>
              <a:t>II</a:t>
            </a:r>
            <a:r>
              <a:rPr lang="ru-RU" b="1" dirty="0" smtClean="0"/>
              <a:t> уровень.</a:t>
            </a:r>
            <a:endParaRPr lang="ru-RU" dirty="0" smtClean="0"/>
          </a:p>
          <a:p>
            <a:pPr>
              <a:buNone/>
            </a:pPr>
            <a:r>
              <a:rPr lang="ru-RU" b="1" dirty="0" smtClean="0"/>
              <a:t>1 вариант.</a:t>
            </a:r>
          </a:p>
          <a:p>
            <a:pPr>
              <a:buNone/>
            </a:pPr>
            <a:r>
              <a:rPr lang="ru-RU" dirty="0" smtClean="0"/>
              <a:t>1.    В прямоугольной трапеции основания равны 5 и 17 см, а большая боковая сторона – 13 см. Найдите площадь трапеции.</a:t>
            </a:r>
          </a:p>
          <a:p>
            <a:pPr>
              <a:buNone/>
            </a:pPr>
            <a:r>
              <a:rPr lang="ru-RU" dirty="0" smtClean="0"/>
              <a:t>2.     В треугольнике две стороны равны 10 и 12 см, а угол между ними 45</a:t>
            </a:r>
            <a:r>
              <a:rPr lang="ru-RU" baseline="30000" dirty="0" smtClean="0"/>
              <a:t>о</a:t>
            </a:r>
            <a:r>
              <a:rPr lang="ru-RU" dirty="0" smtClean="0"/>
              <a:t>. Найдите площадь треугольника.</a:t>
            </a:r>
          </a:p>
          <a:p>
            <a:pPr>
              <a:buNone/>
            </a:pPr>
            <a:r>
              <a:rPr lang="ru-RU" b="1" dirty="0" smtClean="0"/>
              <a:t>2 вариант.</a:t>
            </a:r>
          </a:p>
          <a:p>
            <a:pPr>
              <a:buNone/>
            </a:pPr>
            <a:r>
              <a:rPr lang="ru-RU" dirty="0" smtClean="0"/>
              <a:t>1.   В прямоугольной трапеции основания равны 15 и 9 см, а большая боковая сторона – 20 см. Найдите площадь трапеции.</a:t>
            </a:r>
          </a:p>
          <a:p>
            <a:pPr>
              <a:buNone/>
            </a:pPr>
            <a:r>
              <a:rPr lang="ru-RU" dirty="0" smtClean="0"/>
              <a:t>2.     В треугольнике две стороны равны 12 и 8 см, а угол между ними 60</a:t>
            </a:r>
            <a:r>
              <a:rPr lang="ru-RU" baseline="30000" dirty="0" smtClean="0"/>
              <a:t>о</a:t>
            </a:r>
            <a:r>
              <a:rPr lang="ru-RU" dirty="0" smtClean="0"/>
              <a:t>. Найдите площадь треугольника.</a:t>
            </a:r>
          </a:p>
          <a:p>
            <a:endParaRPr lang="ru-RU" dirty="0"/>
          </a:p>
        </p:txBody>
      </p:sp>
      <p:sp>
        <p:nvSpPr>
          <p:cNvPr id="4" name="Заголовок 3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>Самостоятельная работа №4</a:t>
            </a:r>
            <a:br>
              <a:rPr lang="ru-RU" sz="3100" b="1" i="1" dirty="0" smtClean="0"/>
            </a:br>
            <a:r>
              <a:rPr lang="ru-RU" sz="2700" b="1" i="1" dirty="0" smtClean="0"/>
              <a:t>«площади фигур»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86776" y="6286520"/>
            <a:ext cx="756664" cy="470912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 algn="ctr">
              <a:buNone/>
            </a:pPr>
            <a:r>
              <a:rPr lang="ru-RU" sz="3400" b="1" dirty="0" smtClean="0"/>
              <a:t>1вариант.</a:t>
            </a:r>
          </a:p>
          <a:p>
            <a:pPr>
              <a:buNone/>
            </a:pPr>
            <a:r>
              <a:rPr lang="ru-RU" sz="3400" dirty="0" smtClean="0"/>
              <a:t>1.   Сторона треугольника равна 5 см, а высота, проведенная к ней, в два раза больше стороны. Найдите площадь треугольника.</a:t>
            </a:r>
          </a:p>
          <a:p>
            <a:pPr>
              <a:buNone/>
            </a:pPr>
            <a:r>
              <a:rPr lang="ru-RU" sz="3400" dirty="0" smtClean="0"/>
              <a:t>2.   Катеты прямоугольного треугольника равны 6 и 8 см. Найдите гипотенузу и площадь треугольника.</a:t>
            </a:r>
          </a:p>
          <a:p>
            <a:pPr>
              <a:buNone/>
            </a:pPr>
            <a:r>
              <a:rPr lang="ru-RU" sz="3400" dirty="0" smtClean="0"/>
              <a:t>3.   Найдите площадь и периметр ромба, если его диагонали равны 8 и 10 см.</a:t>
            </a:r>
          </a:p>
          <a:p>
            <a:pPr>
              <a:buNone/>
            </a:pPr>
            <a:r>
              <a:rPr lang="ru-RU" sz="3400" dirty="0" smtClean="0"/>
              <a:t>4.   В прямоугольной трапеции АВСК большая боковая сторона равна 3√2 см, угол К равен 45</a:t>
            </a:r>
            <a:r>
              <a:rPr lang="ru-RU" sz="3400" baseline="30000" dirty="0" smtClean="0"/>
              <a:t>о</a:t>
            </a:r>
            <a:r>
              <a:rPr lang="ru-RU" sz="3400" dirty="0" smtClean="0"/>
              <a:t>, а высота СН делит основание АК пополам. Найдите площадь трапеции.</a:t>
            </a:r>
          </a:p>
          <a:p>
            <a:pPr algn="ctr">
              <a:buNone/>
            </a:pPr>
            <a:endParaRPr lang="ru-RU" sz="3400" b="1" dirty="0" smtClean="0"/>
          </a:p>
          <a:p>
            <a:pPr algn="ctr">
              <a:buNone/>
            </a:pPr>
            <a:r>
              <a:rPr lang="ru-RU" sz="3400" b="1" dirty="0" smtClean="0"/>
              <a:t>2 вариант.</a:t>
            </a:r>
          </a:p>
          <a:p>
            <a:pPr>
              <a:buNone/>
            </a:pPr>
            <a:r>
              <a:rPr lang="ru-RU" sz="3400" dirty="0" smtClean="0"/>
              <a:t>1.   Сторона треугольника равна 12 см, а высота, проведенная к ней, в три раза меньше стороны. Найдите площадь треугольника.</a:t>
            </a:r>
          </a:p>
          <a:p>
            <a:pPr>
              <a:buNone/>
            </a:pPr>
            <a:r>
              <a:rPr lang="ru-RU" sz="3400" dirty="0" smtClean="0"/>
              <a:t>2.   Один из катетов прямоугольного треугольника равен 12 см, а гипотенуза 13 см. Найдите второй катет и площадь треугольника.</a:t>
            </a:r>
          </a:p>
          <a:p>
            <a:pPr>
              <a:buNone/>
            </a:pPr>
            <a:r>
              <a:rPr lang="ru-RU" sz="3400" dirty="0" smtClean="0"/>
              <a:t>3.   Найдите площадь и периметр ромба, если его диагонали равны 12 и 10 см.</a:t>
            </a:r>
          </a:p>
          <a:p>
            <a:pPr>
              <a:buNone/>
            </a:pPr>
            <a:r>
              <a:rPr lang="ru-RU" sz="3400" dirty="0" smtClean="0"/>
              <a:t>4.    В прямоугольной трапеции АВС</a:t>
            </a:r>
            <a:r>
              <a:rPr lang="en-US" sz="3400" dirty="0" smtClean="0"/>
              <a:t>D</a:t>
            </a:r>
            <a:r>
              <a:rPr lang="ru-RU" sz="3400" dirty="0" smtClean="0"/>
              <a:t> большая боковая сторона равна 8 см, угол А равен 60</a:t>
            </a:r>
            <a:r>
              <a:rPr lang="ru-RU" sz="3400" baseline="30000" dirty="0" smtClean="0"/>
              <a:t>о</a:t>
            </a:r>
            <a:r>
              <a:rPr lang="ru-RU" sz="3400" dirty="0" smtClean="0"/>
              <a:t>, а высота ВН делит основание А</a:t>
            </a:r>
            <a:r>
              <a:rPr lang="en-US" sz="3400" dirty="0" smtClean="0"/>
              <a:t>D</a:t>
            </a:r>
            <a:r>
              <a:rPr lang="ru-RU" sz="3400" dirty="0" smtClean="0"/>
              <a:t> пополам. Найдите площадь трапеции.</a:t>
            </a:r>
          </a:p>
          <a:p>
            <a:pPr>
              <a:buNone/>
            </a:pPr>
            <a:r>
              <a:rPr lang="ru-RU" sz="3400" dirty="0" smtClean="0"/>
              <a:t> </a:t>
            </a:r>
          </a:p>
          <a:p>
            <a:endParaRPr lang="ru-RU" sz="3400" dirty="0"/>
          </a:p>
        </p:txBody>
      </p:sp>
      <p:sp>
        <p:nvSpPr>
          <p:cNvPr id="4" name="Заголовок 3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100" b="1" i="1" dirty="0" smtClean="0"/>
              <a:t>Контрольная  работа </a:t>
            </a: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>«</a:t>
            </a:r>
            <a:r>
              <a:rPr lang="ru-RU" sz="2700" b="1" i="1" dirty="0" smtClean="0"/>
              <a:t>площадь»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86776" y="6215082"/>
            <a:ext cx="756664" cy="54235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Результаты выполнения   самостоятельных и контрольных работ по теме   «Площади»</a:t>
            </a:r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2956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1447800"/>
                <a:gridCol w="1447800"/>
                <a:gridCol w="1447800"/>
                <a:gridCol w="1447800"/>
                <a:gridCol w="1447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Виды работы</a:t>
                      </a:r>
                      <a:endParaRPr lang="ru-RU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Количество учеников</a:t>
                      </a:r>
                      <a:endParaRPr lang="ru-RU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Получили «5»</a:t>
                      </a:r>
                      <a:endParaRPr lang="ru-RU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Получили «4»</a:t>
                      </a:r>
                    </a:p>
                    <a:p>
                      <a:endParaRPr lang="ru-RU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Качество знаний %</a:t>
                      </a:r>
                      <a:endParaRPr lang="ru-RU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Уровень </a:t>
                      </a:r>
                      <a:r>
                        <a:rPr lang="ru-RU" sz="1400" dirty="0" err="1" smtClean="0">
                          <a:solidFill>
                            <a:schemeClr val="tx2"/>
                          </a:solidFill>
                          <a:latin typeface="+mn-lt"/>
                        </a:rPr>
                        <a:t>обученности</a:t>
                      </a:r>
                      <a:r>
                        <a:rPr lang="ru-RU" sz="1400" dirty="0" smtClean="0">
                          <a:solidFill>
                            <a:schemeClr val="tx2"/>
                          </a:solidFill>
                          <a:latin typeface="+mn-lt"/>
                        </a:rPr>
                        <a:t> %</a:t>
                      </a:r>
                    </a:p>
                    <a:p>
                      <a:endParaRPr lang="ru-RU" sz="1400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С.р.№1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С.р.№2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С.р.№3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С.р.№4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Тест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mtClean="0"/>
                        <a:t>100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К.р.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Управляющая кнопка: назад 4">
            <a:hlinkClick r:id="rId2" action="ppaction://hlinksldjump" highlightClick="1"/>
          </p:cNvPr>
          <p:cNvSpPr/>
          <p:nvPr/>
        </p:nvSpPr>
        <p:spPr>
          <a:xfrm>
            <a:off x="8215338" y="6215082"/>
            <a:ext cx="714380" cy="42862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Administrator\Рабочий стол\Безымянный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394890" cy="6858000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072462" y="6000768"/>
            <a:ext cx="828102" cy="613788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-71462"/>
            <a:ext cx="8686800" cy="1142984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запишите  теорему   Пифагора  для прямоугольных треугольников</a:t>
            </a:r>
            <a:endParaRPr lang="ru-RU" sz="2800" b="1" i="1" dirty="0"/>
          </a:p>
        </p:txBody>
      </p:sp>
      <p:pic>
        <p:nvPicPr>
          <p:cNvPr id="4" name="Picture 10" descr="Рисунок7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00108"/>
            <a:ext cx="9286907" cy="6000792"/>
          </a:xfrm>
          <a:prstGeom prst="rect">
            <a:avLst/>
          </a:prstGeom>
          <a:noFill/>
        </p:spPr>
      </p:pic>
      <p:sp>
        <p:nvSpPr>
          <p:cNvPr id="5" name="Управляющая кнопка: назад 4">
            <a:hlinkClick r:id="rId3" action="ppaction://hlinksldjump" highlightClick="1"/>
          </p:cNvPr>
          <p:cNvSpPr/>
          <p:nvPr/>
        </p:nvSpPr>
        <p:spPr>
          <a:xfrm>
            <a:off x="8215338" y="214290"/>
            <a:ext cx="714348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Пояснительная записка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b="1" dirty="0" smtClean="0"/>
              <a:t>  </a:t>
            </a: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</a:rPr>
              <a:t> Геометрия</a:t>
            </a:r>
            <a:r>
              <a:rPr lang="ru-RU" b="1" dirty="0" smtClean="0"/>
              <a:t> </a:t>
            </a:r>
            <a:r>
              <a:rPr lang="ru-RU" dirty="0" smtClean="0"/>
              <a:t>–один из важнейших компонентов математического образования, необходимый для приобретения конкретных знаний о пространстве, для развития пространственного воображения и интуиции, математической культуры, для эстетического воспитания.</a:t>
            </a:r>
          </a:p>
          <a:p>
            <a:pPr>
              <a:buNone/>
            </a:pPr>
            <a:r>
              <a:rPr lang="ru-RU" dirty="0" smtClean="0"/>
              <a:t>    Изучение геометрии вносит вклад в развитие логического мышления, в формирование понятия доказательства и подготовку аппарата, необходимого для изучения смежных дисциплин 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Дидактические цели</a:t>
            </a:r>
            <a:endParaRPr lang="ru-RU" sz="2800" i="1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214282" y="1214422"/>
            <a:ext cx="2571768" cy="5357850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70000" lnSpcReduction="20000"/>
          </a:bodyPr>
          <a:lstStyle/>
          <a:p>
            <a:pPr algn="ctr">
              <a:lnSpc>
                <a:spcPct val="80000"/>
              </a:lnSpc>
              <a:spcBef>
                <a:spcPts val="8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300" b="1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Развивающая:</a:t>
            </a:r>
          </a:p>
          <a:p>
            <a:pPr algn="ctr">
              <a:lnSpc>
                <a:spcPct val="80000"/>
              </a:lnSpc>
              <a:spcBef>
                <a:spcPts val="8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spcBef>
                <a:spcPts val="800"/>
              </a:spcBef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300" b="1" dirty="0" smtClean="0">
                <a:solidFill>
                  <a:schemeClr val="tx2"/>
                </a:solidFill>
              </a:rPr>
              <a:t>Развивать:</a:t>
            </a:r>
          </a:p>
          <a:p>
            <a:pPr>
              <a:lnSpc>
                <a:spcPct val="120000"/>
              </a:lnSpc>
              <a:spcBef>
                <a:spcPts val="800"/>
              </a:spcBef>
              <a:buClr>
                <a:schemeClr val="tx2"/>
              </a:buClr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300" dirty="0" smtClean="0">
                <a:solidFill>
                  <a:schemeClr val="tx2"/>
                </a:solidFill>
              </a:rPr>
              <a:t>образное и ассоциативное мышление;</a:t>
            </a:r>
          </a:p>
          <a:p>
            <a:pPr>
              <a:lnSpc>
                <a:spcPct val="120000"/>
              </a:lnSpc>
              <a:spcBef>
                <a:spcPts val="800"/>
              </a:spcBef>
              <a:buClr>
                <a:schemeClr val="tx2"/>
              </a:buClr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300" dirty="0" smtClean="0">
                <a:solidFill>
                  <a:schemeClr val="tx2"/>
                </a:solidFill>
              </a:rPr>
              <a:t>пространственное воображение;</a:t>
            </a:r>
          </a:p>
          <a:p>
            <a:pPr>
              <a:lnSpc>
                <a:spcPct val="120000"/>
              </a:lnSpc>
              <a:spcBef>
                <a:spcPts val="800"/>
              </a:spcBef>
              <a:buClr>
                <a:schemeClr val="tx2"/>
              </a:buClr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300" dirty="0" smtClean="0">
                <a:solidFill>
                  <a:schemeClr val="tx2"/>
                </a:solidFill>
              </a:rPr>
              <a:t>доказательную математическую речь;</a:t>
            </a:r>
          </a:p>
          <a:p>
            <a:pPr>
              <a:lnSpc>
                <a:spcPct val="120000"/>
              </a:lnSpc>
              <a:spcBef>
                <a:spcPts val="800"/>
              </a:spcBef>
              <a:buClr>
                <a:schemeClr val="tx2"/>
              </a:buClr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300" dirty="0" smtClean="0">
                <a:solidFill>
                  <a:schemeClr val="tx2"/>
                </a:solidFill>
              </a:rPr>
              <a:t>Умение сравнивать, выявлять, обобщать закономерность</a:t>
            </a:r>
          </a:p>
          <a:p>
            <a:pPr>
              <a:lnSpc>
                <a:spcPct val="120000"/>
              </a:lnSpc>
              <a:spcBef>
                <a:spcPts val="800"/>
              </a:spcBef>
              <a:buClr>
                <a:schemeClr val="tx2"/>
              </a:buClr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2300" dirty="0" smtClean="0">
                <a:solidFill>
                  <a:schemeClr val="tx2"/>
                </a:solidFill>
              </a:rPr>
              <a:t>стремление к использованию  приобретенного опыта деятельности в реальной жизни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chemeClr val="accent2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928926" y="1214422"/>
            <a:ext cx="2786082" cy="5357850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C00000"/>
                </a:solidFill>
              </a:rPr>
              <a:t>Познавательная:</a:t>
            </a:r>
          </a:p>
          <a:p>
            <a:pPr algn="ctr"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chemeClr val="tx2"/>
                </a:solidFill>
              </a:rPr>
              <a:t>Формировать умения: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chemeClr val="tx2"/>
                </a:solidFill>
              </a:rPr>
              <a:t>вычислять значения площадей основных геометрических фигур и фигур, состоящих из них;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chemeClr val="tx2"/>
                </a:solidFill>
              </a:rPr>
              <a:t>проводить рассуждения и самостоятельно планировать пути достижения цели.</a:t>
            </a:r>
          </a:p>
          <a:p>
            <a:pPr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chemeClr val="tx2"/>
                </a:solidFill>
              </a:rPr>
              <a:t>Формировать знания: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chemeClr val="tx2"/>
                </a:solidFill>
              </a:rPr>
              <a:t>формул вычисления площадей ;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chemeClr val="tx2"/>
                </a:solidFill>
              </a:rPr>
              <a:t>теоремы Пифагора.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rgbClr val="00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929322" y="1214422"/>
            <a:ext cx="2786082" cy="5286412"/>
          </a:xfrm>
          <a:prstGeom prst="rect">
            <a:avLst/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rgbClr val="C00000"/>
                </a:solidFill>
              </a:rPr>
              <a:t>Воспитательная:</a:t>
            </a:r>
          </a:p>
          <a:p>
            <a:pPr algn="ctr"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b="1" dirty="0" smtClean="0">
              <a:solidFill>
                <a:srgbClr val="C00000"/>
              </a:solidFill>
            </a:endParaRPr>
          </a:p>
          <a:p>
            <a:pPr algn="ctr"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b="1" dirty="0" smtClean="0">
                <a:solidFill>
                  <a:schemeClr val="tx2"/>
                </a:solidFill>
              </a:rPr>
              <a:t>Воспитывать: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chemeClr val="tx2"/>
                </a:solidFill>
              </a:rPr>
              <a:t>культуру личности;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chemeClr val="tx2"/>
                </a:solidFill>
              </a:rPr>
              <a:t>способность принимать самостоятельные решения; 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chemeClr val="tx2"/>
                </a:solidFill>
              </a:rPr>
              <a:t>настойчивость для достижения конечного результата;</a:t>
            </a:r>
          </a:p>
          <a:p>
            <a:pPr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600" dirty="0" smtClean="0">
                <a:solidFill>
                  <a:schemeClr val="tx2"/>
                </a:solidFill>
              </a:rPr>
              <a:t>отношение к математике как к части общечеловеческой культуры </a:t>
            </a: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 smtClean="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spcBef>
                <a:spcPts val="800"/>
              </a:spcBef>
              <a:buFont typeface="Wingdings" pitchFamily="2" charset="2"/>
              <a:buChar char="Ø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ru-RU" sz="1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1081110"/>
          </a:xfrm>
        </p:spPr>
        <p:txBody>
          <a:bodyPr>
            <a:noAutofit/>
          </a:bodyPr>
          <a:lstStyle/>
          <a:p>
            <a:pPr algn="ctr"/>
            <a:r>
              <a:rPr lang="ru-RU" sz="2800" b="1" i="1" dirty="0" smtClean="0"/>
              <a:t>Ожидаемые результаты  </a:t>
            </a:r>
            <a:endParaRPr lang="ru-RU" sz="28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214422"/>
            <a:ext cx="8686800" cy="4865703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b="1" dirty="0" smtClean="0"/>
              <a:t>      В результате  изучения темы «Площади» ученик должен знать: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формулы для вычисления площадей прямоугольника , параллелограмма, треугольника, трапеции;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теорему Пифагора;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как использовать формулы площадей для решения математических и практических задач.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 lvl="0">
              <a:buNone/>
            </a:pPr>
            <a:r>
              <a:rPr lang="ru-RU" b="1" dirty="0" smtClean="0"/>
              <a:t>      Уметь: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пользоваться языком геометрии для описания предметов окружающего мира;</a:t>
            </a:r>
            <a:r>
              <a:rPr lang="ru-RU" b="1" dirty="0" smtClean="0"/>
              <a:t> 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решать простые задачи на нахождение площадей простейших геометрических фигур и фигур, составленных из них;</a:t>
            </a:r>
          </a:p>
          <a:p>
            <a:pPr lvl="0"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применять теорему Пифагора при решении задач;</a:t>
            </a:r>
          </a:p>
          <a:p>
            <a:pPr lvl="0">
              <a:buClr>
                <a:schemeClr val="tx2"/>
              </a:buClr>
              <a:buNone/>
            </a:pPr>
            <a:r>
              <a:rPr lang="ru-RU" b="1" dirty="0" smtClean="0"/>
              <a:t>     </a:t>
            </a:r>
            <a:endParaRPr lang="ru-RU" dirty="0" smtClean="0"/>
          </a:p>
          <a:p>
            <a:pPr lvl="0">
              <a:buNone/>
            </a:pPr>
            <a:r>
              <a:rPr lang="ru-RU" b="1" dirty="0" smtClean="0"/>
              <a:t>      Использовать знания и умения в практической деятельности и повседневной жизни: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для решения практических задач;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r>
              <a:rPr lang="ru-RU" dirty="0" smtClean="0"/>
              <a:t>для моделирования практических ситуаций.</a:t>
            </a:r>
          </a:p>
          <a:p>
            <a:pPr>
              <a:buClr>
                <a:schemeClr val="tx2"/>
              </a:buCl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1480" y="-24"/>
            <a:ext cx="8686800" cy="1081110"/>
          </a:xfrm>
        </p:spPr>
        <p:txBody>
          <a:bodyPr>
            <a:noAutofit/>
          </a:bodyPr>
          <a:lstStyle/>
          <a:p>
            <a:pPr algn="ctr"/>
            <a:r>
              <a:rPr lang="ru-RU" sz="2600" b="1" i="1" dirty="0" smtClean="0"/>
              <a:t>Психолого-педагогические особенности </a:t>
            </a:r>
            <a:br>
              <a:rPr lang="ru-RU" sz="2600" b="1" i="1" dirty="0" smtClean="0"/>
            </a:br>
            <a:r>
              <a:rPr lang="ru-RU" sz="2600" b="1" i="1" dirty="0" smtClean="0"/>
              <a:t>подросткового возраста</a:t>
            </a:r>
            <a:endParaRPr lang="ru-RU" sz="2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142984"/>
            <a:ext cx="8501122" cy="5357850"/>
          </a:xfrm>
        </p:spPr>
        <p:txBody>
          <a:bodyPr>
            <a:normAutofit/>
          </a:bodyPr>
          <a:lstStyle/>
          <a:p>
            <a:pPr>
              <a:buClr>
                <a:schemeClr val="tx2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1900" b="1" kern="0" dirty="0" smtClean="0"/>
              <a:t>Стремление</a:t>
            </a:r>
            <a:r>
              <a:rPr lang="en-US" sz="1900" b="1" kern="0" dirty="0" smtClean="0"/>
              <a:t> </a:t>
            </a:r>
            <a:r>
              <a:rPr lang="ru-RU" sz="1900" b="1" kern="0" dirty="0" smtClean="0"/>
              <a:t>к познанию, активность, инициативность, упорство в достижении цели.</a:t>
            </a:r>
          </a:p>
          <a:p>
            <a:pPr>
              <a:buClr>
                <a:schemeClr val="tx2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1900" b="1" kern="0" dirty="0" smtClean="0"/>
              <a:t>Увеличение объема памяти, избирательность внимания.</a:t>
            </a:r>
          </a:p>
          <a:p>
            <a:pPr>
              <a:buClr>
                <a:schemeClr val="tx2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1900" b="1" kern="0" dirty="0" smtClean="0"/>
              <a:t>Формирование активного</a:t>
            </a:r>
            <a:r>
              <a:rPr lang="en-US" sz="1900" b="1" kern="0" dirty="0" smtClean="0"/>
              <a:t> </a:t>
            </a:r>
            <a:r>
              <a:rPr lang="ru-RU" sz="1900" b="1" kern="0" dirty="0" smtClean="0"/>
              <a:t>самостоятельного, творческого мышления.</a:t>
            </a:r>
            <a:endParaRPr lang="en-US" sz="1900" b="1" kern="0" dirty="0" smtClean="0"/>
          </a:p>
          <a:p>
            <a:pPr>
              <a:buClr>
                <a:schemeClr val="tx2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1900" b="1" kern="0" dirty="0" smtClean="0"/>
              <a:t>Быстрый  рост, развитие и перестройка  организма ребенка.</a:t>
            </a:r>
          </a:p>
          <a:p>
            <a:pPr>
              <a:buClr>
                <a:schemeClr val="tx2"/>
              </a:buClr>
              <a:buSzPct val="90000"/>
              <a:buFont typeface="Wingdings" pitchFamily="2" charset="2"/>
              <a:buChar char="Ø"/>
              <a:defRPr/>
            </a:pPr>
            <a:r>
              <a:rPr lang="ru-RU" sz="1900" b="1" kern="0" dirty="0" smtClean="0"/>
              <a:t>Нарастание способностей к абстрактному мышлению.</a:t>
            </a:r>
          </a:p>
          <a:p>
            <a:pPr>
              <a:buClr>
                <a:schemeClr val="tx2"/>
              </a:buClr>
              <a:buSzPct val="90000"/>
              <a:buFont typeface="Wingdings" pitchFamily="2" charset="2"/>
              <a:buChar char="v"/>
              <a:defRPr/>
            </a:pPr>
            <a:endParaRPr lang="ru-RU" sz="1900" b="1" kern="0" dirty="0" smtClean="0"/>
          </a:p>
          <a:p>
            <a:pPr>
              <a:buNone/>
            </a:pPr>
            <a:r>
              <a:rPr lang="ru-RU" sz="2400" b="1" i="1" dirty="0" smtClean="0">
                <a:latin typeface="+mj-lt"/>
              </a:rPr>
              <a:t>Система формирования знаний и умений учащихся</a:t>
            </a:r>
          </a:p>
          <a:p>
            <a:pPr>
              <a:buNone/>
            </a:pPr>
            <a:r>
              <a:rPr lang="ru-RU" sz="1800" b="1" dirty="0" smtClean="0"/>
              <a:t>Уровни усвоения учебной информации</a:t>
            </a:r>
          </a:p>
          <a:p>
            <a:endParaRPr lang="ru-RU" dirty="0"/>
          </a:p>
        </p:txBody>
      </p:sp>
      <p:graphicFrame>
        <p:nvGraphicFramePr>
          <p:cNvPr id="4" name="Diagram 2"/>
          <p:cNvGraphicFramePr>
            <a:graphicFrameLocks/>
          </p:cNvGraphicFramePr>
          <p:nvPr/>
        </p:nvGraphicFramePr>
        <p:xfrm>
          <a:off x="1857356" y="4403751"/>
          <a:ext cx="5229225" cy="2740025"/>
        </p:xfrm>
        <a:graphic>
          <a:graphicData uri="http://schemas.openxmlformats.org/drawingml/2006/compatibility">
            <com:legacyDrawing xmlns:com="http://schemas.openxmlformats.org/drawingml/2006/compatibility" spid="_x0000_s206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85728"/>
            <a:ext cx="8686800" cy="838200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Обоснование проекта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349379"/>
            <a:ext cx="8786842" cy="4937141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100" dirty="0" smtClean="0"/>
          </a:p>
          <a:p>
            <a:pPr>
              <a:buNone/>
            </a:pPr>
            <a:r>
              <a:rPr lang="ru-RU" sz="1600" dirty="0" smtClean="0"/>
              <a:t>      </a:t>
            </a:r>
            <a:r>
              <a:rPr lang="ru-RU" sz="2800" dirty="0" smtClean="0"/>
              <a:t>Выбор данного раздела обусловлен возможностью широкого применения различных  педагогических технологий, позволяющих  сделать более интенсивным образовательный процесс, активизировать познавательную деятельность, увеличить эффективность  урока . 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357298"/>
            <a:ext cx="8686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1400" b="1" cap="all" dirty="0" smtClean="0">
              <a:ln w="0"/>
              <a:effectLst>
                <a:reflection blurRad="12700" stA="50000" endPos="50000" dist="5000" dir="5400000" sy="-100000" rotWithShape="0"/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400" b="1" cap="all" dirty="0" smtClean="0">
              <a:ln w="0"/>
              <a:effectLst>
                <a:reflection blurRad="12700" stA="50000" endPos="50000" dist="5000" dir="5400000" sy="-100000" rotWithShape="0"/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ИКТ – технологии;</a:t>
            </a:r>
          </a:p>
          <a:p>
            <a:pPr>
              <a:buFont typeface="Wingdings" pitchFamily="2" charset="2"/>
              <a:buChar char="Ø"/>
            </a:pPr>
            <a:endParaRPr lang="ru-RU" sz="2000" b="1" cap="all" dirty="0" smtClean="0">
              <a:ln w="0"/>
              <a:effectLst>
                <a:reflection blurRad="12700" stA="50000" endPos="50000" dist="5000" dir="5400000" sy="-100000" rotWithShape="0"/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Технология проблемного обучения;</a:t>
            </a:r>
          </a:p>
          <a:p>
            <a:pPr>
              <a:buFont typeface="Wingdings" pitchFamily="2" charset="2"/>
              <a:buChar char="Ø"/>
            </a:pPr>
            <a:endParaRPr lang="ru-RU" sz="2000" b="1" cap="all" dirty="0" smtClean="0">
              <a:ln w="0"/>
              <a:effectLst>
                <a:reflection blurRad="12700" stA="50000" endPos="50000" dist="5000" dir="5400000" sy="-100000" rotWithShape="0"/>
              </a:effectLst>
              <a:cs typeface="Times New Roman" pitchFamily="18" charset="0"/>
            </a:endParaRPr>
          </a:p>
          <a:p>
            <a:pPr marL="285750" indent="-285750">
              <a:buFont typeface="Wingdings" pitchFamily="2" charset="2"/>
              <a:buChar char="Ø"/>
            </a:pPr>
            <a:r>
              <a:rPr lang="ru-RU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Технологии дифференцированного  обучения</a:t>
            </a:r>
          </a:p>
          <a:p>
            <a:pPr>
              <a:buFont typeface="Wingdings" pitchFamily="2" charset="2"/>
              <a:buChar char="Ø"/>
            </a:pPr>
            <a:endParaRPr lang="ru-RU" sz="2000" b="1" cap="all" dirty="0" smtClean="0">
              <a:ln w="0"/>
              <a:effectLst>
                <a:reflection blurRad="12700" stA="50000" endPos="50000" dist="5000" dir="5400000" sy="-100000" rotWithShape="0"/>
              </a:effectLst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2000" b="1" cap="all" dirty="0" smtClean="0">
                <a:ln w="0"/>
                <a:effectLst>
                  <a:reflection blurRad="12700" stA="50000" endPos="50000" dist="5000" dir="5400000" sy="-100000" rotWithShape="0"/>
                </a:effectLst>
                <a:cs typeface="Times New Roman" pitchFamily="18" charset="0"/>
              </a:rPr>
              <a:t> Технологии развивающего обучения.</a:t>
            </a:r>
          </a:p>
          <a:p>
            <a:pPr>
              <a:buNone/>
            </a:pPr>
            <a:endParaRPr lang="ru-RU" sz="2000" b="1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171512" y="0"/>
            <a:ext cx="8972520" cy="1081110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6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Образовательные</a:t>
            </a:r>
            <a:r>
              <a:rPr kumimoji="0" lang="ru-RU" sz="2600" b="1" i="1" u="none" strike="noStrike" kern="1200" cap="all" spc="0" normalizeH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технологии, используемые в образовательном процессе </a:t>
            </a:r>
            <a:r>
              <a:rPr lang="ru-RU" sz="2600" b="1" i="1" cap="all" dirty="0" smtClean="0"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по разделу программы</a:t>
            </a:r>
            <a:r>
              <a:rPr kumimoji="0" lang="ru-RU" sz="2600" b="1" i="1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reflection blurRad="12700" stA="48000" endA="300" endPos="55000" dir="5400000" sy="-9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  </a:t>
            </a:r>
            <a:endParaRPr kumimoji="0" lang="ru-RU" sz="2600" b="0" i="1" u="none" strike="noStrike" kern="1200" cap="all" spc="0" normalizeH="0" baseline="0" noProof="0" dirty="0">
              <a:ln>
                <a:noFill/>
              </a:ln>
              <a:solidFill>
                <a:schemeClr val="tx2"/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857256"/>
          </a:xfrm>
        </p:spPr>
        <p:txBody>
          <a:bodyPr>
            <a:normAutofit/>
          </a:bodyPr>
          <a:lstStyle/>
          <a:p>
            <a:pPr algn="ctr"/>
            <a:r>
              <a:rPr lang="ru-RU" sz="2800" b="1" i="1" dirty="0" smtClean="0"/>
              <a:t>Методы обучения</a:t>
            </a:r>
            <a:endParaRPr lang="ru-RU" sz="2800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42984"/>
            <a:ext cx="8686800" cy="5429288"/>
          </a:xfrm>
        </p:spPr>
        <p:txBody>
          <a:bodyPr>
            <a:normAutofit fontScale="55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4200" b="1" dirty="0" smtClean="0"/>
              <a:t>Объяснительно-иллюстративный;</a:t>
            </a:r>
          </a:p>
          <a:p>
            <a:pPr>
              <a:buFont typeface="Wingdings" pitchFamily="2" charset="2"/>
              <a:buChar char="Ø"/>
            </a:pPr>
            <a:r>
              <a:rPr lang="ru-RU" sz="4200" b="1" dirty="0" smtClean="0"/>
              <a:t>Метод проблемного изложения;</a:t>
            </a:r>
          </a:p>
          <a:p>
            <a:pPr>
              <a:buFont typeface="Wingdings" pitchFamily="2" charset="2"/>
              <a:buChar char="Ø"/>
            </a:pPr>
            <a:r>
              <a:rPr lang="ru-RU" sz="4200" b="1" dirty="0" smtClean="0"/>
              <a:t>Частично-поисковый;</a:t>
            </a:r>
          </a:p>
          <a:p>
            <a:pPr>
              <a:buFont typeface="Wingdings" pitchFamily="2" charset="2"/>
              <a:buChar char="Ø"/>
            </a:pPr>
            <a:r>
              <a:rPr lang="ru-RU" sz="4200" b="1" dirty="0" smtClean="0"/>
              <a:t>Исследовательский.</a:t>
            </a:r>
          </a:p>
          <a:p>
            <a:pPr algn="ctr">
              <a:buNone/>
            </a:pPr>
            <a:r>
              <a:rPr lang="ru-RU" sz="4500" b="1" i="1" dirty="0" smtClean="0">
                <a:ln w="11430"/>
                <a:latin typeface="+mj-lt"/>
                <a:cs typeface="Times New Roman" pitchFamily="18" charset="0"/>
              </a:rPr>
              <a:t>      </a:t>
            </a:r>
          </a:p>
          <a:p>
            <a:pPr algn="ctr">
              <a:buNone/>
            </a:pPr>
            <a:r>
              <a:rPr lang="ru-RU" sz="4500" b="1" i="1" dirty="0" smtClean="0">
                <a:ln w="11430"/>
                <a:latin typeface="+mj-lt"/>
                <a:cs typeface="Times New Roman" pitchFamily="18" charset="0"/>
              </a:rPr>
              <a:t>  </a:t>
            </a:r>
            <a:r>
              <a:rPr lang="ru-RU" sz="5900" b="1" i="1" dirty="0" smtClean="0">
                <a:ln w="1143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Times New Roman" pitchFamily="18" charset="0"/>
              </a:rPr>
              <a:t>ФОРМЫ ОРГАНИЗАЦИИ ОБУЧЕНИЯ</a:t>
            </a:r>
          </a:p>
          <a:p>
            <a:pPr algn="ctr">
              <a:buNone/>
            </a:pPr>
            <a:endParaRPr lang="ru-RU" sz="4500" b="1" i="1" dirty="0" smtClean="0">
              <a:ln w="11430"/>
              <a:latin typeface="+mj-lt"/>
              <a:cs typeface="Times New Roman" pitchFamily="18" charset="0"/>
            </a:endParaRPr>
          </a:p>
          <a:p>
            <a:pPr algn="ctr">
              <a:buNone/>
            </a:pPr>
            <a:r>
              <a:rPr lang="ru-RU" sz="3600" b="1" dirty="0" smtClean="0"/>
              <a:t>Коллективно-групповые занятия:</a:t>
            </a:r>
          </a:p>
          <a:p>
            <a:pPr algn="ctr">
              <a:buNone/>
            </a:pPr>
            <a:endParaRPr lang="ru-RU" sz="3600" b="1" i="1" dirty="0" smtClean="0"/>
          </a:p>
          <a:p>
            <a:pPr>
              <a:buFont typeface="Wingdings" pitchFamily="2" charset="2"/>
              <a:buChar char="Ø"/>
            </a:pPr>
            <a:r>
              <a:rPr lang="ru-RU" sz="4200" b="1" dirty="0" smtClean="0"/>
              <a:t>Урок </a:t>
            </a:r>
            <a:r>
              <a:rPr lang="ru-RU" sz="4200" dirty="0" smtClean="0"/>
              <a:t>(изучения нового материала; совершенствования знаний, умений и навыков; обобщения и систематизации знаний; комбинированный; контроля знаний умений и навыков)</a:t>
            </a:r>
          </a:p>
          <a:p>
            <a:pPr>
              <a:buFont typeface="Wingdings" pitchFamily="2" charset="2"/>
              <a:buChar char="Ø"/>
            </a:pPr>
            <a:r>
              <a:rPr lang="ru-RU" sz="4200" b="1" dirty="0" smtClean="0"/>
              <a:t>Лекции</a:t>
            </a:r>
          </a:p>
          <a:p>
            <a:pPr>
              <a:buFont typeface="Wingdings" pitchFamily="2" charset="2"/>
              <a:buChar char="Ø"/>
            </a:pPr>
            <a:r>
              <a:rPr lang="ru-RU" sz="4200" b="1" dirty="0" smtClean="0"/>
              <a:t>Семинары</a:t>
            </a:r>
          </a:p>
          <a:p>
            <a:pPr>
              <a:buFont typeface="Wingdings" pitchFamily="2" charset="2"/>
              <a:buChar char="Ø"/>
            </a:pPr>
            <a:r>
              <a:rPr lang="ru-RU" sz="4200" b="1" dirty="0" smtClean="0"/>
              <a:t>Практические занятия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Другая 2">
      <a:dk1>
        <a:sysClr val="windowText" lastClr="000000"/>
      </a:dk1>
      <a:lt1>
        <a:sysClr val="window" lastClr="FFFFFF"/>
      </a:lt1>
      <a:dk2>
        <a:srgbClr val="560F0F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3035</TotalTime>
  <Words>2169</Words>
  <Application>Microsoft Office PowerPoint</Application>
  <PresentationFormat>Экран (4:3)</PresentationFormat>
  <Paragraphs>412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Трек</vt:lpstr>
      <vt:lpstr>    Компьютерная презентация методической разработки раздела образовательной программы  по геометрии      «площадь» 8 класс                                  Выполнила:                                                                                      учитель  моу  сош № 2 им. А.С.Пушкина,                         п.Пильна                                                                       Трофимова Татьяна  Борисовна   </vt:lpstr>
      <vt:lpstr>Геометрия 8 класс</vt:lpstr>
      <vt:lpstr>Пояснительная записка</vt:lpstr>
      <vt:lpstr>Дидактические цели</vt:lpstr>
      <vt:lpstr>Ожидаемые результаты  </vt:lpstr>
      <vt:lpstr>Психолого-педагогические особенности  подросткового возраста</vt:lpstr>
      <vt:lpstr>Обоснование проекта</vt:lpstr>
      <vt:lpstr>Слайд 8</vt:lpstr>
      <vt:lpstr>Методы обучения</vt:lpstr>
      <vt:lpstr>Учебно -тематическое планирование </vt:lpstr>
      <vt:lpstr>Проект урока    «Теорема Пифагора»</vt:lpstr>
      <vt:lpstr>Структура урока</vt:lpstr>
      <vt:lpstr>ход урока</vt:lpstr>
      <vt:lpstr>Слайд 14</vt:lpstr>
      <vt:lpstr>Литература</vt:lpstr>
      <vt:lpstr>ПЕРЕЧЕНЬ ИСПОЛЬЗУЕМЫХ ЭОР </vt:lpstr>
      <vt:lpstr>Фронтальный опрос. </vt:lpstr>
      <vt:lpstr>Задача</vt:lpstr>
      <vt:lpstr> Практическая Задача</vt:lpstr>
      <vt:lpstr>Слайд 20</vt:lpstr>
      <vt:lpstr> Самостоятельная работа №1 «Площадь прямоугольника» </vt:lpstr>
      <vt:lpstr> Самостоятельная работа №2 «площадь треугольника»  </vt:lpstr>
      <vt:lpstr>Самостоятельная работа №3 «теорема Пифагора»</vt:lpstr>
      <vt:lpstr>Самостоятельная работа №4 «площади фигур» </vt:lpstr>
      <vt:lpstr>Контрольная  работа  «площадь» </vt:lpstr>
      <vt:lpstr>Результаты выполнения   самостоятельных и контрольных работ по теме   «Площади» </vt:lpstr>
      <vt:lpstr>Слайд 27</vt:lpstr>
      <vt:lpstr>запишите  теорему   Пифагора  для прямоугольных треугольников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образовательное учреждение "Средняя общеобразовательная школа № 2"  г. Калачинск Омской области </dc:title>
  <dc:creator>Admin</dc:creator>
  <cp:lastModifiedBy>Татьяна</cp:lastModifiedBy>
  <cp:revision>305</cp:revision>
  <dcterms:created xsi:type="dcterms:W3CDTF">2011-04-24T09:38:22Z</dcterms:created>
  <dcterms:modified xsi:type="dcterms:W3CDTF">2015-04-09T15:50:33Z</dcterms:modified>
</cp:coreProperties>
</file>