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260" r:id="rId4"/>
    <p:sldId id="262" r:id="rId5"/>
    <p:sldId id="263" r:id="rId6"/>
    <p:sldId id="264" r:id="rId7"/>
    <p:sldId id="265" r:id="rId8"/>
    <p:sldId id="266" r:id="rId9"/>
    <p:sldId id="268" r:id="rId10"/>
    <p:sldId id="269" r:id="rId11"/>
    <p:sldId id="271" r:id="rId12"/>
    <p:sldId id="272" r:id="rId13"/>
    <p:sldId id="273" r:id="rId14"/>
    <p:sldId id="274"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1C20B-F82B-43E0-B723-543E3D0B860E}" type="datetimeFigureOut">
              <a:rPr lang="ru-RU" smtClean="0"/>
              <a:pPr/>
              <a:t>10.04.2015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91BF76-1242-4775-96F1-C5D6C147ABF3}" type="slidenum">
              <a:rPr lang="ru-RU" smtClean="0"/>
              <a:pPr/>
              <a:t>‹#›</a:t>
            </a:fld>
            <a:endParaRPr lang="ru-RU"/>
          </a:p>
        </p:txBody>
      </p:sp>
    </p:spTree>
    <p:extLst>
      <p:ext uri="{BB962C8B-B14F-4D97-AF65-F5344CB8AC3E}">
        <p14:creationId xmlns:p14="http://schemas.microsoft.com/office/powerpoint/2010/main" val="2129914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072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25A4B8-E11A-4568-95BF-A439AC3905B8}" type="slidenum">
              <a:rPr lang="ru-RU" smtClean="0"/>
              <a:pPr/>
              <a:t>2</a:t>
            </a:fld>
            <a:endParaRPr lang="ru-RU" smtClean="0"/>
          </a:p>
        </p:txBody>
      </p:sp>
    </p:spTree>
    <p:extLst>
      <p:ext uri="{BB962C8B-B14F-4D97-AF65-F5344CB8AC3E}">
        <p14:creationId xmlns:p14="http://schemas.microsoft.com/office/powerpoint/2010/main" val="3440926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bwMode="auto">
          <a:noFill/>
          <a:ln>
            <a:solidFill>
              <a:srgbClr val="000000"/>
            </a:solidFill>
            <a:miter lim="800000"/>
            <a:headEnd/>
            <a:tailEnd/>
          </a:ln>
        </p:spPr>
      </p:sp>
      <p:sp>
        <p:nvSpPr>
          <p:cNvPr id="4403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b="1" dirty="0" smtClean="0"/>
              <a:t>Утренняя гимнастика</a:t>
            </a:r>
            <a:r>
              <a:rPr lang="ru-RU" dirty="0" smtClean="0"/>
              <a:t> проводится ежедневно 10 мин. с музыкальным сопровождением. Музыка сопровождает каждое упражнение. У детей при этом формируются ритмические умения и навыки.</a:t>
            </a:r>
          </a:p>
          <a:p>
            <a:pPr eaLnBrk="1" hangingPunct="1">
              <a:spcBef>
                <a:spcPct val="0"/>
              </a:spcBef>
            </a:pPr>
            <a:endParaRPr lang="ru-RU" dirty="0" smtClean="0"/>
          </a:p>
        </p:txBody>
      </p:sp>
      <p:sp>
        <p:nvSpPr>
          <p:cNvPr id="4403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EDC3EB-79F8-4F7D-9FAB-70FBF6BFCC46}" type="slidenum">
              <a:rPr lang="ru-RU" smtClean="0"/>
              <a:pPr/>
              <a:t>11</a:t>
            </a:fld>
            <a:endParaRPr lang="ru-RU" smtClean="0"/>
          </a:p>
        </p:txBody>
      </p:sp>
    </p:spTree>
    <p:extLst>
      <p:ext uri="{BB962C8B-B14F-4D97-AF65-F5344CB8AC3E}">
        <p14:creationId xmlns:p14="http://schemas.microsoft.com/office/powerpoint/2010/main" val="4235250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bwMode="auto">
          <a:noFill/>
          <a:ln>
            <a:solidFill>
              <a:srgbClr val="000000"/>
            </a:solidFill>
            <a:miter lim="800000"/>
            <a:headEnd/>
            <a:tailEnd/>
          </a:ln>
        </p:spPr>
      </p:sp>
      <p:sp>
        <p:nvSpPr>
          <p:cNvPr id="450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b="1" dirty="0" smtClean="0"/>
              <a:t>Физкультурные занятия</a:t>
            </a:r>
            <a:r>
              <a:rPr lang="ru-RU" dirty="0" smtClean="0"/>
              <a:t> проводятся 3 раза в неделю по  15 мин. 2 занятия в неделю и одно на свежем воздухе,  в соответствии программой, по которой работает ДОУ (традиционные, сюжетно- игровые, интегрированные оздоровительные). Они направлены на обучение двигательным умениям и навыкам. Регулярные занятия физкультурой укрепляют организм и способствуют повышению иммунитета. А присутствие музыки на занятиях способствует улучшению психологического и физиологического состояния организма ребёнка.</a:t>
            </a:r>
          </a:p>
          <a:p>
            <a:pPr eaLnBrk="1" hangingPunct="1">
              <a:spcBef>
                <a:spcPct val="0"/>
              </a:spcBef>
            </a:pPr>
            <a:endParaRPr lang="ru-RU" dirty="0" smtClean="0"/>
          </a:p>
        </p:txBody>
      </p:sp>
      <p:sp>
        <p:nvSpPr>
          <p:cNvPr id="4506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F7128F-432C-49AE-B35D-7A50A98DF111}" type="slidenum">
              <a:rPr lang="ru-RU" smtClean="0"/>
              <a:pPr/>
              <a:t>12</a:t>
            </a:fld>
            <a:endParaRPr lang="ru-RU" smtClean="0"/>
          </a:p>
        </p:txBody>
      </p:sp>
    </p:spTree>
    <p:extLst>
      <p:ext uri="{BB962C8B-B14F-4D97-AF65-F5344CB8AC3E}">
        <p14:creationId xmlns:p14="http://schemas.microsoft.com/office/powerpoint/2010/main" val="3457122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noFill/>
          <a:ln>
            <a:solidFill>
              <a:srgbClr val="000000"/>
            </a:solidFill>
            <a:miter lim="800000"/>
            <a:headEnd/>
            <a:tailEnd/>
          </a:ln>
        </p:spPr>
      </p:sp>
      <p:sp>
        <p:nvSpPr>
          <p:cNvPr id="4608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b="1" dirty="0" smtClean="0"/>
              <a:t>Активный отдых</a:t>
            </a:r>
            <a:r>
              <a:rPr lang="ru-RU" dirty="0" smtClean="0"/>
              <a:t> (физкультурный досуг, физкультурный праздник, музыкальный досуг, «День здоровья»). При проведении досугов, праздников все дети приобщаются к непосредственному участию в различных состязаниях, соревнованиях, с увлечением выполняют двигательные задания, при этом дети ведут себя более непосредственно чем на физкультурном занятии, и эта раскованность позволяет им двигаться без особого напряжения. При этом используются те двигательные навыки и умения, которыми они уже прочно овладели, поэтому у детей проявляется своеобразный артистизм, эстетичность в движениях. Физкультурные праздники и досуги обязательно сопровождаются музыкой: это благотворно влияет на развитие у детей чувства прекрасного, закрепляет умения двигаться под музыку, понимать характер музыкального произведения, развивает музыкальный слух, память. На участке детского сада имеется спортивное оборудование, которое позволяет обеспечить максимальную двигательную активность детей на прогулке.</a:t>
            </a:r>
          </a:p>
          <a:p>
            <a:pPr eaLnBrk="1" hangingPunct="1">
              <a:spcBef>
                <a:spcPct val="0"/>
              </a:spcBef>
            </a:pPr>
            <a:endParaRPr lang="ru-RU" dirty="0" smtClean="0"/>
          </a:p>
        </p:txBody>
      </p:sp>
      <p:sp>
        <p:nvSpPr>
          <p:cNvPr id="4608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FD2369-B0CB-43CC-8A91-407F2D9B787C}" type="slidenum">
              <a:rPr lang="ru-RU" smtClean="0"/>
              <a:pPr/>
              <a:t>13</a:t>
            </a:fld>
            <a:endParaRPr lang="ru-RU" smtClean="0"/>
          </a:p>
        </p:txBody>
      </p:sp>
    </p:spTree>
    <p:extLst>
      <p:ext uri="{BB962C8B-B14F-4D97-AF65-F5344CB8AC3E}">
        <p14:creationId xmlns:p14="http://schemas.microsoft.com/office/powerpoint/2010/main" val="3005735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p:spPr>
      </p:sp>
      <p:sp>
        <p:nvSpPr>
          <p:cNvPr id="3277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dirty="0" smtClean="0"/>
              <a:t>Цель </a:t>
            </a:r>
            <a:r>
              <a:rPr lang="ru-RU" dirty="0" err="1" smtClean="0"/>
              <a:t>здоровьесберегающих</a:t>
            </a:r>
            <a:r>
              <a:rPr lang="ru-RU" dirty="0" smtClean="0"/>
              <a:t> образовательных технологий- обеспечить дошкольнику возможность сохранения здоровья, сформировать у него необходимые знания, умения и навыки по здоровому образу жизни, научить использовать полученные знания в повседневной жизни. Здоровьесберегающие педагогические технологии применяются в различных видах деятельности и представлены как:</a:t>
            </a:r>
          </a:p>
          <a:p>
            <a:pPr eaLnBrk="1" hangingPunct="1">
              <a:spcBef>
                <a:spcPct val="0"/>
              </a:spcBef>
            </a:pPr>
            <a:endParaRPr lang="ru-RU" dirty="0" smtClean="0"/>
          </a:p>
        </p:txBody>
      </p:sp>
      <p:sp>
        <p:nvSpPr>
          <p:cNvPr id="3277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3391EB-F5E2-41EA-8562-051CF0E4EF7B}" type="slidenum">
              <a:rPr lang="ru-RU" smtClean="0"/>
              <a:pPr/>
              <a:t>3</a:t>
            </a:fld>
            <a:endParaRPr lang="ru-RU" smtClean="0"/>
          </a:p>
        </p:txBody>
      </p:sp>
    </p:spTree>
    <p:extLst>
      <p:ext uri="{BB962C8B-B14F-4D97-AF65-F5344CB8AC3E}">
        <p14:creationId xmlns:p14="http://schemas.microsoft.com/office/powerpoint/2010/main" val="1551263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p:spPr>
      </p:sp>
      <p:sp>
        <p:nvSpPr>
          <p:cNvPr id="3481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dirty="0" smtClean="0"/>
              <a:t>В нашей группе созданы педагогические условия </a:t>
            </a:r>
            <a:r>
              <a:rPr lang="ru-RU" dirty="0" err="1" smtClean="0"/>
              <a:t>здоровьесберегающего</a:t>
            </a:r>
            <a:r>
              <a:rPr lang="ru-RU" dirty="0" smtClean="0"/>
              <a:t> процесса воспитания и развития детей , основными из которых являются: организация разных видов деятельности детей в игровой форме такие как:</a:t>
            </a:r>
          </a:p>
        </p:txBody>
      </p:sp>
      <p:sp>
        <p:nvSpPr>
          <p:cNvPr id="348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C80C87-7E92-4E8C-915D-09A50BEB5FDD}" type="slidenum">
              <a:rPr lang="ru-RU" smtClean="0"/>
              <a:pPr/>
              <a:t>4</a:t>
            </a:fld>
            <a:endParaRPr lang="ru-RU" smtClean="0"/>
          </a:p>
        </p:txBody>
      </p:sp>
    </p:spTree>
    <p:extLst>
      <p:ext uri="{BB962C8B-B14F-4D97-AF65-F5344CB8AC3E}">
        <p14:creationId xmlns:p14="http://schemas.microsoft.com/office/powerpoint/2010/main" val="1873378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p:spPr>
      </p:sp>
      <p:sp>
        <p:nvSpPr>
          <p:cNvPr id="3584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b="1" dirty="0" smtClean="0"/>
              <a:t>Динамические паузы </a:t>
            </a:r>
            <a:r>
              <a:rPr lang="ru-RU" dirty="0" smtClean="0"/>
              <a:t>проводятся во время занятий, 2-5 мин., по мере утомляемости детей. Во время их проведения включаются элементы гимнастики для глаз, дыхательной, пальчиковой гимнастики и других в зависимости от вида занятия.</a:t>
            </a:r>
          </a:p>
          <a:p>
            <a:pPr eaLnBrk="1" hangingPunct="1">
              <a:spcBef>
                <a:spcPct val="0"/>
              </a:spcBef>
            </a:pPr>
            <a:endParaRPr lang="ru-RU" dirty="0" smtClean="0"/>
          </a:p>
        </p:txBody>
      </p:sp>
      <p:sp>
        <p:nvSpPr>
          <p:cNvPr id="358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A1E4BF-0BDA-4CA7-A9E8-74E70CB40A9F}" type="slidenum">
              <a:rPr lang="ru-RU" smtClean="0"/>
              <a:pPr/>
              <a:t>5</a:t>
            </a:fld>
            <a:endParaRPr lang="ru-RU" smtClean="0"/>
          </a:p>
        </p:txBody>
      </p:sp>
    </p:spTree>
    <p:extLst>
      <p:ext uri="{BB962C8B-B14F-4D97-AF65-F5344CB8AC3E}">
        <p14:creationId xmlns:p14="http://schemas.microsoft.com/office/powerpoint/2010/main" val="2549958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p:spPr>
      </p:sp>
      <p:sp>
        <p:nvSpPr>
          <p:cNvPr id="3686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b="1" dirty="0" smtClean="0"/>
              <a:t>Подвижные и спортивные игры</a:t>
            </a:r>
            <a:r>
              <a:rPr lang="ru-RU" dirty="0" smtClean="0"/>
              <a:t> проводятся ежедневно как часть физкультурного занятия, на прогулке, в групповой комнате- малой, со средней степенью подвижности. Игры подбираются в соответствии с возрастом ребёнка, местом и временем её проведения.</a:t>
            </a:r>
          </a:p>
          <a:p>
            <a:pPr eaLnBrk="1" hangingPunct="1">
              <a:spcBef>
                <a:spcPct val="0"/>
              </a:spcBef>
            </a:pPr>
            <a:endParaRPr lang="ru-RU" dirty="0" smtClean="0"/>
          </a:p>
        </p:txBody>
      </p:sp>
      <p:sp>
        <p:nvSpPr>
          <p:cNvPr id="3686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E9E316-D58E-41F4-AE95-09D46DF2951E}" type="slidenum">
              <a:rPr lang="ru-RU" smtClean="0"/>
              <a:pPr/>
              <a:t>6</a:t>
            </a:fld>
            <a:endParaRPr lang="ru-RU" smtClean="0"/>
          </a:p>
        </p:txBody>
      </p:sp>
    </p:spTree>
    <p:extLst>
      <p:ext uri="{BB962C8B-B14F-4D97-AF65-F5344CB8AC3E}">
        <p14:creationId xmlns:p14="http://schemas.microsoft.com/office/powerpoint/2010/main" val="2532593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bwMode="auto">
          <a:noFill/>
          <a:ln>
            <a:solidFill>
              <a:srgbClr val="000000"/>
            </a:solidFill>
            <a:miter lim="800000"/>
            <a:headEnd/>
            <a:tailEnd/>
          </a:ln>
        </p:spPr>
      </p:sp>
      <p:sp>
        <p:nvSpPr>
          <p:cNvPr id="378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b="1" dirty="0" smtClean="0"/>
              <a:t>Релаксация. </a:t>
            </a:r>
            <a:r>
              <a:rPr lang="ru-RU" dirty="0" smtClean="0"/>
              <a:t>Для психического здоровья детей необходима сбалансированность положительных и отрицательных эмоций, обеспечивающая поддержание душевного равновесия и жизнеутверждающего поведения. Наша задача состоит не в том, чтобы подавлять или искоренять эмоции, а в том, чтобы научить детей ощущать свои эмоции, управлять своим поведением, слышать своё тело. С этой целью в своей работе  использую специально подобранные упражнения на расслабление определенных частей тела и всего организма. Проводятся в любом подходящем помещении. В зависимости от состояния детей и целей определяется интенсивность технологии. Используется для работы спокойная классическая музыка (Чайковский, Рахманинов),  звуки природы. Выполнение таких упражнений очень нравится детям, т. к. в них есть элемент игры. Они быстро обучаются этому непростому умению расслабляться.</a:t>
            </a:r>
          </a:p>
          <a:p>
            <a:pPr eaLnBrk="1" hangingPunct="1">
              <a:spcBef>
                <a:spcPct val="0"/>
              </a:spcBef>
            </a:pPr>
            <a:endParaRPr lang="ru-RU" dirty="0" smtClean="0"/>
          </a:p>
        </p:txBody>
      </p:sp>
      <p:sp>
        <p:nvSpPr>
          <p:cNvPr id="3789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092523-570D-4C4B-AEA5-2D97E7C65D77}" type="slidenum">
              <a:rPr lang="ru-RU" smtClean="0"/>
              <a:pPr/>
              <a:t>7</a:t>
            </a:fld>
            <a:endParaRPr lang="ru-RU" smtClean="0"/>
          </a:p>
        </p:txBody>
      </p:sp>
    </p:spTree>
    <p:extLst>
      <p:ext uri="{BB962C8B-B14F-4D97-AF65-F5344CB8AC3E}">
        <p14:creationId xmlns:p14="http://schemas.microsoft.com/office/powerpoint/2010/main" val="2259545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bwMode="auto">
          <a:noFill/>
          <a:ln>
            <a:solidFill>
              <a:srgbClr val="000000"/>
            </a:solidFill>
            <a:miter lim="800000"/>
            <a:headEnd/>
            <a:tailEnd/>
          </a:ln>
        </p:spPr>
      </p:sp>
      <p:sp>
        <p:nvSpPr>
          <p:cNvPr id="3891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b="1" dirty="0" smtClean="0"/>
              <a:t>Пальчиковая гимнастика</a:t>
            </a:r>
            <a:r>
              <a:rPr lang="ru-RU" dirty="0" smtClean="0"/>
              <a:t> проводится индивидуально, либо с подгруппой детей ежедневно. Тренирует мелкую моторику, стимулирует речь, пространственное мышление, внимание, кровообращение, воображение , быстроту реакции. Полезна всем детям. Проводится в любой удобный отрезок времени.</a:t>
            </a:r>
          </a:p>
          <a:p>
            <a:pPr eaLnBrk="1" hangingPunct="1">
              <a:spcBef>
                <a:spcPct val="0"/>
              </a:spcBef>
            </a:pPr>
            <a:endParaRPr lang="ru-RU" dirty="0" smtClean="0"/>
          </a:p>
        </p:txBody>
      </p:sp>
      <p:sp>
        <p:nvSpPr>
          <p:cNvPr id="3891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5F16F0-BED4-4920-B2B5-9EE3546D0E4E}" type="slidenum">
              <a:rPr lang="ru-RU" smtClean="0"/>
              <a:pPr/>
              <a:t>8</a:t>
            </a:fld>
            <a:endParaRPr lang="ru-RU" smtClean="0"/>
          </a:p>
        </p:txBody>
      </p:sp>
    </p:spTree>
    <p:extLst>
      <p:ext uri="{BB962C8B-B14F-4D97-AF65-F5344CB8AC3E}">
        <p14:creationId xmlns:p14="http://schemas.microsoft.com/office/powerpoint/2010/main" val="2352452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bwMode="auto">
          <a:noFill/>
          <a:ln>
            <a:solidFill>
              <a:srgbClr val="000000"/>
            </a:solidFill>
            <a:miter lim="800000"/>
            <a:headEnd/>
            <a:tailEnd/>
          </a:ln>
        </p:spPr>
      </p:sp>
      <p:sp>
        <p:nvSpPr>
          <p:cNvPr id="4096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b="1" dirty="0" smtClean="0"/>
              <a:t>Дыхательная гимнастика</a:t>
            </a:r>
            <a:r>
              <a:rPr lang="ru-RU" dirty="0" smtClean="0"/>
              <a:t> проводится в различных формах </a:t>
            </a:r>
            <a:r>
              <a:rPr lang="ru-RU" dirty="0" err="1" smtClean="0"/>
              <a:t>физкультурно</a:t>
            </a:r>
            <a:r>
              <a:rPr lang="ru-RU" dirty="0" smtClean="0"/>
              <a:t> - оздоровительной работы. У детей активизируется кислородный обмен во всех тканях организма, что способствует нормализации и оптимизации его работы в целом.</a:t>
            </a:r>
          </a:p>
          <a:p>
            <a:pPr eaLnBrk="1" hangingPunct="1">
              <a:spcBef>
                <a:spcPct val="0"/>
              </a:spcBef>
            </a:pPr>
            <a:endParaRPr lang="ru-RU" dirty="0" smtClean="0"/>
          </a:p>
        </p:txBody>
      </p:sp>
      <p:sp>
        <p:nvSpPr>
          <p:cNvPr id="4096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D51EB3-1A36-4FB4-8ABF-DA858F2C30FA}" type="slidenum">
              <a:rPr lang="ru-RU" smtClean="0"/>
              <a:pPr/>
              <a:t>9</a:t>
            </a:fld>
            <a:endParaRPr lang="ru-RU" smtClean="0"/>
          </a:p>
        </p:txBody>
      </p:sp>
    </p:spTree>
    <p:extLst>
      <p:ext uri="{BB962C8B-B14F-4D97-AF65-F5344CB8AC3E}">
        <p14:creationId xmlns:p14="http://schemas.microsoft.com/office/powerpoint/2010/main" val="1789237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p:spPr>
      </p:sp>
      <p:sp>
        <p:nvSpPr>
          <p:cNvPr id="4198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b="1" dirty="0" smtClean="0"/>
              <a:t>Игровая оздоровительная гимнастика</a:t>
            </a:r>
            <a:r>
              <a:rPr lang="ru-RU" dirty="0" smtClean="0"/>
              <a:t> проводится ежедневно после дневного сна 3-5 мин. В её комплекс входят упражнения на кроватках на пробуждение, упражнения на коррекцию плоскостопия, воспитания правильной осанки, обширное умывание. Для профилактических целей каждым родителем был изготовлен коврик- дорожка с пуговицами. Дети с удовольствием ходят по нему после дневного сна. Дорожка прекрасно массажирует ступни малыша, укрепляет мышцы и связочный аппарат стопы, защищая организм в целом.</a:t>
            </a:r>
          </a:p>
        </p:txBody>
      </p:sp>
      <p:sp>
        <p:nvSpPr>
          <p:cNvPr id="4198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1906C7-79D7-4926-A778-E95BA820C4F6}" type="slidenum">
              <a:rPr lang="ru-RU" smtClean="0"/>
              <a:pPr/>
              <a:t>10</a:t>
            </a:fld>
            <a:endParaRPr lang="ru-RU" smtClean="0"/>
          </a:p>
        </p:txBody>
      </p:sp>
    </p:spTree>
    <p:extLst>
      <p:ext uri="{BB962C8B-B14F-4D97-AF65-F5344CB8AC3E}">
        <p14:creationId xmlns:p14="http://schemas.microsoft.com/office/powerpoint/2010/main" val="2080888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B106E36-FD25-4E2D-B0AA-010F637433A0}" type="datetimeFigureOut">
              <a:rPr lang="ru-RU" smtClean="0"/>
              <a:pPr/>
              <a:t>10.04.2015</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25C68B6-61C2-468F-89AB-4B9F7531AA68}" type="slidenum">
              <a:rPr lang="ru-RU" smtClean="0"/>
              <a:pPr/>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10.04.2015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10.04.2015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10.04.2015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10.04.2015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5B106E36-FD25-4E2D-B0AA-010F637433A0}" type="datetimeFigureOut">
              <a:rPr lang="ru-RU" smtClean="0"/>
              <a:pPr/>
              <a:t>10.04.2015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10.04.2015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B106E36-FD25-4E2D-B0AA-010F637433A0}" type="datetimeFigureOut">
              <a:rPr lang="ru-RU" smtClean="0"/>
              <a:pPr/>
              <a:t>10.04.2015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10.04.2015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B106E36-FD25-4E2D-B0AA-010F637433A0}" type="datetimeFigureOut">
              <a:rPr lang="ru-RU" smtClean="0"/>
              <a:pPr/>
              <a:t>10.04.2015</a:t>
            </a:fld>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10.04.2015</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B106E36-FD25-4E2D-B0AA-010F637433A0}" type="datetimeFigureOut">
              <a:rPr lang="ru-RU" smtClean="0"/>
              <a:pPr/>
              <a:t>10.04.2015</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title"/>
          </p:nvPr>
        </p:nvSpPr>
        <p:spPr>
          <a:xfrm>
            <a:off x="395536" y="908720"/>
            <a:ext cx="8424936" cy="1011237"/>
          </a:xfrm>
        </p:spPr>
        <p:txBody>
          <a:bodyPr>
            <a:normAutofit/>
          </a:bodyPr>
          <a:lstStyle/>
          <a:p>
            <a:pPr algn="ctr" eaLnBrk="1" hangingPunct="1"/>
            <a:r>
              <a:rPr lang="ru-RU" sz="2000" b="1" i="1" dirty="0" smtClean="0">
                <a:solidFill>
                  <a:srgbClr val="000099"/>
                </a:solidFill>
              </a:rPr>
              <a:t>Муниципальное бюджетное дошкольное образовательное учреждение</a:t>
            </a:r>
            <a:br>
              <a:rPr lang="ru-RU" sz="2000" b="1" i="1" dirty="0" smtClean="0">
                <a:solidFill>
                  <a:srgbClr val="000099"/>
                </a:solidFill>
              </a:rPr>
            </a:br>
            <a:r>
              <a:rPr lang="ru-RU" sz="2000" b="1" i="1" dirty="0" smtClean="0">
                <a:solidFill>
                  <a:srgbClr val="000099"/>
                </a:solidFill>
              </a:rPr>
              <a:t> «Детский сад комбинированного вида №8 «Белоснежка»</a:t>
            </a:r>
          </a:p>
        </p:txBody>
      </p:sp>
      <p:sp>
        <p:nvSpPr>
          <p:cNvPr id="2051" name="Содержимое 2"/>
          <p:cNvSpPr>
            <a:spLocks noGrp="1"/>
          </p:cNvSpPr>
          <p:nvPr>
            <p:ph idx="1"/>
          </p:nvPr>
        </p:nvSpPr>
        <p:spPr>
          <a:xfrm>
            <a:off x="1043492" y="2323652"/>
            <a:ext cx="7704972" cy="3508977"/>
          </a:xfrm>
        </p:spPr>
        <p:txBody>
          <a:bodyPr>
            <a:normAutofit lnSpcReduction="10000"/>
          </a:bodyPr>
          <a:lstStyle/>
          <a:p>
            <a:pPr marL="0" indent="0" algn="ctr" eaLnBrk="1" hangingPunct="1">
              <a:buNone/>
            </a:pPr>
            <a:endParaRPr lang="ru-RU" dirty="0" smtClean="0"/>
          </a:p>
          <a:p>
            <a:pPr eaLnBrk="1" hangingPunct="1"/>
            <a:endParaRPr lang="ru-RU" dirty="0" smtClean="0"/>
          </a:p>
          <a:p>
            <a:pPr eaLnBrk="1" hangingPunct="1"/>
            <a:endParaRPr lang="ru-RU" dirty="0" smtClean="0"/>
          </a:p>
          <a:p>
            <a:pPr eaLnBrk="1" hangingPunct="1"/>
            <a:endParaRPr lang="ru-RU" dirty="0" smtClean="0"/>
          </a:p>
          <a:p>
            <a:pPr algn="r" eaLnBrk="1" hangingPunct="1">
              <a:buFont typeface="Arial" charset="0"/>
              <a:buNone/>
            </a:pPr>
            <a:endParaRPr lang="ru-RU" sz="2800" dirty="0" smtClean="0"/>
          </a:p>
          <a:p>
            <a:pPr algn="r" eaLnBrk="1" hangingPunct="1">
              <a:buFont typeface="Arial" charset="0"/>
              <a:buNone/>
            </a:pPr>
            <a:endParaRPr lang="ru-RU" sz="2800" dirty="0" smtClean="0"/>
          </a:p>
          <a:p>
            <a:pPr algn="r" eaLnBrk="1" hangingPunct="1">
              <a:buFont typeface="Arial" charset="0"/>
              <a:buNone/>
            </a:pPr>
            <a:r>
              <a:rPr lang="ru-RU" sz="2400" b="1" i="1" dirty="0" smtClean="0">
                <a:solidFill>
                  <a:srgbClr val="000099"/>
                </a:solidFill>
              </a:rPr>
              <a:t>Выполнила: </a:t>
            </a:r>
          </a:p>
          <a:p>
            <a:pPr algn="r" eaLnBrk="1" hangingPunct="1">
              <a:buFont typeface="Arial" charset="0"/>
              <a:buNone/>
            </a:pPr>
            <a:r>
              <a:rPr lang="ru-RU" sz="2400" b="1" i="1" dirty="0" smtClean="0"/>
              <a:t>воспитатель Исаева Надежда Александровна</a:t>
            </a:r>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p:txBody>
      </p:sp>
      <p:sp>
        <p:nvSpPr>
          <p:cNvPr id="5" name="Прямоугольник 4"/>
          <p:cNvSpPr/>
          <p:nvPr/>
        </p:nvSpPr>
        <p:spPr>
          <a:xfrm>
            <a:off x="683568" y="2060848"/>
            <a:ext cx="7848872" cy="1938992"/>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4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ru-RU" sz="4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Здоровьесберегающие</a:t>
            </a:r>
            <a:r>
              <a:rPr lang="ru-RU" sz="4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4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технологии с детьми младшего дошкольного </a:t>
            </a:r>
            <a:r>
              <a:rPr lang="ru-RU" sz="4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возраста»</a:t>
            </a:r>
            <a:endParaRPr lang="ru-RU" sz="4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Рисунок 1" descr="а.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Овал 2"/>
          <p:cNvSpPr/>
          <p:nvPr/>
        </p:nvSpPr>
        <p:spPr>
          <a:xfrm>
            <a:off x="827584" y="188640"/>
            <a:ext cx="7488832" cy="1008112"/>
          </a:xfrm>
          <a:prstGeom prst="ellipse">
            <a:avLst/>
          </a:prstGeom>
          <a:solidFill>
            <a:schemeClr val="accent6">
              <a:lumMod val="40000"/>
              <a:lumOff val="60000"/>
            </a:schemeClr>
          </a:solidFill>
          <a:effectLst>
            <a:glow rad="101600">
              <a:schemeClr val="accent2">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sz="4000" dirty="0">
              <a:solidFill>
                <a:srgbClr val="CC0099"/>
              </a:solidFill>
              <a:latin typeface="Franklin Gothic Medium Cond" pitchFamily="34" charset="0"/>
            </a:endParaRPr>
          </a:p>
        </p:txBody>
      </p:sp>
      <p:sp>
        <p:nvSpPr>
          <p:cNvPr id="15366" name="TextBox 3"/>
          <p:cNvSpPr txBox="1">
            <a:spLocks noChangeArrowheads="1"/>
          </p:cNvSpPr>
          <p:nvPr/>
        </p:nvSpPr>
        <p:spPr bwMode="auto">
          <a:xfrm>
            <a:off x="684213" y="333375"/>
            <a:ext cx="7848600" cy="706438"/>
          </a:xfrm>
          <a:prstGeom prst="rect">
            <a:avLst/>
          </a:prstGeom>
          <a:noFill/>
          <a:ln w="9525">
            <a:noFill/>
            <a:miter lim="800000"/>
            <a:headEnd/>
            <a:tailEnd/>
          </a:ln>
        </p:spPr>
        <p:txBody>
          <a:bodyPr>
            <a:spAutoFit/>
          </a:bodyPr>
          <a:lstStyle/>
          <a:p>
            <a:r>
              <a:rPr lang="ru-RU" sz="4000">
                <a:solidFill>
                  <a:srgbClr val="CC0099"/>
                </a:solidFill>
                <a:latin typeface="Franklin Gothic Medium Cond" pitchFamily="34" charset="0"/>
              </a:rPr>
              <a:t>                 Гимнастика бодрящая</a:t>
            </a:r>
          </a:p>
        </p:txBody>
      </p:sp>
      <p:sp>
        <p:nvSpPr>
          <p:cNvPr id="12" name="TextBox 11"/>
          <p:cNvSpPr txBox="1"/>
          <p:nvPr/>
        </p:nvSpPr>
        <p:spPr>
          <a:xfrm>
            <a:off x="4500563" y="1196975"/>
            <a:ext cx="4824412" cy="1631216"/>
          </a:xfrm>
          <a:prstGeom prst="rect">
            <a:avLst/>
          </a:prstGeom>
          <a:noFill/>
        </p:spPr>
        <p:txBody>
          <a:bodyPr>
            <a:spAutoFit/>
          </a:bodyPr>
          <a:lstStyle/>
          <a:p>
            <a:pPr algn="ctr">
              <a:defRPr/>
            </a:pPr>
            <a:r>
              <a:rPr lang="ru-RU" sz="2000" i="1" spc="-100" dirty="0">
                <a:solidFill>
                  <a:srgbClr val="000099"/>
                </a:solidFill>
              </a:rPr>
              <a:t>проводится после дневного сна, форма проведения различна: упражнения </a:t>
            </a:r>
          </a:p>
          <a:p>
            <a:pPr>
              <a:defRPr/>
            </a:pPr>
            <a:r>
              <a:rPr lang="ru-RU" sz="2000" i="1" spc="-100" dirty="0">
                <a:solidFill>
                  <a:srgbClr val="000099"/>
                </a:solidFill>
              </a:rPr>
              <a:t> на кроватках, обширное умывание,</a:t>
            </a:r>
          </a:p>
          <a:p>
            <a:pPr>
              <a:defRPr/>
            </a:pPr>
            <a:r>
              <a:rPr lang="ru-RU" sz="2000" i="1" spc="-100" dirty="0">
                <a:solidFill>
                  <a:srgbClr val="000099"/>
                </a:solidFill>
              </a:rPr>
              <a:t>ходьба по коврикам «здоровья» и т.д.</a:t>
            </a:r>
          </a:p>
        </p:txBody>
      </p:sp>
      <p:pic>
        <p:nvPicPr>
          <p:cNvPr id="15368" name="Picture 12" descr="F:\DCIM\114___12\IMG_0857.JPG"/>
          <p:cNvPicPr>
            <a:picLocks noChangeAspect="1" noChangeArrowheads="1"/>
          </p:cNvPicPr>
          <p:nvPr/>
        </p:nvPicPr>
        <p:blipFill>
          <a:blip r:embed="rId4" cstate="print"/>
          <a:srcRect/>
          <a:stretch>
            <a:fillRect/>
          </a:stretch>
        </p:blipFill>
        <p:spPr bwMode="auto">
          <a:xfrm>
            <a:off x="428625" y="1214438"/>
            <a:ext cx="3309938" cy="2482850"/>
          </a:xfrm>
          <a:prstGeom prst="rect">
            <a:avLst/>
          </a:prstGeom>
          <a:ln>
            <a:noFill/>
          </a:ln>
          <a:effectLst>
            <a:softEdge rad="112500"/>
          </a:effectLst>
        </p:spPr>
      </p:pic>
      <p:pic>
        <p:nvPicPr>
          <p:cNvPr id="10" name="Picture 12" descr="F:\DCIM\114___12\IMG_0857.JPG"/>
          <p:cNvPicPr>
            <a:picLocks noChangeAspect="1" noChangeArrowheads="1"/>
          </p:cNvPicPr>
          <p:nvPr/>
        </p:nvPicPr>
        <p:blipFill>
          <a:blip r:embed="rId4" cstate="print"/>
          <a:srcRect/>
          <a:stretch>
            <a:fillRect/>
          </a:stretch>
        </p:blipFill>
        <p:spPr bwMode="auto">
          <a:xfrm>
            <a:off x="568239" y="1366838"/>
            <a:ext cx="3840385" cy="415039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Рисунок 1" descr="а.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Овал 3"/>
          <p:cNvSpPr/>
          <p:nvPr/>
        </p:nvSpPr>
        <p:spPr>
          <a:xfrm>
            <a:off x="827584" y="260648"/>
            <a:ext cx="7416824" cy="1008112"/>
          </a:xfrm>
          <a:prstGeom prst="ellipse">
            <a:avLst/>
          </a:prstGeom>
          <a:solidFill>
            <a:schemeClr val="accent6">
              <a:lumMod val="40000"/>
              <a:lumOff val="60000"/>
            </a:schemeClr>
          </a:solidFill>
          <a:effectLst>
            <a:glow rad="101600">
              <a:schemeClr val="accent2">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sp>
        <p:nvSpPr>
          <p:cNvPr id="17414" name="TextBox 4"/>
          <p:cNvSpPr txBox="1">
            <a:spLocks noChangeArrowheads="1"/>
          </p:cNvSpPr>
          <p:nvPr/>
        </p:nvSpPr>
        <p:spPr bwMode="auto">
          <a:xfrm>
            <a:off x="1619250" y="404813"/>
            <a:ext cx="6337300" cy="708025"/>
          </a:xfrm>
          <a:prstGeom prst="rect">
            <a:avLst/>
          </a:prstGeom>
          <a:noFill/>
          <a:ln w="9525">
            <a:noFill/>
            <a:miter lim="800000"/>
            <a:headEnd/>
            <a:tailEnd/>
          </a:ln>
        </p:spPr>
        <p:txBody>
          <a:bodyPr>
            <a:spAutoFit/>
          </a:bodyPr>
          <a:lstStyle/>
          <a:p>
            <a:r>
              <a:rPr lang="ru-RU" sz="4000">
                <a:solidFill>
                  <a:srgbClr val="CC0099"/>
                </a:solidFill>
                <a:latin typeface="Franklin Gothic Medium Cond" pitchFamily="34" charset="0"/>
              </a:rPr>
              <a:t>          Утренняя гимнастика</a:t>
            </a:r>
          </a:p>
        </p:txBody>
      </p:sp>
      <p:sp>
        <p:nvSpPr>
          <p:cNvPr id="17415" name="TextBox 7"/>
          <p:cNvSpPr txBox="1">
            <a:spLocks noChangeArrowheads="1"/>
          </p:cNvSpPr>
          <p:nvPr/>
        </p:nvSpPr>
        <p:spPr bwMode="auto">
          <a:xfrm>
            <a:off x="250825" y="1268413"/>
            <a:ext cx="4321175" cy="1754187"/>
          </a:xfrm>
          <a:prstGeom prst="rect">
            <a:avLst/>
          </a:prstGeom>
          <a:noFill/>
          <a:ln w="9525">
            <a:noFill/>
            <a:miter lim="800000"/>
            <a:headEnd/>
            <a:tailEnd/>
          </a:ln>
        </p:spPr>
        <p:txBody>
          <a:bodyPr>
            <a:spAutoFit/>
          </a:bodyPr>
          <a:lstStyle/>
          <a:p>
            <a:r>
              <a:rPr lang="ru-RU" b="1" i="1">
                <a:solidFill>
                  <a:srgbClr val="000099"/>
                </a:solidFill>
              </a:rPr>
              <a:t>Точно знаем: по утрам</a:t>
            </a:r>
          </a:p>
          <a:p>
            <a:r>
              <a:rPr lang="ru-RU" b="1" i="1">
                <a:solidFill>
                  <a:srgbClr val="000099"/>
                </a:solidFill>
              </a:rPr>
              <a:t>Взрослым всем и малышам</a:t>
            </a:r>
          </a:p>
          <a:p>
            <a:r>
              <a:rPr lang="ru-RU" b="1" i="1">
                <a:solidFill>
                  <a:srgbClr val="000099"/>
                </a:solidFill>
              </a:rPr>
              <a:t>Чтоб стать сильным и здоровым,</a:t>
            </a:r>
          </a:p>
          <a:p>
            <a:r>
              <a:rPr lang="ru-RU" b="1" i="1">
                <a:solidFill>
                  <a:srgbClr val="000099"/>
                </a:solidFill>
              </a:rPr>
              <a:t>Не болеть и быть весёлым,</a:t>
            </a:r>
          </a:p>
          <a:p>
            <a:r>
              <a:rPr lang="ru-RU" b="1" i="1">
                <a:solidFill>
                  <a:srgbClr val="000099"/>
                </a:solidFill>
              </a:rPr>
              <a:t>Надо быстро просыпаться и зарядкой заниматься.</a:t>
            </a:r>
          </a:p>
        </p:txBody>
      </p:sp>
      <p:pic>
        <p:nvPicPr>
          <p:cNvPr id="17416" name="Picture 10" descr="F:\DCIM\114___12\IMG_0969.JPG"/>
          <p:cNvPicPr>
            <a:picLocks noChangeAspect="1" noChangeArrowheads="1"/>
          </p:cNvPicPr>
          <p:nvPr/>
        </p:nvPicPr>
        <p:blipFill>
          <a:blip r:embed="rId4" cstate="print"/>
          <a:srcRect/>
          <a:stretch>
            <a:fillRect/>
          </a:stretch>
        </p:blipFill>
        <p:spPr bwMode="auto">
          <a:xfrm>
            <a:off x="3635896" y="2708920"/>
            <a:ext cx="4176464" cy="29190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Рисунок 1" descr="а.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Овал 2"/>
          <p:cNvSpPr/>
          <p:nvPr/>
        </p:nvSpPr>
        <p:spPr>
          <a:xfrm>
            <a:off x="827584" y="260648"/>
            <a:ext cx="7488832" cy="1008112"/>
          </a:xfrm>
          <a:prstGeom prst="ellipse">
            <a:avLst/>
          </a:prstGeom>
          <a:solidFill>
            <a:schemeClr val="accent6">
              <a:lumMod val="40000"/>
              <a:lumOff val="60000"/>
            </a:schemeClr>
          </a:solidFill>
          <a:effectLst>
            <a:glow rad="101600">
              <a:schemeClr val="accent2">
                <a:satMod val="175000"/>
                <a:alpha val="40000"/>
              </a:schemeClr>
            </a:glow>
            <a:outerShdw blurRad="40000" dist="23000" dir="5400000" rotWithShape="0">
              <a:srgbClr val="000000">
                <a:alpha val="35000"/>
              </a:srgbClr>
            </a:outerShdw>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ru-RU"/>
          </a:p>
        </p:txBody>
      </p:sp>
      <p:sp>
        <p:nvSpPr>
          <p:cNvPr id="18438" name="TextBox 3"/>
          <p:cNvSpPr txBox="1">
            <a:spLocks noChangeArrowheads="1"/>
          </p:cNvSpPr>
          <p:nvPr/>
        </p:nvSpPr>
        <p:spPr bwMode="auto">
          <a:xfrm>
            <a:off x="1403350" y="404813"/>
            <a:ext cx="6553200" cy="708025"/>
          </a:xfrm>
          <a:prstGeom prst="rect">
            <a:avLst/>
          </a:prstGeom>
          <a:noFill/>
          <a:ln w="9525">
            <a:noFill/>
            <a:miter lim="800000"/>
            <a:headEnd/>
            <a:tailEnd/>
          </a:ln>
        </p:spPr>
        <p:txBody>
          <a:bodyPr>
            <a:spAutoFit/>
          </a:bodyPr>
          <a:lstStyle/>
          <a:p>
            <a:r>
              <a:rPr lang="ru-RU" sz="4000">
                <a:solidFill>
                  <a:srgbClr val="CC0099"/>
                </a:solidFill>
                <a:latin typeface="Franklin Gothic Medium Cond" pitchFamily="34" charset="0"/>
              </a:rPr>
              <a:t>        Физкультурные занятия</a:t>
            </a:r>
          </a:p>
        </p:txBody>
      </p:sp>
      <p:pic>
        <p:nvPicPr>
          <p:cNvPr id="18441" name="Picture 9" descr="F:\DCIM\114___12\IMG_1008.JPG"/>
          <p:cNvPicPr>
            <a:picLocks noChangeAspect="1" noChangeArrowheads="1"/>
          </p:cNvPicPr>
          <p:nvPr/>
        </p:nvPicPr>
        <p:blipFill>
          <a:blip r:embed="rId4" cstate="print"/>
          <a:srcRect/>
          <a:stretch>
            <a:fillRect/>
          </a:stretch>
        </p:blipFill>
        <p:spPr bwMode="auto">
          <a:xfrm>
            <a:off x="2339752" y="2132856"/>
            <a:ext cx="4824536" cy="338437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Рисунок 1" descr="а.jpg"/>
          <p:cNvPicPr>
            <a:picLocks noChangeAspect="1"/>
          </p:cNvPicPr>
          <p:nvPr/>
        </p:nvPicPr>
        <p:blipFill>
          <a:blip r:embed="rId3" cstate="print"/>
          <a:srcRect/>
          <a:stretch>
            <a:fillRect/>
          </a:stretch>
        </p:blipFill>
        <p:spPr bwMode="auto">
          <a:xfrm>
            <a:off x="-160006" y="0"/>
            <a:ext cx="9144000" cy="6858000"/>
          </a:xfrm>
          <a:prstGeom prst="rect">
            <a:avLst/>
          </a:prstGeom>
          <a:noFill/>
          <a:ln w="9525">
            <a:noFill/>
            <a:miter lim="800000"/>
            <a:headEnd/>
            <a:tailEnd/>
          </a:ln>
        </p:spPr>
      </p:pic>
      <p:sp>
        <p:nvSpPr>
          <p:cNvPr id="3" name="Овал 2"/>
          <p:cNvSpPr/>
          <p:nvPr/>
        </p:nvSpPr>
        <p:spPr>
          <a:xfrm>
            <a:off x="1043608" y="260648"/>
            <a:ext cx="7056784" cy="864096"/>
          </a:xfrm>
          <a:prstGeom prst="ellipse">
            <a:avLst/>
          </a:prstGeom>
          <a:solidFill>
            <a:schemeClr val="accent6">
              <a:lumMod val="40000"/>
              <a:lumOff val="60000"/>
            </a:schemeClr>
          </a:solidFill>
          <a:effectLst>
            <a:glow rad="101600">
              <a:schemeClr val="accent2">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sp>
        <p:nvSpPr>
          <p:cNvPr id="19462" name="TextBox 3"/>
          <p:cNvSpPr txBox="1">
            <a:spLocks noChangeArrowheads="1"/>
          </p:cNvSpPr>
          <p:nvPr/>
        </p:nvSpPr>
        <p:spPr bwMode="auto">
          <a:xfrm>
            <a:off x="1476375" y="260350"/>
            <a:ext cx="6335713" cy="708025"/>
          </a:xfrm>
          <a:prstGeom prst="rect">
            <a:avLst/>
          </a:prstGeom>
          <a:noFill/>
          <a:ln w="9525">
            <a:noFill/>
            <a:miter lim="800000"/>
            <a:headEnd/>
            <a:tailEnd/>
          </a:ln>
        </p:spPr>
        <p:txBody>
          <a:bodyPr>
            <a:spAutoFit/>
          </a:bodyPr>
          <a:lstStyle/>
          <a:p>
            <a:r>
              <a:rPr lang="ru-RU" sz="4000">
                <a:solidFill>
                  <a:srgbClr val="CC0099"/>
                </a:solidFill>
                <a:latin typeface="Franklin Gothic Medium Cond" pitchFamily="34" charset="0"/>
              </a:rPr>
              <a:t>                Активный отдых</a:t>
            </a:r>
          </a:p>
        </p:txBody>
      </p:sp>
      <p:sp>
        <p:nvSpPr>
          <p:cNvPr id="19463" name="TextBox 8"/>
          <p:cNvSpPr txBox="1">
            <a:spLocks noChangeArrowheads="1"/>
          </p:cNvSpPr>
          <p:nvPr/>
        </p:nvSpPr>
        <p:spPr bwMode="auto">
          <a:xfrm>
            <a:off x="323850" y="1196975"/>
            <a:ext cx="8820150" cy="400050"/>
          </a:xfrm>
          <a:prstGeom prst="rect">
            <a:avLst/>
          </a:prstGeom>
          <a:noFill/>
          <a:ln w="9525">
            <a:noFill/>
            <a:miter lim="800000"/>
            <a:headEnd/>
            <a:tailEnd/>
          </a:ln>
        </p:spPr>
        <p:txBody>
          <a:bodyPr>
            <a:spAutoFit/>
          </a:bodyPr>
          <a:lstStyle/>
          <a:p>
            <a:r>
              <a:rPr lang="ru-RU" sz="2000">
                <a:solidFill>
                  <a:srgbClr val="000099"/>
                </a:solidFill>
              </a:rPr>
              <a:t>     </a:t>
            </a:r>
            <a:r>
              <a:rPr lang="ru-RU" sz="2000" i="1">
                <a:solidFill>
                  <a:srgbClr val="000099"/>
                </a:solidFill>
              </a:rPr>
              <a:t>физкультурные праздники, досуги, развлечения, дни здоровья</a:t>
            </a:r>
          </a:p>
        </p:txBody>
      </p:sp>
      <p:pic>
        <p:nvPicPr>
          <p:cNvPr id="19467" name="Picture 11" descr="F:\DCIM\113___11\IMG_0602.JPG"/>
          <p:cNvPicPr>
            <a:picLocks noChangeAspect="1" noChangeArrowheads="1"/>
          </p:cNvPicPr>
          <p:nvPr/>
        </p:nvPicPr>
        <p:blipFill>
          <a:blip r:embed="rId4" cstate="print"/>
          <a:srcRect/>
          <a:stretch>
            <a:fillRect/>
          </a:stretch>
        </p:blipFill>
        <p:spPr bwMode="auto">
          <a:xfrm>
            <a:off x="2051720" y="1772816"/>
            <a:ext cx="5040560" cy="384767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Рисунок 1" descr="а.jpg"/>
          <p:cNvPicPr>
            <a:picLocks noChangeAspect="1"/>
          </p:cNvPicPr>
          <p:nvPr/>
        </p:nvPicPr>
        <p:blipFill>
          <a:blip r:embed="rId2" cstate="print"/>
          <a:srcRect/>
          <a:stretch>
            <a:fillRect/>
          </a:stretch>
        </p:blipFill>
        <p:spPr bwMode="auto">
          <a:xfrm>
            <a:off x="90487" y="1906"/>
            <a:ext cx="9144000" cy="6858000"/>
          </a:xfrm>
          <a:prstGeom prst="rect">
            <a:avLst/>
          </a:prstGeom>
          <a:noFill/>
          <a:ln w="9525">
            <a:noFill/>
            <a:miter lim="800000"/>
            <a:headEnd/>
            <a:tailEnd/>
          </a:ln>
        </p:spPr>
      </p:pic>
      <p:sp>
        <p:nvSpPr>
          <p:cNvPr id="3" name="Овал 2"/>
          <p:cNvSpPr/>
          <p:nvPr/>
        </p:nvSpPr>
        <p:spPr>
          <a:xfrm>
            <a:off x="1043608" y="260648"/>
            <a:ext cx="7056784" cy="864096"/>
          </a:xfrm>
          <a:prstGeom prst="ellipse">
            <a:avLst/>
          </a:prstGeom>
          <a:solidFill>
            <a:schemeClr val="accent6">
              <a:lumMod val="40000"/>
              <a:lumOff val="60000"/>
            </a:schemeClr>
          </a:solidFill>
          <a:effectLst>
            <a:glow rad="101600">
              <a:schemeClr val="accent2">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sp>
        <p:nvSpPr>
          <p:cNvPr id="20486" name="TextBox 3"/>
          <p:cNvSpPr txBox="1">
            <a:spLocks noChangeArrowheads="1"/>
          </p:cNvSpPr>
          <p:nvPr/>
        </p:nvSpPr>
        <p:spPr bwMode="auto">
          <a:xfrm>
            <a:off x="1476375" y="260350"/>
            <a:ext cx="6335713" cy="708025"/>
          </a:xfrm>
          <a:prstGeom prst="rect">
            <a:avLst/>
          </a:prstGeom>
          <a:noFill/>
          <a:ln w="9525">
            <a:noFill/>
            <a:miter lim="800000"/>
            <a:headEnd/>
            <a:tailEnd/>
          </a:ln>
        </p:spPr>
        <p:txBody>
          <a:bodyPr>
            <a:spAutoFit/>
          </a:bodyPr>
          <a:lstStyle/>
          <a:p>
            <a:r>
              <a:rPr lang="ru-RU" sz="4000">
                <a:solidFill>
                  <a:srgbClr val="CC0099"/>
                </a:solidFill>
                <a:latin typeface="Franklin Gothic Medium Cond" pitchFamily="34" charset="0"/>
              </a:rPr>
              <a:t>                Активный отдых</a:t>
            </a:r>
          </a:p>
        </p:txBody>
      </p:sp>
      <p:sp>
        <p:nvSpPr>
          <p:cNvPr id="20487" name="TextBox 9"/>
          <p:cNvSpPr txBox="1">
            <a:spLocks noChangeArrowheads="1"/>
          </p:cNvSpPr>
          <p:nvPr/>
        </p:nvSpPr>
        <p:spPr bwMode="auto">
          <a:xfrm>
            <a:off x="0" y="1196975"/>
            <a:ext cx="9324975" cy="707886"/>
          </a:xfrm>
          <a:prstGeom prst="rect">
            <a:avLst/>
          </a:prstGeom>
          <a:noFill/>
          <a:ln w="9525">
            <a:noFill/>
            <a:miter lim="800000"/>
            <a:headEnd/>
            <a:tailEnd/>
          </a:ln>
        </p:spPr>
        <p:txBody>
          <a:bodyPr>
            <a:spAutoFit/>
          </a:bodyPr>
          <a:lstStyle/>
          <a:p>
            <a:pPr algn="ctr"/>
            <a:r>
              <a:rPr lang="en-US" sz="2000" i="1" dirty="0">
                <a:solidFill>
                  <a:srgbClr val="000099"/>
                </a:solidFill>
              </a:rPr>
              <a:t> </a:t>
            </a:r>
            <a:r>
              <a:rPr lang="ru-RU" sz="2000" i="1" dirty="0">
                <a:solidFill>
                  <a:srgbClr val="000099"/>
                </a:solidFill>
              </a:rPr>
              <a:t>Спортивное оборудование позволяет обеспечить максимальную </a:t>
            </a:r>
            <a:r>
              <a:rPr lang="ru-RU" sz="2000" i="1" dirty="0" smtClean="0">
                <a:solidFill>
                  <a:srgbClr val="000099"/>
                </a:solidFill>
              </a:rPr>
              <a:t>двигательную активность детей </a:t>
            </a:r>
            <a:r>
              <a:rPr lang="ru-RU" sz="2000" i="1" dirty="0">
                <a:solidFill>
                  <a:srgbClr val="000099"/>
                </a:solidFill>
              </a:rPr>
              <a:t>на прогулке</a:t>
            </a:r>
          </a:p>
        </p:txBody>
      </p:sp>
      <p:pic>
        <p:nvPicPr>
          <p:cNvPr id="20489" name="Picture 14" descr="F:\DCIM\114___12\IMG_0845.JPG"/>
          <p:cNvPicPr>
            <a:picLocks noChangeAspect="1" noChangeArrowheads="1"/>
          </p:cNvPicPr>
          <p:nvPr/>
        </p:nvPicPr>
        <p:blipFill>
          <a:blip r:embed="rId3" cstate="print"/>
          <a:srcRect/>
          <a:stretch>
            <a:fillRect/>
          </a:stretch>
        </p:blipFill>
        <p:spPr bwMode="auto">
          <a:xfrm>
            <a:off x="2168654" y="2492896"/>
            <a:ext cx="4419570" cy="32226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Рисунок 1" descr="б.jpg"/>
          <p:cNvPicPr>
            <a:picLocks noChangeAspect="1"/>
          </p:cNvPicPr>
          <p:nvPr/>
        </p:nvPicPr>
        <p:blipFill>
          <a:blip r:embed="rId3" cstate="print"/>
          <a:srcRect/>
          <a:stretch>
            <a:fillRect/>
          </a:stretch>
        </p:blipFill>
        <p:spPr bwMode="auto">
          <a:xfrm>
            <a:off x="-31336" y="0"/>
            <a:ext cx="917533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Рисунок 1" descr="87.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147" name="TextBox 2"/>
          <p:cNvSpPr txBox="1">
            <a:spLocks noChangeArrowheads="1"/>
          </p:cNvSpPr>
          <p:nvPr/>
        </p:nvSpPr>
        <p:spPr bwMode="auto">
          <a:xfrm>
            <a:off x="468313" y="2205038"/>
            <a:ext cx="8424862" cy="4400550"/>
          </a:xfrm>
          <a:prstGeom prst="rect">
            <a:avLst/>
          </a:prstGeom>
          <a:noFill/>
          <a:ln w="9525">
            <a:noFill/>
            <a:miter lim="800000"/>
            <a:headEnd/>
            <a:tailEnd/>
          </a:ln>
        </p:spPr>
        <p:txBody>
          <a:bodyPr>
            <a:spAutoFit/>
          </a:bodyPr>
          <a:lstStyle/>
          <a:p>
            <a:pPr>
              <a:buFont typeface="Wingdings" pitchFamily="2" charset="2"/>
              <a:buChar char="Ø"/>
            </a:pPr>
            <a:r>
              <a:rPr lang="ru-RU" sz="4000" dirty="0">
                <a:solidFill>
                  <a:srgbClr val="CC0099"/>
                </a:solidFill>
                <a:latin typeface="Franklin Gothic Medium Cond" pitchFamily="34" charset="0"/>
              </a:rPr>
              <a:t>Обеспечить дошкольнику возможность</a:t>
            </a:r>
          </a:p>
          <a:p>
            <a:r>
              <a:rPr lang="ru-RU" sz="4000" dirty="0">
                <a:solidFill>
                  <a:srgbClr val="CC0099"/>
                </a:solidFill>
                <a:latin typeface="Franklin Gothic Medium Cond" pitchFamily="34" charset="0"/>
              </a:rPr>
              <a:t>       сохранения здоровья</a:t>
            </a:r>
          </a:p>
          <a:p>
            <a:pPr>
              <a:buFont typeface="Wingdings" pitchFamily="2" charset="2"/>
              <a:buChar char="Ø"/>
            </a:pPr>
            <a:r>
              <a:rPr lang="ru-RU" sz="4000" dirty="0">
                <a:solidFill>
                  <a:srgbClr val="CC0099"/>
                </a:solidFill>
                <a:latin typeface="Franklin Gothic Medium Cond" pitchFamily="34" charset="0"/>
              </a:rPr>
              <a:t>  Сформировать у него необходимые</a:t>
            </a:r>
          </a:p>
          <a:p>
            <a:r>
              <a:rPr lang="ru-RU" sz="4000" dirty="0">
                <a:solidFill>
                  <a:srgbClr val="CC0099"/>
                </a:solidFill>
                <a:latin typeface="Franklin Gothic Medium Cond" pitchFamily="34" charset="0"/>
              </a:rPr>
              <a:t>      знания, умения и навыки по ЗОЖ</a:t>
            </a:r>
          </a:p>
          <a:p>
            <a:pPr>
              <a:buFont typeface="Wingdings" pitchFamily="2" charset="2"/>
              <a:buChar char="Ø"/>
            </a:pPr>
            <a:r>
              <a:rPr lang="ru-RU" sz="4000" dirty="0">
                <a:solidFill>
                  <a:srgbClr val="CC0099"/>
                </a:solidFill>
                <a:latin typeface="Franklin Gothic Medium Cond" pitchFamily="34" charset="0"/>
              </a:rPr>
              <a:t>   Научить использовать полученные</a:t>
            </a:r>
          </a:p>
          <a:p>
            <a:r>
              <a:rPr lang="ru-RU" sz="4000" dirty="0">
                <a:solidFill>
                  <a:srgbClr val="CC0099"/>
                </a:solidFill>
                <a:latin typeface="Franklin Gothic Medium Cond" pitchFamily="34" charset="0"/>
              </a:rPr>
              <a:t>       знания в повседневной жизни</a:t>
            </a:r>
          </a:p>
          <a:p>
            <a:endParaRPr lang="ru-RU" sz="4000" dirty="0">
              <a:solidFill>
                <a:srgbClr val="CC0099"/>
              </a:solidFill>
              <a:latin typeface="Franklin Gothic Medium Cond"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Рисунок 1" descr="а.jpg"/>
          <p:cNvPicPr>
            <a:picLocks noChangeAspect="1"/>
          </p:cNvPicPr>
          <p:nvPr/>
        </p:nvPicPr>
        <p:blipFill>
          <a:blip r:embed="rId3" cstate="print"/>
          <a:srcRect/>
          <a:stretch>
            <a:fillRect/>
          </a:stretch>
        </p:blipFill>
        <p:spPr bwMode="auto">
          <a:xfrm>
            <a:off x="36004" y="-18673"/>
            <a:ext cx="9144000" cy="6858000"/>
          </a:xfrm>
          <a:prstGeom prst="rect">
            <a:avLst/>
          </a:prstGeom>
          <a:noFill/>
          <a:ln w="9525">
            <a:noFill/>
            <a:miter lim="800000"/>
            <a:headEnd/>
            <a:tailEnd/>
          </a:ln>
        </p:spPr>
      </p:pic>
      <p:sp>
        <p:nvSpPr>
          <p:cNvPr id="3" name="Блок-схема: альтернативный процесс 2"/>
          <p:cNvSpPr/>
          <p:nvPr/>
        </p:nvSpPr>
        <p:spPr>
          <a:xfrm>
            <a:off x="395536" y="260648"/>
            <a:ext cx="8424936" cy="1152128"/>
          </a:xfrm>
          <a:prstGeom prst="flowChartAlternateProcess">
            <a:avLst/>
          </a:prstGeom>
          <a:solidFill>
            <a:schemeClr val="accent4">
              <a:lumMod val="40000"/>
              <a:lumOff val="60000"/>
            </a:schemeClr>
          </a:solidFill>
          <a:ln>
            <a:solidFill>
              <a:schemeClr val="accent4">
                <a:lumMod val="40000"/>
                <a:lumOff val="60000"/>
              </a:schemeClr>
            </a:solidFill>
          </a:ln>
          <a:effectLst>
            <a:glow rad="101600">
              <a:schemeClr val="accent2">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ru-RU" sz="3600" dirty="0">
                <a:solidFill>
                  <a:srgbClr val="008000"/>
                </a:solidFill>
                <a:latin typeface="Franklin Gothic Medium Cond" pitchFamily="34" charset="0"/>
              </a:rPr>
              <a:t>Р</a:t>
            </a:r>
            <a:r>
              <a:rPr lang="ru-RU" sz="3600" dirty="0" smtClean="0">
                <a:solidFill>
                  <a:srgbClr val="008000"/>
                </a:solidFill>
                <a:latin typeface="Franklin Gothic Medium Cond" pitchFamily="34" charset="0"/>
              </a:rPr>
              <a:t>аботы с детьми</a:t>
            </a:r>
            <a:endParaRPr lang="ru-RU" sz="3600" dirty="0">
              <a:solidFill>
                <a:srgbClr val="008000"/>
              </a:solidFill>
              <a:latin typeface="Franklin Gothic Medium Cond" pitchFamily="34" charset="0"/>
            </a:endParaRPr>
          </a:p>
        </p:txBody>
      </p:sp>
      <p:sp>
        <p:nvSpPr>
          <p:cNvPr id="8198" name="TextBox 5"/>
          <p:cNvSpPr txBox="1">
            <a:spLocks noChangeArrowheads="1"/>
          </p:cNvSpPr>
          <p:nvPr/>
        </p:nvSpPr>
        <p:spPr bwMode="auto">
          <a:xfrm>
            <a:off x="552672" y="1628800"/>
            <a:ext cx="8280400" cy="5078313"/>
          </a:xfrm>
          <a:prstGeom prst="rect">
            <a:avLst/>
          </a:prstGeom>
          <a:noFill/>
          <a:ln w="9525">
            <a:noFill/>
            <a:miter lim="800000"/>
            <a:headEnd/>
            <a:tailEnd/>
          </a:ln>
        </p:spPr>
        <p:txBody>
          <a:bodyPr>
            <a:spAutoFit/>
          </a:bodyPr>
          <a:lstStyle/>
          <a:p>
            <a:pPr marL="457200" indent="-457200">
              <a:buFont typeface="Arial" panose="020B0604020202020204" pitchFamily="34" charset="0"/>
              <a:buChar char="•"/>
            </a:pPr>
            <a:r>
              <a:rPr lang="ru-RU" sz="3200" dirty="0" smtClean="0">
                <a:solidFill>
                  <a:srgbClr val="CC0099"/>
                </a:solidFill>
                <a:latin typeface="Franklin Gothic Medium Cond" pitchFamily="34" charset="0"/>
              </a:rPr>
              <a:t>Динамические паузы</a:t>
            </a:r>
          </a:p>
          <a:p>
            <a:pPr marL="457200" indent="-457200">
              <a:buFont typeface="Arial" panose="020B0604020202020204" pitchFamily="34" charset="0"/>
              <a:buChar char="•"/>
            </a:pPr>
            <a:r>
              <a:rPr lang="ru-RU" sz="3200" dirty="0" smtClean="0">
                <a:solidFill>
                  <a:srgbClr val="CC0099"/>
                </a:solidFill>
                <a:latin typeface="Franklin Gothic Medium Cond" pitchFamily="34" charset="0"/>
              </a:rPr>
              <a:t> Утренняя гимнастика</a:t>
            </a:r>
            <a:endParaRPr lang="ru-RU" sz="3200" dirty="0">
              <a:solidFill>
                <a:srgbClr val="CC0099"/>
              </a:solidFill>
              <a:latin typeface="Franklin Gothic Medium Cond" pitchFamily="34" charset="0"/>
            </a:endParaRPr>
          </a:p>
          <a:p>
            <a:pPr>
              <a:buFont typeface="Arial" charset="0"/>
              <a:buChar char="•"/>
            </a:pPr>
            <a:r>
              <a:rPr lang="ru-RU" sz="3200" dirty="0">
                <a:solidFill>
                  <a:srgbClr val="CC0099"/>
                </a:solidFill>
                <a:latin typeface="Franklin Gothic Medium Cond" pitchFamily="34" charset="0"/>
              </a:rPr>
              <a:t> </a:t>
            </a:r>
            <a:r>
              <a:rPr lang="ru-RU" sz="3200" dirty="0" smtClean="0">
                <a:solidFill>
                  <a:srgbClr val="CC0099"/>
                </a:solidFill>
                <a:latin typeface="Franklin Gothic Medium Cond" pitchFamily="34" charset="0"/>
              </a:rPr>
              <a:t>    Подвижные </a:t>
            </a:r>
            <a:r>
              <a:rPr lang="ru-RU" sz="3200" dirty="0">
                <a:solidFill>
                  <a:srgbClr val="CC0099"/>
                </a:solidFill>
                <a:latin typeface="Franklin Gothic Medium Cond" pitchFamily="34" charset="0"/>
              </a:rPr>
              <a:t>и спортивные </a:t>
            </a:r>
            <a:r>
              <a:rPr lang="ru-RU" sz="3200" dirty="0" smtClean="0">
                <a:solidFill>
                  <a:srgbClr val="CC0099"/>
                </a:solidFill>
                <a:latin typeface="Franklin Gothic Medium Cond" pitchFamily="34" charset="0"/>
              </a:rPr>
              <a:t>упражнения</a:t>
            </a:r>
            <a:endParaRPr lang="ru-RU" sz="3200" dirty="0">
              <a:solidFill>
                <a:srgbClr val="CC0099"/>
              </a:solidFill>
              <a:latin typeface="Franklin Gothic Medium Cond" pitchFamily="34" charset="0"/>
            </a:endParaRPr>
          </a:p>
          <a:p>
            <a:pPr>
              <a:buFont typeface="Arial" charset="0"/>
              <a:buChar char="•"/>
            </a:pPr>
            <a:r>
              <a:rPr lang="ru-RU" sz="3200" dirty="0">
                <a:solidFill>
                  <a:srgbClr val="CC0099"/>
                </a:solidFill>
                <a:latin typeface="Franklin Gothic Medium Cond" pitchFamily="34" charset="0"/>
              </a:rPr>
              <a:t> </a:t>
            </a:r>
            <a:r>
              <a:rPr lang="ru-RU" sz="3200" dirty="0" smtClean="0">
                <a:solidFill>
                  <a:srgbClr val="CC0099"/>
                </a:solidFill>
                <a:latin typeface="Franklin Gothic Medium Cond" pitchFamily="34" charset="0"/>
              </a:rPr>
              <a:t>    Релаксация</a:t>
            </a:r>
            <a:endParaRPr lang="ru-RU" sz="3200" dirty="0">
              <a:solidFill>
                <a:srgbClr val="CC0099"/>
              </a:solidFill>
              <a:latin typeface="Franklin Gothic Medium Cond" pitchFamily="34" charset="0"/>
            </a:endParaRPr>
          </a:p>
          <a:p>
            <a:pPr>
              <a:buFont typeface="Arial" charset="0"/>
              <a:buChar char="•"/>
            </a:pPr>
            <a:r>
              <a:rPr lang="ru-RU" sz="3200" dirty="0">
                <a:solidFill>
                  <a:srgbClr val="CC0099"/>
                </a:solidFill>
                <a:latin typeface="Franklin Gothic Medium Cond" pitchFamily="34" charset="0"/>
              </a:rPr>
              <a:t> </a:t>
            </a:r>
            <a:r>
              <a:rPr lang="ru-RU" sz="3200" dirty="0" smtClean="0">
                <a:solidFill>
                  <a:srgbClr val="CC0099"/>
                </a:solidFill>
                <a:latin typeface="Franklin Gothic Medium Cond" pitchFamily="34" charset="0"/>
              </a:rPr>
              <a:t>    Пальчиковая </a:t>
            </a:r>
            <a:r>
              <a:rPr lang="ru-RU" sz="3200" dirty="0">
                <a:solidFill>
                  <a:srgbClr val="CC0099"/>
                </a:solidFill>
                <a:latin typeface="Franklin Gothic Medium Cond" pitchFamily="34" charset="0"/>
              </a:rPr>
              <a:t>гимнастика</a:t>
            </a:r>
          </a:p>
          <a:p>
            <a:pPr>
              <a:buFont typeface="Arial" charset="0"/>
              <a:buChar char="•"/>
            </a:pPr>
            <a:r>
              <a:rPr lang="ru-RU" sz="3200" dirty="0">
                <a:solidFill>
                  <a:srgbClr val="CC0099"/>
                </a:solidFill>
                <a:latin typeface="Franklin Gothic Medium Cond" pitchFamily="34" charset="0"/>
              </a:rPr>
              <a:t> </a:t>
            </a:r>
            <a:r>
              <a:rPr lang="ru-RU" sz="3200" dirty="0" smtClean="0">
                <a:solidFill>
                  <a:srgbClr val="CC0099"/>
                </a:solidFill>
                <a:latin typeface="Franklin Gothic Medium Cond" pitchFamily="34" charset="0"/>
              </a:rPr>
              <a:t>    Гимнастика </a:t>
            </a:r>
            <a:r>
              <a:rPr lang="ru-RU" sz="3200" dirty="0">
                <a:solidFill>
                  <a:srgbClr val="CC0099"/>
                </a:solidFill>
                <a:latin typeface="Franklin Gothic Medium Cond" pitchFamily="34" charset="0"/>
              </a:rPr>
              <a:t>для глаз</a:t>
            </a:r>
          </a:p>
          <a:p>
            <a:pPr>
              <a:buFont typeface="Arial" charset="0"/>
              <a:buChar char="•"/>
            </a:pPr>
            <a:r>
              <a:rPr lang="ru-RU" sz="3200" dirty="0">
                <a:solidFill>
                  <a:srgbClr val="CC0099"/>
                </a:solidFill>
                <a:latin typeface="Franklin Gothic Medium Cond" pitchFamily="34" charset="0"/>
              </a:rPr>
              <a:t> </a:t>
            </a:r>
            <a:r>
              <a:rPr lang="ru-RU" sz="3200" dirty="0" smtClean="0">
                <a:solidFill>
                  <a:srgbClr val="CC0099"/>
                </a:solidFill>
                <a:latin typeface="Franklin Gothic Medium Cond" pitchFamily="34" charset="0"/>
              </a:rPr>
              <a:t>   Дыхательная </a:t>
            </a:r>
            <a:r>
              <a:rPr lang="ru-RU" sz="3200" dirty="0">
                <a:solidFill>
                  <a:srgbClr val="CC0099"/>
                </a:solidFill>
                <a:latin typeface="Franklin Gothic Medium Cond" pitchFamily="34" charset="0"/>
              </a:rPr>
              <a:t>гимнастика</a:t>
            </a:r>
          </a:p>
          <a:p>
            <a:pPr>
              <a:buFont typeface="Arial" charset="0"/>
              <a:buChar char="•"/>
            </a:pPr>
            <a:r>
              <a:rPr lang="ru-RU" sz="3200" dirty="0">
                <a:solidFill>
                  <a:srgbClr val="CC0099"/>
                </a:solidFill>
                <a:latin typeface="Franklin Gothic Medium Cond" pitchFamily="34" charset="0"/>
              </a:rPr>
              <a:t> </a:t>
            </a:r>
            <a:r>
              <a:rPr lang="ru-RU" sz="3200" dirty="0" smtClean="0">
                <a:solidFill>
                  <a:srgbClr val="CC0099"/>
                </a:solidFill>
                <a:latin typeface="Franklin Gothic Medium Cond" pitchFamily="34" charset="0"/>
              </a:rPr>
              <a:t>   Зарядка-побудка</a:t>
            </a:r>
          </a:p>
          <a:p>
            <a:pPr>
              <a:buFont typeface="Arial" charset="0"/>
              <a:buChar char="•"/>
            </a:pPr>
            <a:r>
              <a:rPr lang="ru-RU" sz="3200" dirty="0" smtClean="0">
                <a:solidFill>
                  <a:srgbClr val="CC0099"/>
                </a:solidFill>
                <a:latin typeface="Franklin Gothic Medium Cond" pitchFamily="34" charset="0"/>
              </a:rPr>
              <a:t>   Физкультурные занятия (НОД)</a:t>
            </a:r>
          </a:p>
          <a:p>
            <a:pPr>
              <a:buFont typeface="Arial" charset="0"/>
              <a:buChar char="•"/>
            </a:pPr>
            <a:r>
              <a:rPr lang="ru-RU" sz="3200" dirty="0" smtClean="0">
                <a:solidFill>
                  <a:srgbClr val="CC0099"/>
                </a:solidFill>
                <a:latin typeface="Franklin Gothic Medium Cond" pitchFamily="34" charset="0"/>
              </a:rPr>
              <a:t>   Активный отдых (развлечения, досуги)</a:t>
            </a:r>
            <a:endParaRPr lang="ru-RU" sz="3200" dirty="0">
              <a:latin typeface="Franklin Gothic Medium Cond"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1" descr="а.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Овал 2"/>
          <p:cNvSpPr/>
          <p:nvPr/>
        </p:nvSpPr>
        <p:spPr>
          <a:xfrm>
            <a:off x="1259632" y="260648"/>
            <a:ext cx="6768752" cy="936104"/>
          </a:xfrm>
          <a:prstGeom prst="ellipse">
            <a:avLst/>
          </a:prstGeom>
          <a:solidFill>
            <a:schemeClr val="accent6">
              <a:lumMod val="40000"/>
              <a:lumOff val="60000"/>
            </a:schemeClr>
          </a:solidFill>
          <a:effectLst>
            <a:glow rad="101600">
              <a:schemeClr val="accent2">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sp>
        <p:nvSpPr>
          <p:cNvPr id="9222" name="TextBox 3"/>
          <p:cNvSpPr txBox="1">
            <a:spLocks noChangeArrowheads="1"/>
          </p:cNvSpPr>
          <p:nvPr/>
        </p:nvSpPr>
        <p:spPr bwMode="auto">
          <a:xfrm>
            <a:off x="1619250" y="333375"/>
            <a:ext cx="6121400" cy="706438"/>
          </a:xfrm>
          <a:prstGeom prst="rect">
            <a:avLst/>
          </a:prstGeom>
          <a:noFill/>
          <a:ln w="9525">
            <a:noFill/>
            <a:miter lim="800000"/>
            <a:headEnd/>
            <a:tailEnd/>
          </a:ln>
        </p:spPr>
        <p:txBody>
          <a:bodyPr>
            <a:spAutoFit/>
          </a:bodyPr>
          <a:lstStyle/>
          <a:p>
            <a:r>
              <a:rPr lang="ru-RU" sz="4000">
                <a:solidFill>
                  <a:srgbClr val="CC0099"/>
                </a:solidFill>
                <a:latin typeface="Franklin Gothic Medium Cond" pitchFamily="34" charset="0"/>
              </a:rPr>
              <a:t>         Динамические паузы</a:t>
            </a:r>
          </a:p>
        </p:txBody>
      </p:sp>
      <p:sp>
        <p:nvSpPr>
          <p:cNvPr id="9224" name="TextBox 5"/>
          <p:cNvSpPr txBox="1">
            <a:spLocks noChangeArrowheads="1"/>
          </p:cNvSpPr>
          <p:nvPr/>
        </p:nvSpPr>
        <p:spPr bwMode="auto">
          <a:xfrm>
            <a:off x="179388" y="1341438"/>
            <a:ext cx="8964612" cy="460375"/>
          </a:xfrm>
          <a:prstGeom prst="rect">
            <a:avLst/>
          </a:prstGeom>
          <a:noFill/>
          <a:ln w="9525">
            <a:noFill/>
            <a:miter lim="800000"/>
            <a:headEnd/>
            <a:tailEnd/>
          </a:ln>
        </p:spPr>
        <p:txBody>
          <a:bodyPr>
            <a:spAutoFit/>
          </a:bodyPr>
          <a:lstStyle/>
          <a:p>
            <a:pPr algn="ctr"/>
            <a:r>
              <a:rPr lang="en-US" sz="2400" dirty="0">
                <a:solidFill>
                  <a:srgbClr val="002060"/>
                </a:solidFill>
              </a:rPr>
              <a:t>  </a:t>
            </a:r>
            <a:r>
              <a:rPr lang="ru-RU" sz="2400" dirty="0">
                <a:solidFill>
                  <a:srgbClr val="002060"/>
                </a:solidFill>
              </a:rPr>
              <a:t>     </a:t>
            </a:r>
            <a:r>
              <a:rPr lang="ru-RU" sz="2000" i="1" dirty="0">
                <a:solidFill>
                  <a:srgbClr val="000099"/>
                </a:solidFill>
              </a:rPr>
              <a:t>во время </a:t>
            </a:r>
            <a:r>
              <a:rPr lang="ru-RU" sz="2000" i="1" dirty="0" smtClean="0">
                <a:solidFill>
                  <a:srgbClr val="000099"/>
                </a:solidFill>
              </a:rPr>
              <a:t>НОД, </a:t>
            </a:r>
            <a:r>
              <a:rPr lang="ru-RU" sz="2000" i="1" dirty="0">
                <a:solidFill>
                  <a:srgbClr val="000099"/>
                </a:solidFill>
              </a:rPr>
              <a:t>2-5 мин., по мере утомляемости детей</a:t>
            </a:r>
          </a:p>
        </p:txBody>
      </p:sp>
      <p:pic>
        <p:nvPicPr>
          <p:cNvPr id="2050" name="Picture 2" descr="F:\DCIM\114___12\IMG_1025.JPG"/>
          <p:cNvPicPr>
            <a:picLocks noChangeAspect="1" noChangeArrowheads="1"/>
          </p:cNvPicPr>
          <p:nvPr/>
        </p:nvPicPr>
        <p:blipFill>
          <a:blip r:embed="rId4" cstate="print"/>
          <a:srcRect/>
          <a:stretch>
            <a:fillRect/>
          </a:stretch>
        </p:blipFill>
        <p:spPr bwMode="auto">
          <a:xfrm>
            <a:off x="2195736" y="2060848"/>
            <a:ext cx="5234354" cy="392576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Рисунок 1" descr="а.jpg"/>
          <p:cNvPicPr>
            <a:picLocks noChangeAspect="1"/>
          </p:cNvPicPr>
          <p:nvPr/>
        </p:nvPicPr>
        <p:blipFill>
          <a:blip r:embed="rId3" cstate="print"/>
          <a:srcRect/>
          <a:stretch>
            <a:fillRect/>
          </a:stretch>
        </p:blipFill>
        <p:spPr bwMode="auto">
          <a:xfrm>
            <a:off x="0" y="-163546"/>
            <a:ext cx="9144000" cy="6858000"/>
          </a:xfrm>
          <a:prstGeom prst="rect">
            <a:avLst/>
          </a:prstGeom>
          <a:noFill/>
          <a:ln w="9525">
            <a:noFill/>
            <a:miter lim="800000"/>
            <a:headEnd/>
            <a:tailEnd/>
          </a:ln>
        </p:spPr>
      </p:pic>
      <p:sp>
        <p:nvSpPr>
          <p:cNvPr id="3" name="Овал 2"/>
          <p:cNvSpPr/>
          <p:nvPr/>
        </p:nvSpPr>
        <p:spPr>
          <a:xfrm>
            <a:off x="971600" y="188640"/>
            <a:ext cx="7200800" cy="864096"/>
          </a:xfrm>
          <a:prstGeom prst="ellipse">
            <a:avLst/>
          </a:prstGeom>
          <a:solidFill>
            <a:schemeClr val="accent6">
              <a:lumMod val="40000"/>
              <a:lumOff val="60000"/>
            </a:schemeClr>
          </a:solidFill>
          <a:effectLst>
            <a:glow rad="101600">
              <a:schemeClr val="accent2">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sp>
        <p:nvSpPr>
          <p:cNvPr id="10246" name="TextBox 3"/>
          <p:cNvSpPr txBox="1">
            <a:spLocks noChangeArrowheads="1"/>
          </p:cNvSpPr>
          <p:nvPr/>
        </p:nvSpPr>
        <p:spPr bwMode="auto">
          <a:xfrm>
            <a:off x="1547813" y="188913"/>
            <a:ext cx="6480175" cy="708025"/>
          </a:xfrm>
          <a:prstGeom prst="rect">
            <a:avLst/>
          </a:prstGeom>
          <a:noFill/>
          <a:ln w="9525">
            <a:noFill/>
            <a:miter lim="800000"/>
            <a:headEnd/>
            <a:tailEnd/>
          </a:ln>
        </p:spPr>
        <p:txBody>
          <a:bodyPr>
            <a:spAutoFit/>
          </a:bodyPr>
          <a:lstStyle/>
          <a:p>
            <a:r>
              <a:rPr lang="ru-RU" sz="4000">
                <a:solidFill>
                  <a:srgbClr val="CC0099"/>
                </a:solidFill>
                <a:latin typeface="Franklin Gothic Medium Cond" pitchFamily="34" charset="0"/>
              </a:rPr>
              <a:t>Подвижные и спортивные игры</a:t>
            </a:r>
          </a:p>
        </p:txBody>
      </p:sp>
      <p:sp>
        <p:nvSpPr>
          <p:cNvPr id="10250" name="Rectangle 2"/>
          <p:cNvSpPr>
            <a:spLocks noChangeArrowheads="1"/>
          </p:cNvSpPr>
          <p:nvPr/>
        </p:nvSpPr>
        <p:spPr bwMode="auto">
          <a:xfrm>
            <a:off x="4572000" y="1697672"/>
            <a:ext cx="4321175" cy="1631216"/>
          </a:xfrm>
          <a:prstGeom prst="rect">
            <a:avLst/>
          </a:prstGeom>
          <a:noFill/>
          <a:ln w="9525">
            <a:noFill/>
            <a:miter lim="800000"/>
            <a:headEnd/>
            <a:tailEnd/>
          </a:ln>
        </p:spPr>
        <p:txBody>
          <a:bodyPr wrap="square" anchor="ctr">
            <a:spAutoFit/>
          </a:bodyPr>
          <a:lstStyle/>
          <a:p>
            <a:r>
              <a:rPr lang="ru-RU" sz="2000" i="1" dirty="0">
                <a:solidFill>
                  <a:srgbClr val="000099"/>
                </a:solidFill>
                <a:cs typeface="Times New Roman" pitchFamily="18" charset="0"/>
              </a:rPr>
              <a:t>как часть физкультурного занятия, на прогулке, в групповой комнате - малой со средней </a:t>
            </a:r>
            <a:r>
              <a:rPr lang="ru-RU" sz="2000" i="1" dirty="0" smtClean="0">
                <a:solidFill>
                  <a:srgbClr val="000099"/>
                </a:solidFill>
                <a:cs typeface="Times New Roman" pitchFamily="18" charset="0"/>
              </a:rPr>
              <a:t>и высокой степенью </a:t>
            </a:r>
            <a:r>
              <a:rPr lang="ru-RU" sz="2000" i="1" dirty="0">
                <a:solidFill>
                  <a:srgbClr val="000099"/>
                </a:solidFill>
                <a:cs typeface="Times New Roman" pitchFamily="18" charset="0"/>
              </a:rPr>
              <a:t>подвижности</a:t>
            </a:r>
            <a:r>
              <a:rPr lang="ru-RU" sz="2000" dirty="0">
                <a:solidFill>
                  <a:srgbClr val="002060"/>
                </a:solidFill>
                <a:cs typeface="Times New Roman" pitchFamily="18" charset="0"/>
              </a:rPr>
              <a:t>.</a:t>
            </a:r>
            <a:endParaRPr lang="ru-RU" sz="2000" dirty="0">
              <a:solidFill>
                <a:srgbClr val="002060"/>
              </a:solidFill>
            </a:endParaRPr>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964" y="1526119"/>
            <a:ext cx="3769003" cy="331890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Рисунок 1" descr="а.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Овал 2"/>
          <p:cNvSpPr/>
          <p:nvPr/>
        </p:nvSpPr>
        <p:spPr>
          <a:xfrm>
            <a:off x="1403648" y="188640"/>
            <a:ext cx="6552728" cy="864096"/>
          </a:xfrm>
          <a:prstGeom prst="ellipse">
            <a:avLst/>
          </a:prstGeom>
          <a:solidFill>
            <a:schemeClr val="accent6">
              <a:lumMod val="40000"/>
              <a:lumOff val="60000"/>
            </a:schemeClr>
          </a:solidFill>
          <a:effectLst>
            <a:glow rad="101600">
              <a:schemeClr val="accent2">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sp>
        <p:nvSpPr>
          <p:cNvPr id="11270" name="TextBox 4"/>
          <p:cNvSpPr txBox="1">
            <a:spLocks noChangeArrowheads="1"/>
          </p:cNvSpPr>
          <p:nvPr/>
        </p:nvSpPr>
        <p:spPr bwMode="auto">
          <a:xfrm>
            <a:off x="3348038" y="188913"/>
            <a:ext cx="2736850" cy="769937"/>
          </a:xfrm>
          <a:prstGeom prst="rect">
            <a:avLst/>
          </a:prstGeom>
          <a:noFill/>
          <a:ln w="9525">
            <a:noFill/>
            <a:miter lim="800000"/>
            <a:headEnd/>
            <a:tailEnd/>
          </a:ln>
        </p:spPr>
        <p:txBody>
          <a:bodyPr>
            <a:spAutoFit/>
          </a:bodyPr>
          <a:lstStyle/>
          <a:p>
            <a:r>
              <a:rPr lang="ru-RU" sz="4400">
                <a:solidFill>
                  <a:srgbClr val="CC0099"/>
                </a:solidFill>
                <a:latin typeface="Franklin Gothic Medium Cond" pitchFamily="34" charset="0"/>
              </a:rPr>
              <a:t>Релаксация</a:t>
            </a:r>
          </a:p>
        </p:txBody>
      </p:sp>
      <p:sp>
        <p:nvSpPr>
          <p:cNvPr id="11271" name="TextBox 6"/>
          <p:cNvSpPr txBox="1">
            <a:spLocks noChangeArrowheads="1"/>
          </p:cNvSpPr>
          <p:nvPr/>
        </p:nvSpPr>
        <p:spPr bwMode="auto">
          <a:xfrm>
            <a:off x="179388" y="1125538"/>
            <a:ext cx="8964612" cy="646112"/>
          </a:xfrm>
          <a:prstGeom prst="rect">
            <a:avLst/>
          </a:prstGeom>
          <a:noFill/>
          <a:ln w="9525">
            <a:noFill/>
            <a:miter lim="800000"/>
            <a:headEnd/>
            <a:tailEnd/>
          </a:ln>
        </p:spPr>
        <p:txBody>
          <a:bodyPr>
            <a:spAutoFit/>
          </a:bodyPr>
          <a:lstStyle/>
          <a:p>
            <a:r>
              <a:rPr lang="ru-RU" b="1" i="1">
                <a:solidFill>
                  <a:srgbClr val="002060"/>
                </a:solidFill>
              </a:rPr>
              <a:t>используется спокойная классическая музыка (Чайковский, Рахманинов), звуки природы</a:t>
            </a:r>
            <a:endParaRPr lang="ru-RU" i="1">
              <a:solidFill>
                <a:srgbClr val="002060"/>
              </a:solidFill>
            </a:endParaRPr>
          </a:p>
        </p:txBody>
      </p:sp>
      <p:sp>
        <p:nvSpPr>
          <p:cNvPr id="11272" name="TextBox 8"/>
          <p:cNvSpPr txBox="1">
            <a:spLocks noChangeArrowheads="1"/>
          </p:cNvSpPr>
          <p:nvPr/>
        </p:nvSpPr>
        <p:spPr bwMode="auto">
          <a:xfrm>
            <a:off x="107950" y="1700213"/>
            <a:ext cx="5472113" cy="646331"/>
          </a:xfrm>
          <a:prstGeom prst="rect">
            <a:avLst/>
          </a:prstGeom>
          <a:noFill/>
          <a:ln w="9525">
            <a:noFill/>
            <a:miter lim="800000"/>
            <a:headEnd/>
            <a:tailEnd/>
          </a:ln>
        </p:spPr>
        <p:txBody>
          <a:bodyPr>
            <a:spAutoFit/>
          </a:bodyPr>
          <a:lstStyle/>
          <a:p>
            <a:r>
              <a:rPr lang="ru-RU" dirty="0">
                <a:solidFill>
                  <a:srgbClr val="000099"/>
                </a:solidFill>
              </a:rPr>
              <a:t>Тише, тише, тишина! Разговаривать</a:t>
            </a:r>
            <a:r>
              <a:rPr lang="en-US" dirty="0">
                <a:solidFill>
                  <a:srgbClr val="000099"/>
                </a:solidFill>
              </a:rPr>
              <a:t> </a:t>
            </a:r>
            <a:r>
              <a:rPr lang="ru-RU" dirty="0">
                <a:solidFill>
                  <a:srgbClr val="000099"/>
                </a:solidFill>
              </a:rPr>
              <a:t>нельзя! </a:t>
            </a:r>
            <a:br>
              <a:rPr lang="ru-RU" dirty="0">
                <a:solidFill>
                  <a:srgbClr val="000099"/>
                </a:solidFill>
              </a:rPr>
            </a:br>
            <a:r>
              <a:rPr lang="ru-RU" dirty="0">
                <a:solidFill>
                  <a:srgbClr val="000099"/>
                </a:solidFill>
              </a:rPr>
              <a:t>Мы устали – надо </a:t>
            </a:r>
            <a:r>
              <a:rPr lang="ru-RU" dirty="0" smtClean="0">
                <a:solidFill>
                  <a:srgbClr val="000099"/>
                </a:solidFill>
              </a:rPr>
              <a:t>отдохнуть.</a:t>
            </a:r>
            <a:endParaRPr lang="ru-RU" dirty="0">
              <a:solidFill>
                <a:srgbClr val="000099"/>
              </a:solidFill>
            </a:endParaRPr>
          </a:p>
        </p:txBody>
      </p:sp>
      <p:sp>
        <p:nvSpPr>
          <p:cNvPr id="11273" name="Rectangle 1"/>
          <p:cNvSpPr>
            <a:spLocks noChangeArrowheads="1"/>
          </p:cNvSpPr>
          <p:nvPr/>
        </p:nvSpPr>
        <p:spPr bwMode="auto">
          <a:xfrm>
            <a:off x="4716463" y="2949357"/>
            <a:ext cx="3856066" cy="2031325"/>
          </a:xfrm>
          <a:prstGeom prst="rect">
            <a:avLst/>
          </a:prstGeom>
          <a:noFill/>
          <a:ln w="9525">
            <a:noFill/>
            <a:miter lim="800000"/>
            <a:headEnd/>
            <a:tailEnd/>
          </a:ln>
        </p:spPr>
        <p:txBody>
          <a:bodyPr wrap="square" anchor="ctr">
            <a:spAutoFit/>
          </a:bodyPr>
          <a:lstStyle/>
          <a:p>
            <a:r>
              <a:rPr lang="ru-RU" dirty="0">
                <a:solidFill>
                  <a:srgbClr val="002060"/>
                </a:solidFill>
                <a:cs typeface="Times New Roman" pitchFamily="18" charset="0"/>
              </a:rPr>
              <a:t>Будто мы лежим на траве… На зелёной </a:t>
            </a:r>
            <a:r>
              <a:rPr lang="en-US" dirty="0">
                <a:solidFill>
                  <a:srgbClr val="002060"/>
                </a:solidFill>
                <a:cs typeface="Times New Roman" pitchFamily="18" charset="0"/>
              </a:rPr>
              <a:t>      </a:t>
            </a:r>
            <a:r>
              <a:rPr lang="ru-RU" dirty="0">
                <a:solidFill>
                  <a:srgbClr val="002060"/>
                </a:solidFill>
                <a:cs typeface="Times New Roman" pitchFamily="18" charset="0"/>
              </a:rPr>
              <a:t>мягкой травке…</a:t>
            </a:r>
          </a:p>
          <a:p>
            <a:pPr eaLnBrk="0" hangingPunct="0"/>
            <a:r>
              <a:rPr lang="ru-RU" dirty="0">
                <a:solidFill>
                  <a:srgbClr val="002060"/>
                </a:solidFill>
                <a:cs typeface="Times New Roman" pitchFamily="18" charset="0"/>
              </a:rPr>
              <a:t>Греет солнышко сейчас, руки тёплые у нас.</a:t>
            </a:r>
          </a:p>
          <a:p>
            <a:pPr eaLnBrk="0" hangingPunct="0"/>
            <a:r>
              <a:rPr lang="ru-RU" dirty="0">
                <a:solidFill>
                  <a:srgbClr val="002060"/>
                </a:solidFill>
                <a:cs typeface="Times New Roman" pitchFamily="18" charset="0"/>
              </a:rPr>
              <a:t>Жарче солнышко пригрело – и ногам тепло,</a:t>
            </a:r>
            <a:r>
              <a:rPr lang="en-US" dirty="0">
                <a:solidFill>
                  <a:srgbClr val="002060"/>
                </a:solidFill>
                <a:cs typeface="Times New Roman" pitchFamily="18" charset="0"/>
              </a:rPr>
              <a:t>      </a:t>
            </a:r>
            <a:r>
              <a:rPr lang="ru-RU" dirty="0">
                <a:solidFill>
                  <a:srgbClr val="002060"/>
                </a:solidFill>
                <a:cs typeface="Times New Roman" pitchFamily="18" charset="0"/>
              </a:rPr>
              <a:t> и телу.</a:t>
            </a:r>
            <a:endParaRPr lang="ru-RU" dirty="0">
              <a:solidFill>
                <a:srgbClr val="002060"/>
              </a:solidFill>
            </a:endParaRPr>
          </a:p>
          <a:p>
            <a:pPr eaLnBrk="0" hangingPunct="0"/>
            <a:r>
              <a:rPr lang="ru-RU" dirty="0">
                <a:solidFill>
                  <a:srgbClr val="002060"/>
                </a:solidFill>
              </a:rPr>
              <a:t>Дышится легко, вольно, глубоко </a:t>
            </a:r>
          </a:p>
        </p:txBody>
      </p:sp>
      <p:pic>
        <p:nvPicPr>
          <p:cNvPr id="3074" name="Picture 2" descr="F:\DCIM\114___12\IMG_0964.JPG"/>
          <p:cNvPicPr>
            <a:picLocks noChangeAspect="1" noChangeArrowheads="1"/>
          </p:cNvPicPr>
          <p:nvPr/>
        </p:nvPicPr>
        <p:blipFill>
          <a:blip r:embed="rId4" cstate="print"/>
          <a:srcRect/>
          <a:stretch>
            <a:fillRect/>
          </a:stretch>
        </p:blipFill>
        <p:spPr bwMode="auto">
          <a:xfrm>
            <a:off x="1331640" y="2708920"/>
            <a:ext cx="2808759" cy="29163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Рисунок 1" descr="а.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Овал 2"/>
          <p:cNvSpPr/>
          <p:nvPr/>
        </p:nvSpPr>
        <p:spPr>
          <a:xfrm>
            <a:off x="1115616" y="188640"/>
            <a:ext cx="6984776" cy="864096"/>
          </a:xfrm>
          <a:prstGeom prst="ellipse">
            <a:avLst/>
          </a:prstGeom>
          <a:solidFill>
            <a:schemeClr val="accent6">
              <a:lumMod val="40000"/>
              <a:lumOff val="60000"/>
            </a:schemeClr>
          </a:solidFill>
          <a:effectLst>
            <a:glow rad="101600">
              <a:schemeClr val="accent2">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sp>
        <p:nvSpPr>
          <p:cNvPr id="12294" name="TextBox 3"/>
          <p:cNvSpPr txBox="1">
            <a:spLocks noChangeArrowheads="1"/>
          </p:cNvSpPr>
          <p:nvPr/>
        </p:nvSpPr>
        <p:spPr bwMode="auto">
          <a:xfrm>
            <a:off x="2124075" y="260350"/>
            <a:ext cx="5040313" cy="708025"/>
          </a:xfrm>
          <a:prstGeom prst="rect">
            <a:avLst/>
          </a:prstGeom>
          <a:noFill/>
          <a:ln w="9525">
            <a:noFill/>
            <a:miter lim="800000"/>
            <a:headEnd/>
            <a:tailEnd/>
          </a:ln>
        </p:spPr>
        <p:txBody>
          <a:bodyPr>
            <a:spAutoFit/>
          </a:bodyPr>
          <a:lstStyle/>
          <a:p>
            <a:r>
              <a:rPr lang="ru-RU" sz="4000">
                <a:solidFill>
                  <a:srgbClr val="CC0099"/>
                </a:solidFill>
                <a:latin typeface="Franklin Gothic Medium Cond" pitchFamily="34" charset="0"/>
              </a:rPr>
              <a:t>Пальчиковая гимнастика</a:t>
            </a:r>
          </a:p>
        </p:txBody>
      </p:sp>
      <p:sp>
        <p:nvSpPr>
          <p:cNvPr id="12295" name="TextBox 7"/>
          <p:cNvSpPr txBox="1">
            <a:spLocks noChangeArrowheads="1"/>
          </p:cNvSpPr>
          <p:nvPr/>
        </p:nvSpPr>
        <p:spPr bwMode="auto">
          <a:xfrm>
            <a:off x="6659563" y="1285875"/>
            <a:ext cx="2484437" cy="2862263"/>
          </a:xfrm>
          <a:prstGeom prst="rect">
            <a:avLst/>
          </a:prstGeom>
          <a:noFill/>
          <a:ln w="9525">
            <a:noFill/>
            <a:miter lim="800000"/>
            <a:headEnd/>
            <a:tailEnd/>
          </a:ln>
        </p:spPr>
        <p:txBody>
          <a:bodyPr>
            <a:spAutoFit/>
          </a:bodyPr>
          <a:lstStyle/>
          <a:p>
            <a:endParaRPr lang="en-US" sz="2000" i="1">
              <a:solidFill>
                <a:srgbClr val="002060"/>
              </a:solidFill>
            </a:endParaRPr>
          </a:p>
          <a:p>
            <a:r>
              <a:rPr lang="ru-RU" sz="2000" i="1">
                <a:solidFill>
                  <a:srgbClr val="002060"/>
                </a:solidFill>
              </a:rPr>
              <a:t>Разотру ладошки сильно,</a:t>
            </a:r>
            <a:br>
              <a:rPr lang="ru-RU" sz="2000" i="1">
                <a:solidFill>
                  <a:srgbClr val="002060"/>
                </a:solidFill>
              </a:rPr>
            </a:br>
            <a:r>
              <a:rPr lang="ru-RU" sz="2000" i="1">
                <a:solidFill>
                  <a:srgbClr val="002060"/>
                </a:solidFill>
              </a:rPr>
              <a:t>Каждый пальчик покручу.</a:t>
            </a:r>
            <a:br>
              <a:rPr lang="ru-RU" sz="2000" i="1">
                <a:solidFill>
                  <a:srgbClr val="002060"/>
                </a:solidFill>
              </a:rPr>
            </a:br>
            <a:r>
              <a:rPr lang="ru-RU" sz="2000" i="1">
                <a:solidFill>
                  <a:srgbClr val="002060"/>
                </a:solidFill>
              </a:rPr>
              <a:t>Поздороваюсь со всеми,</a:t>
            </a:r>
            <a:br>
              <a:rPr lang="ru-RU" sz="2000" i="1">
                <a:solidFill>
                  <a:srgbClr val="002060"/>
                </a:solidFill>
              </a:rPr>
            </a:br>
            <a:r>
              <a:rPr lang="ru-RU" sz="2000" i="1">
                <a:solidFill>
                  <a:srgbClr val="002060"/>
                </a:solidFill>
              </a:rPr>
              <a:t>Никого не обойду.</a:t>
            </a:r>
            <a:br>
              <a:rPr lang="ru-RU" sz="2000" i="1">
                <a:solidFill>
                  <a:srgbClr val="002060"/>
                </a:solidFill>
              </a:rPr>
            </a:br>
            <a:endParaRPr lang="ru-RU" sz="2000">
              <a:solidFill>
                <a:srgbClr val="002060"/>
              </a:solidFill>
            </a:endParaRPr>
          </a:p>
        </p:txBody>
      </p:sp>
      <p:pic>
        <p:nvPicPr>
          <p:cNvPr id="12297" name="Picture 9" descr="F:\DCIM\114___12\IMG_1002.JPG"/>
          <p:cNvPicPr>
            <a:picLocks noChangeAspect="1" noChangeArrowheads="1"/>
          </p:cNvPicPr>
          <p:nvPr/>
        </p:nvPicPr>
        <p:blipFill>
          <a:blip r:embed="rId4" cstate="print"/>
          <a:srcRect/>
          <a:stretch>
            <a:fillRect/>
          </a:stretch>
        </p:blipFill>
        <p:spPr bwMode="auto">
          <a:xfrm>
            <a:off x="1475656" y="1556793"/>
            <a:ext cx="4248472" cy="432498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Рисунок 1" descr="а.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Овал 2"/>
          <p:cNvSpPr/>
          <p:nvPr/>
        </p:nvSpPr>
        <p:spPr>
          <a:xfrm>
            <a:off x="1187624" y="260648"/>
            <a:ext cx="7200800" cy="936104"/>
          </a:xfrm>
          <a:prstGeom prst="ellipse">
            <a:avLst/>
          </a:prstGeom>
          <a:solidFill>
            <a:schemeClr val="accent6">
              <a:lumMod val="40000"/>
              <a:lumOff val="60000"/>
            </a:schemeClr>
          </a:solidFill>
          <a:effectLst>
            <a:glow rad="101600">
              <a:schemeClr val="accent2">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sp>
        <p:nvSpPr>
          <p:cNvPr id="14342" name="TextBox 3"/>
          <p:cNvSpPr txBox="1">
            <a:spLocks noChangeArrowheads="1"/>
          </p:cNvSpPr>
          <p:nvPr/>
        </p:nvSpPr>
        <p:spPr bwMode="auto">
          <a:xfrm>
            <a:off x="1476375" y="333375"/>
            <a:ext cx="6551613" cy="706438"/>
          </a:xfrm>
          <a:prstGeom prst="rect">
            <a:avLst/>
          </a:prstGeom>
          <a:noFill/>
          <a:ln w="9525">
            <a:noFill/>
            <a:miter lim="800000"/>
            <a:headEnd/>
            <a:tailEnd/>
          </a:ln>
        </p:spPr>
        <p:txBody>
          <a:bodyPr>
            <a:spAutoFit/>
          </a:bodyPr>
          <a:lstStyle/>
          <a:p>
            <a:r>
              <a:rPr lang="ru-RU" sz="4000">
                <a:solidFill>
                  <a:srgbClr val="CC0099"/>
                </a:solidFill>
                <a:latin typeface="Franklin Gothic Medium Cond" pitchFamily="34" charset="0"/>
              </a:rPr>
              <a:t>        Дыхательная гимнастика</a:t>
            </a:r>
          </a:p>
        </p:txBody>
      </p:sp>
      <p:sp>
        <p:nvSpPr>
          <p:cNvPr id="14343" name="TextBox 6"/>
          <p:cNvSpPr txBox="1">
            <a:spLocks noChangeArrowheads="1"/>
          </p:cNvSpPr>
          <p:nvPr/>
        </p:nvSpPr>
        <p:spPr bwMode="auto">
          <a:xfrm>
            <a:off x="4427984" y="4678363"/>
            <a:ext cx="3744416" cy="2246769"/>
          </a:xfrm>
          <a:prstGeom prst="rect">
            <a:avLst/>
          </a:prstGeom>
          <a:noFill/>
          <a:ln w="9525">
            <a:noFill/>
            <a:miter lim="800000"/>
            <a:headEnd/>
            <a:tailEnd/>
          </a:ln>
        </p:spPr>
        <p:txBody>
          <a:bodyPr wrap="square">
            <a:spAutoFit/>
          </a:bodyPr>
          <a:lstStyle/>
          <a:p>
            <a:r>
              <a:rPr lang="ru-RU" sz="2000" i="1" dirty="0">
                <a:solidFill>
                  <a:srgbClr val="002060"/>
                </a:solidFill>
              </a:rPr>
              <a:t>Активизируется кислородный обмен во всех тканях организма, что способствует нормализации и оптимизации его работы в целом</a:t>
            </a:r>
            <a:r>
              <a:rPr lang="ru-RU" i="1" dirty="0">
                <a:solidFill>
                  <a:srgbClr val="002060"/>
                </a:solidFill>
              </a:rPr>
              <a:t>.</a:t>
            </a:r>
          </a:p>
        </p:txBody>
      </p:sp>
      <p:sp>
        <p:nvSpPr>
          <p:cNvPr id="14344" name="TextBox 7"/>
          <p:cNvSpPr txBox="1">
            <a:spLocks noChangeArrowheads="1"/>
          </p:cNvSpPr>
          <p:nvPr/>
        </p:nvSpPr>
        <p:spPr bwMode="auto">
          <a:xfrm>
            <a:off x="4679950" y="1773238"/>
            <a:ext cx="4464050" cy="1016000"/>
          </a:xfrm>
          <a:prstGeom prst="rect">
            <a:avLst/>
          </a:prstGeom>
          <a:noFill/>
          <a:ln w="9525">
            <a:noFill/>
            <a:miter lim="800000"/>
            <a:headEnd/>
            <a:tailEnd/>
          </a:ln>
        </p:spPr>
        <p:txBody>
          <a:bodyPr>
            <a:spAutoFit/>
          </a:bodyPr>
          <a:lstStyle/>
          <a:p>
            <a:r>
              <a:rPr lang="ru-RU" sz="2000" i="1" dirty="0">
                <a:solidFill>
                  <a:srgbClr val="000099"/>
                </a:solidFill>
              </a:rPr>
              <a:t>проводится в различных формах физкультурно-оздоровительной работы.</a:t>
            </a:r>
          </a:p>
        </p:txBody>
      </p:sp>
      <p:pic>
        <p:nvPicPr>
          <p:cNvPr id="14345" name="Picture 11" descr="F:\DCIM\114___12\IMG_1005.JPG"/>
          <p:cNvPicPr>
            <a:picLocks noChangeAspect="1" noChangeArrowheads="1"/>
          </p:cNvPicPr>
          <p:nvPr/>
        </p:nvPicPr>
        <p:blipFill>
          <a:blip r:embed="rId4" cstate="print"/>
          <a:srcRect/>
          <a:stretch>
            <a:fillRect/>
          </a:stretch>
        </p:blipFill>
        <p:spPr bwMode="auto">
          <a:xfrm>
            <a:off x="214313" y="1357312"/>
            <a:ext cx="4429125" cy="358385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244</TotalTime>
  <Words>949</Words>
  <Application>Microsoft Office PowerPoint</Application>
  <PresentationFormat>Экран (4:3)</PresentationFormat>
  <Paragraphs>84</Paragraphs>
  <Slides>14</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Остин</vt:lpstr>
      <vt:lpstr>Муниципальное бюджетное дошкольное образовательное учреждение  «Детский сад комбинированного вида №8 «Белоснежка»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МБ ДОУ ДС КВ «№8 «Белоснежка»</dc:title>
  <dc:subject>здоровьесберегающие технологии</dc:subject>
  <dc:creator>PC</dc:creator>
  <cp:lastModifiedBy>Надя</cp:lastModifiedBy>
  <cp:revision>36</cp:revision>
  <dcterms:created xsi:type="dcterms:W3CDTF">2014-12-23T13:26:27Z</dcterms:created>
  <dcterms:modified xsi:type="dcterms:W3CDTF">2015-04-09T19:37:44Z</dcterms:modified>
</cp:coreProperties>
</file>