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6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57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78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0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15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3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8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ER\Desktop\&#1052;&#1086;&#1094;&#1072;&#1088;&#1090;%20-%20&#1044;&#1083;&#1103;%20&#1044;&#1077;&#1090;&#1077;&#1081;.%20&#1042;&#1077;&#1089;&#1099;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Кризис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5-и </a:t>
            </a: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лет</a:t>
            </a:r>
          </a:p>
        </p:txBody>
      </p:sp>
      <p:pic>
        <p:nvPicPr>
          <p:cNvPr id="5" name="Моцарт - Для Детей. Весы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247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526297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Любовь и внимание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Часто срывы в поведении возникают от недостатка внимания. Когда старшему исполняется 5-6 лет, в семье часто появляется младшее дитя, и проблему усугубляет ревность. Как бы ни были заняты родители, нужно находить время для общения и совместных занятий с ребёнком. Множество возможностей для развития пятилеток вы можете найти на нашем сайте. Увлекательные игры, головоломки, мультфильмы и сказки, совместные занятия и обсуждение результатов помогут вашему малышу набираться опыта, взрослеть и безболезненно перерасти кризисный возраст.</a:t>
            </a:r>
            <a:endParaRPr lang="ru-RU" sz="24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311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 flipH="1">
            <a:off x="-1" y="5165005"/>
            <a:ext cx="2742692" cy="1692995"/>
            <a:chOff x="3308288" y="4549579"/>
            <a:chExt cx="338858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106" y="4549579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288" y="5249143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Спасибо!!!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311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 flipH="1">
            <a:off x="-1" y="5165005"/>
            <a:ext cx="2742692" cy="1692995"/>
            <a:chOff x="3308288" y="4549579"/>
            <a:chExt cx="338858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106" y="4549579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288" y="5249143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37240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Детство</a:t>
            </a: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– период, продолжающийся от новорожденности до полной социальной, и, следовательно, психической зрелости; это период становления ребёнка полноценным членом человеческого общества.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085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6" name="Группа 2"/>
          <p:cNvGrpSpPr>
            <a:grpSpLocks/>
          </p:cNvGrpSpPr>
          <p:nvPr/>
        </p:nvGrpSpPr>
        <p:grpSpPr bwMode="auto">
          <a:xfrm flipH="1">
            <a:off x="322263" y="4941168"/>
            <a:ext cx="2738094" cy="1692995"/>
            <a:chOff x="2915814" y="4246931"/>
            <a:chExt cx="338290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246931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4" y="4926052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8863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178" y="4428158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187450" y="239713"/>
            <a:ext cx="68405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Cambria" pitchFamily="18" charset="0"/>
              </a:rPr>
              <a:t>Психологи связывают кризис 5 лет у детей с развитием коры головного мозга. На этом этапе дозревают структуры, контролирующие эмоции. Внутренний мир ребёнка в это время усложняется не так, как раньше — постепенно и привычно для него самого и родителей — а скачкообразно. Ребёнок осознаёт свой пол, у него возникают обобщённые представления о жизни, мире, он начинает обширнее прогнозировать и </a:t>
            </a:r>
            <a:r>
              <a:rPr lang="ru-RU" b="1" dirty="0" err="1" smtClean="0">
                <a:solidFill>
                  <a:srgbClr val="009900"/>
                </a:solidFill>
                <a:latin typeface="Cambria" pitchFamily="18" charset="0"/>
              </a:rPr>
              <a:t>фантазирова</a:t>
            </a:r>
            <a:endParaRPr lang="ru-RU" b="1" dirty="0">
              <a:solidFill>
                <a:srgbClr val="009900"/>
              </a:solidFill>
              <a:latin typeface="Cambria" pitchFamily="18" charset="0"/>
            </a:endParaRPr>
          </a:p>
        </p:txBody>
      </p:sp>
      <p:pic>
        <p:nvPicPr>
          <p:cNvPr id="7173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76575"/>
            <a:ext cx="2695575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285336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8038" y="2420938"/>
            <a:ext cx="2376487" cy="1903412"/>
          </a:xfrm>
          <a:prstGeom prst="star7">
            <a:avLst/>
          </a:prstGeom>
          <a:solidFill>
            <a:schemeClr val="accent6">
              <a:lumMod val="75000"/>
              <a:alpha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Проявление кризиса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289300" y="0"/>
            <a:ext cx="2640022" cy="1928802"/>
          </a:xfrm>
          <a:prstGeom prst="flowChartDecision">
            <a:avLst/>
          </a:prstGeom>
          <a:solidFill>
            <a:srgbClr val="C00000">
              <a:alpha val="67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У малыша возникают страхи и неуверенность в себе.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250825" y="142852"/>
            <a:ext cx="2963853" cy="2214577"/>
          </a:xfrm>
          <a:prstGeom prst="flowChartDecision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CCFF"/>
                </a:solidFill>
              </a:rPr>
              <a:t>Ранее искренний и доверчивы, ребёнок замыкается.</a:t>
            </a:r>
            <a:endParaRPr lang="ru-RU" b="1" dirty="0">
              <a:solidFill>
                <a:srgbClr val="66CCFF"/>
              </a:solidFill>
            </a:endParaRP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5572133" y="214290"/>
            <a:ext cx="3571867" cy="3786191"/>
          </a:xfrm>
          <a:prstGeom prst="flowChartDecision">
            <a:avLst/>
          </a:prstGeom>
          <a:solidFill>
            <a:schemeClr val="accent5">
              <a:alpha val="79000"/>
            </a:schemeClr>
          </a:solidFill>
          <a:ln w="508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Частые приступы раздражения, злости и ярости могут быть направлены на младших братьев или сестёр, знакомых детей и даже на родителей.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0" y="2786058"/>
            <a:ext cx="2606662" cy="1714512"/>
          </a:xfrm>
          <a:prstGeom prst="flowChartDecision">
            <a:avLst/>
          </a:prstGeom>
          <a:solidFill>
            <a:srgbClr val="CC00CC">
              <a:alpha val="49000"/>
            </a:srgbClr>
          </a:solidFill>
          <a:ln w="508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Ребёнок закатывает истерики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357158" y="4143381"/>
            <a:ext cx="4214842" cy="2714619"/>
          </a:xfrm>
          <a:prstGeom prst="flowChartDecision">
            <a:avLst/>
          </a:prstGeom>
          <a:solidFill>
            <a:srgbClr val="6600CC">
              <a:alpha val="69804"/>
            </a:srgb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Часто пятилетний малыш начинает подражать кому-то из взрослых, кривляться и манерничать.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4643438" y="4357694"/>
            <a:ext cx="4222750" cy="2500306"/>
          </a:xfrm>
          <a:prstGeom prst="flowChartDecision">
            <a:avLst/>
          </a:prstGeom>
          <a:solidFill>
            <a:srgbClr val="FFFF00">
              <a:alpha val="32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CC"/>
                </a:solidFill>
              </a:rPr>
              <a:t>Непослушание ребёнка выливается в его борьбу за самостоятельность и расширение своих прав.</a:t>
            </a:r>
            <a:endParaRPr lang="ru-RU" b="1" dirty="0">
              <a:solidFill>
                <a:srgbClr val="6600CC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2" idx="6"/>
            <a:endCxn id="6" idx="2"/>
          </p:cNvCxnSpPr>
          <p:nvPr/>
        </p:nvCxnSpPr>
        <p:spPr>
          <a:xfrm rot="5400000" flipH="1" flipV="1">
            <a:off x="4326728" y="2138356"/>
            <a:ext cx="492136" cy="73029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00694" y="2786058"/>
            <a:ext cx="1868886" cy="988257"/>
          </a:xfrm>
          <a:prstGeom prst="bentConnector4">
            <a:avLst>
              <a:gd name="adj1" fmla="val 39028"/>
              <a:gd name="adj2" fmla="val 123949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5"/>
            <a:endCxn id="14" idx="2"/>
          </p:cNvCxnSpPr>
          <p:nvPr/>
        </p:nvCxnSpPr>
        <p:spPr>
          <a:xfrm rot="10800000">
            <a:off x="1732753" y="2357430"/>
            <a:ext cx="1850631" cy="440505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643174" y="3571876"/>
            <a:ext cx="674688" cy="10318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3"/>
          </p:cNvCxnSpPr>
          <p:nvPr/>
        </p:nvCxnSpPr>
        <p:spPr>
          <a:xfrm rot="5400000" flipH="1">
            <a:off x="3020516" y="3337410"/>
            <a:ext cx="180980" cy="1792920"/>
          </a:xfrm>
          <a:prstGeom prst="bentConnector4">
            <a:avLst>
              <a:gd name="adj1" fmla="val -126312"/>
              <a:gd name="adj2" fmla="val 6839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2"/>
            <a:endCxn id="19" idx="0"/>
          </p:cNvCxnSpPr>
          <p:nvPr/>
        </p:nvCxnSpPr>
        <p:spPr>
          <a:xfrm rot="16200000" flipH="1">
            <a:off x="5893288" y="3496169"/>
            <a:ext cx="33334" cy="1689716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01829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331913" y="214291"/>
            <a:ext cx="6264275" cy="6643710"/>
          </a:xfrm>
          <a:prstGeom prst="verticalScroll">
            <a:avLst/>
          </a:prstGeom>
          <a:ln w="254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14546" y="39469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Стремление к самостоятельности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борьбе за самостоятельность ребёнок неправильно рассчитывает свои силы и часто отрицает всё, что было совсем недавно незыблемым и привычным. Он хочет гулять один на улице, не понимая тревог родителей за его безопасность, закатывает истерики по поводу дневного сна, вещей, которые он хочет или не желает надевать — возникает множество ситуаций, которые ставят родителей в тупик. Понимая, что взросление и стремление к самостоятельности — естественный период в жизни ребёнка, родители в то же время не готовы разрешить ему всё, чего он хочет. Запреты, окрики, наказания не приведут к улучшению ситуации. Скорее наоборот, кризис затянется и может спровоцировать нервный срыв у малыша. Если дело дойдёт до этого, семье не обойтись без помощи врача.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6" y="4509120"/>
            <a:ext cx="1464820" cy="201233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21982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 smtClean="0"/>
              <a:t> 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Свободы в обмен на обязанности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Чтобы выйти из этой ситуации достойно, психологи советуют дать ребёнку ту степень самостоятельности, которую тот «сможет унести». Мама и папа должны быть едины в своих требованиях. Если безопасностью малыша нельзя пренебрегать, то дневной сон можно заменить на спокойное занятие, позволяющее ребёнку отдохнуть, но предотвращающее истерики по поводу нежелания спать днём. Требования ребёнка и ваши условия нужно обсуждать в спокойной обстановке, не в момент его отрицания и непослушания. В обмен на предоставление какой-либо новой свободы, родители должны возлагать на сына или дочь новую обязанность. Поручите дошкольнику поливать цветы, каждый вечер наводить порядок в своих игрушках.</a:t>
            </a:r>
            <a:endParaRPr lang="ru-RU" sz="20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085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 flipH="1">
            <a:off x="0" y="5165005"/>
            <a:ext cx="2738094" cy="1692995"/>
            <a:chOff x="2915814" y="4246931"/>
            <a:chExt cx="338290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246931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4" y="4926052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325434" y="110888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7172300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/>
              <a:t>          </a:t>
            </a:r>
            <a:r>
              <a:rPr lang="ru-RU" sz="4000" b="1" dirty="0" smtClean="0">
                <a:solidFill>
                  <a:srgbClr val="0070C0"/>
                </a:solidFill>
              </a:rPr>
              <a:t>Терпение и похвала</a:t>
            </a:r>
          </a:p>
          <a:p>
            <a:pPr algn="ctr"/>
            <a:r>
              <a:rPr lang="ru-RU" sz="4000" dirty="0" smtClean="0"/>
              <a:t>Будьте терпеливы, когда малыш занят своими делами, не нужно вмешиваться и пытаться помочь, если он не просит об этом. Хвалите его за каждый</a:t>
            </a:r>
          </a:p>
          <a:p>
            <a:pPr algn="ctr"/>
            <a:r>
              <a:rPr lang="ru-RU" sz="4000" dirty="0" smtClean="0"/>
              <a:t>   успех.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085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 flipH="1">
            <a:off x="0" y="4929198"/>
            <a:ext cx="2738094" cy="1692995"/>
            <a:chOff x="2915814" y="4246931"/>
            <a:chExt cx="338290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246931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4" y="4926052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8863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55707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/>
              <a:t>               </a:t>
            </a:r>
            <a:r>
              <a:rPr lang="ru-RU" sz="3600" b="1" dirty="0" smtClean="0">
                <a:solidFill>
                  <a:srgbClr val="0070C0"/>
                </a:solidFill>
              </a:rPr>
              <a:t>Варианты выбора</a:t>
            </a:r>
          </a:p>
          <a:p>
            <a:endParaRPr lang="ru-RU" sz="3600" dirty="0" smtClean="0"/>
          </a:p>
          <a:p>
            <a:pPr algn="ctr"/>
            <a:r>
              <a:rPr lang="ru-RU" sz="3600" dirty="0" smtClean="0"/>
              <a:t>Если что-то вы не можете разрешить, не следует запрещать безоговорочно и без аргументов. Предоставьте несколько вариантов на выбор, так намного легче договориться и предотвратить</a:t>
            </a:r>
          </a:p>
          <a:p>
            <a:pPr algn="ctr"/>
            <a:r>
              <a:rPr lang="ru-RU" sz="3600" dirty="0" smtClean="0"/>
              <a:t>    истерику.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085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 flipH="1">
            <a:off x="322263" y="4941168"/>
            <a:ext cx="2738094" cy="1692995"/>
            <a:chOff x="2915814" y="4246931"/>
            <a:chExt cx="338290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4246931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4" y="4926052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8863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5509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Недопустимость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насилия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 случае агрессии ребёнка, когда он обижает и бьёт младшего, может с кулаками наброситься на маму или бабушку, позиция родителей должна быть тверда и однозначна. Эту твёрдость и непреклонность родительской воли дети должны чувствовать. И ни в коем случае нельзя подавать примеры насилия.</a:t>
            </a:r>
            <a:endParaRPr lang="ru-RU" sz="3200" b="1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311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 flipH="1">
            <a:off x="0" y="5165005"/>
            <a:ext cx="2599817" cy="1692995"/>
            <a:chOff x="3484809" y="4549579"/>
            <a:chExt cx="3212062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106" y="4549579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809" y="5249143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8863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626</Words>
  <Application>Microsoft Office PowerPoint</Application>
  <PresentationFormat>Экран (4:3)</PresentationFormat>
  <Paragraphs>36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ASER</cp:lastModifiedBy>
  <cp:revision>21</cp:revision>
  <dcterms:created xsi:type="dcterms:W3CDTF">2012-01-28T09:52:06Z</dcterms:created>
  <dcterms:modified xsi:type="dcterms:W3CDTF">2014-05-23T14:12:49Z</dcterms:modified>
</cp:coreProperties>
</file>