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2"/>
  </p:sldMasterIdLst>
  <p:notesMasterIdLst>
    <p:notesMasterId r:id="rId21"/>
  </p:notesMasterIdLst>
  <p:handoutMasterIdLst>
    <p:handoutMasterId r:id="rId22"/>
  </p:handoutMasterIdLst>
  <p:sldIdLst>
    <p:sldId id="256" r:id="rId3"/>
    <p:sldId id="263" r:id="rId4"/>
    <p:sldId id="264" r:id="rId5"/>
    <p:sldId id="257" r:id="rId6"/>
    <p:sldId id="258" r:id="rId7"/>
    <p:sldId id="259" r:id="rId8"/>
    <p:sldId id="277" r:id="rId9"/>
    <p:sldId id="265" r:id="rId10"/>
    <p:sldId id="279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-37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09DC4D6-251A-4E32-9F58-5EF63A864BC7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8457CA08-D0DF-4B92-803D-2F678DDCE2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FE1E7E57-1F10-4268-99D2-CEDBAC6DAB5A}" type="datetimeFigureOut">
              <a:rPr lang="en-US" smtClean="0"/>
              <a:pPr/>
              <a:t>1/22/2012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1D2386A3-2E31-4C9B-B0BE-45709ADB98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Математика 6 класс. Виленкин Н.Я. Рисунки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Математика 6 класс. Виленкин Н.Я. № 833. Рисунки Савченко Е.М.</a:t>
            </a:r>
          </a:p>
          <a:p>
            <a:r>
              <a:rPr lang="ru-RU"/>
              <a:t>      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Рисунки Савченко Е.М.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Рисунки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Рисунки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Рисунки Савченко Е.М.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multiple</a:t>
            </a:r>
            <a:r>
              <a:rPr lang="en-US" baseline="0" dirty="0" smtClean="0"/>
              <a:t> points, if necessary.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brief bullets and discuss</a:t>
            </a:r>
            <a:r>
              <a:rPr lang="en-US" baseline="0" dirty="0" smtClean="0"/>
              <a:t> details verbally.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brief bullets and discuss</a:t>
            </a:r>
            <a:r>
              <a:rPr lang="en-US" baseline="0" dirty="0" smtClean="0"/>
              <a:t> details verbally.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Рисунки Савченко Е.М.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noFill/>
          <a:ln w="12700">
            <a:solidFill>
              <a:prstClr val="black"/>
            </a:solidFill>
          </a:ln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brief bullets and discuss</a:t>
            </a:r>
            <a:r>
              <a:rPr lang="en-US" baseline="0" dirty="0" smtClean="0"/>
              <a:t> details verbally.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386A3-2E31-4C9B-B0BE-45709ADB984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noProof="1" smtClean="0"/>
              <a:t>Образец заголовка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noProof="1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33440A-D04E-4FB0-ACBB-D1FD42651063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7EF4D-DD50-400C-9F04-EB20CB99416E}" type="slidenum">
              <a:rPr lang="en-US" sz="28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33440A-D04E-4FB0-ACBB-D1FD42651063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7EF4D-DD50-400C-9F04-EB20CB99416E}" type="slidenum">
              <a:rPr lang="en-US" sz="28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33440A-D04E-4FB0-ACBB-D1FD42651063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7EF4D-DD50-400C-9F04-EB20CB99416E}" type="slidenum">
              <a:rPr lang="en-US" sz="28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33440A-D04E-4FB0-ACBB-D1FD42651063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C7EF4D-DD50-400C-9F04-EB20CB99416E}" type="slidenum">
              <a:rPr lang="en-US" sz="28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9FADA7-12A5-4168-87FD-0A7BA931419B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6442B7-F7A6-44F5-A940-BF91B5A1AE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FC5A2C-8CF9-418C-929E-59F23F70E5F3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6442B7-F7A6-44F5-A940-BF91B5A1AE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569BAF-DF50-49A9-A24B-E772F34D4EE8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6442B7-F7A6-44F5-A940-BF91B5A1AE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E29F9C-0FE7-4725-BBF1-3A439DEFF6B8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6442B7-F7A6-44F5-A940-BF91B5A1AE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192ABE-290F-4556-9BE6-EA283C4356C3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6442B7-F7A6-44F5-A940-BF91B5A1AE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137221-B4EC-499E-8F13-52A4FCD99E36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6442B7-F7A6-44F5-A940-BF91B5A1AE3C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6F042D-FBEA-40C8-ACF1-388DE857BC66}" type="datetime1">
              <a:rPr lang="en-US" smtClean="0"/>
              <a:pPr/>
              <a:t>1/22/2012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6442B7-F7A6-44F5-A940-BF91B5A1AE3C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noProof="1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1A33440A-D04E-4FB0-ACBB-D1FD42651063}" type="datetime1">
              <a:rPr lang="en-US" smtClean="0"/>
              <a:pPr algn="r"/>
              <a:t>1/22/2012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E5C7EF4D-DD50-400C-9F04-EB20CB99416E}" type="slidenum">
              <a:rPr lang="en-US" sz="2800" smtClean="0">
                <a:solidFill>
                  <a:schemeClr val="tx2"/>
                </a:solidFill>
              </a:rPr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132    40    3    8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51" name="Text Box 139"/>
          <p:cNvSpPr txBox="1">
            <a:spLocks noChangeArrowheads="1"/>
          </p:cNvSpPr>
          <p:nvPr/>
        </p:nvSpPr>
        <p:spPr bwMode="auto">
          <a:xfrm>
            <a:off x="3851275" y="1268413"/>
            <a:ext cx="5184775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/>
              <a:t>Одно деление соответствует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2400" dirty="0"/>
              <a:t> ч. </a:t>
            </a:r>
          </a:p>
          <a:p>
            <a:r>
              <a:rPr lang="ru-RU" sz="2400" dirty="0"/>
              <a:t>           Кроме того, циферблат </a:t>
            </a:r>
          </a:p>
          <a:p>
            <a:r>
              <a:rPr lang="ru-RU" sz="2400" dirty="0"/>
              <a:t>                 часов разделен на 60 </a:t>
            </a:r>
          </a:p>
          <a:p>
            <a:r>
              <a:rPr lang="ru-RU" sz="2400" dirty="0"/>
              <a:t>                      маленьких делений. </a:t>
            </a:r>
          </a:p>
          <a:p>
            <a:r>
              <a:rPr lang="ru-RU" sz="2400" dirty="0"/>
              <a:t>                         Одно маленькое </a:t>
            </a:r>
          </a:p>
          <a:p>
            <a:r>
              <a:rPr lang="ru-RU" sz="2400" dirty="0"/>
              <a:t>                               деление </a:t>
            </a:r>
          </a:p>
          <a:p>
            <a:r>
              <a:rPr lang="ru-RU" sz="2400" dirty="0"/>
              <a:t>                                  соответствует  </a:t>
            </a:r>
          </a:p>
          <a:p>
            <a:r>
              <a:rPr lang="ru-RU" sz="2400" dirty="0"/>
              <a:t>                                       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2400" dirty="0"/>
              <a:t>  минуте.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23850" y="115888"/>
            <a:ext cx="86407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dirty="0"/>
              <a:t>     В некоторых приборах шкалы располагаются на окружностях или дугах окружностей. На циферблате часов вся окружность разделена на 12 больших делений.  </a:t>
            </a:r>
          </a:p>
        </p:txBody>
      </p:sp>
      <p:sp>
        <p:nvSpPr>
          <p:cNvPr id="64555" name="Oval 43"/>
          <p:cNvSpPr>
            <a:spLocks noChangeArrowheads="1"/>
          </p:cNvSpPr>
          <p:nvPr/>
        </p:nvSpPr>
        <p:spPr bwMode="auto">
          <a:xfrm>
            <a:off x="344488" y="1609725"/>
            <a:ext cx="5019675" cy="4930775"/>
          </a:xfrm>
          <a:prstGeom prst="ellipse">
            <a:avLst/>
          </a:prstGeom>
          <a:gradFill rotWithShape="1">
            <a:gsLst>
              <a:gs pos="0">
                <a:srgbClr val="CCFFCC"/>
              </a:gs>
              <a:gs pos="50000">
                <a:srgbClr val="0099FF"/>
              </a:gs>
              <a:gs pos="100000">
                <a:srgbClr val="CCFFCC"/>
              </a:gs>
            </a:gsLst>
            <a:lin ang="18900000" scaled="1"/>
          </a:gra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556" name="Oval 44"/>
          <p:cNvSpPr>
            <a:spLocks noChangeArrowheads="1"/>
          </p:cNvSpPr>
          <p:nvPr/>
        </p:nvSpPr>
        <p:spPr bwMode="auto">
          <a:xfrm>
            <a:off x="900113" y="2133600"/>
            <a:ext cx="4038600" cy="38830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66FFF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4557" name="Text Box 45"/>
          <p:cNvSpPr txBox="1">
            <a:spLocks noChangeArrowheads="1"/>
          </p:cNvSpPr>
          <p:nvPr/>
        </p:nvSpPr>
        <p:spPr bwMode="auto">
          <a:xfrm>
            <a:off x="3806825" y="1824038"/>
            <a:ext cx="430213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1</a:t>
            </a:r>
          </a:p>
        </p:txBody>
      </p:sp>
      <p:sp>
        <p:nvSpPr>
          <p:cNvPr id="64558" name="Text Box 46"/>
          <p:cNvSpPr txBox="1">
            <a:spLocks noChangeArrowheads="1"/>
          </p:cNvSpPr>
          <p:nvPr/>
        </p:nvSpPr>
        <p:spPr bwMode="auto">
          <a:xfrm>
            <a:off x="4592638" y="2576513"/>
            <a:ext cx="452437" cy="8239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2</a:t>
            </a:r>
          </a:p>
        </p:txBody>
      </p:sp>
      <p:sp>
        <p:nvSpPr>
          <p:cNvPr id="64559" name="Text Box 47"/>
          <p:cNvSpPr txBox="1">
            <a:spLocks noChangeArrowheads="1"/>
          </p:cNvSpPr>
          <p:nvPr/>
        </p:nvSpPr>
        <p:spPr bwMode="auto">
          <a:xfrm>
            <a:off x="4932363" y="3716338"/>
            <a:ext cx="452437" cy="8239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3</a:t>
            </a:r>
          </a:p>
        </p:txBody>
      </p:sp>
      <p:sp>
        <p:nvSpPr>
          <p:cNvPr id="64560" name="Text Box 48"/>
          <p:cNvSpPr txBox="1">
            <a:spLocks noChangeArrowheads="1"/>
          </p:cNvSpPr>
          <p:nvPr/>
        </p:nvSpPr>
        <p:spPr bwMode="auto">
          <a:xfrm>
            <a:off x="271463" y="3722688"/>
            <a:ext cx="452437" cy="8239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9</a:t>
            </a:r>
          </a:p>
        </p:txBody>
      </p:sp>
      <p:sp>
        <p:nvSpPr>
          <p:cNvPr id="64561" name="Text Box 49"/>
          <p:cNvSpPr txBox="1">
            <a:spLocks noChangeArrowheads="1"/>
          </p:cNvSpPr>
          <p:nvPr/>
        </p:nvSpPr>
        <p:spPr bwMode="auto">
          <a:xfrm>
            <a:off x="2555875" y="5918200"/>
            <a:ext cx="452438" cy="8239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6</a:t>
            </a:r>
          </a:p>
        </p:txBody>
      </p:sp>
      <p:sp>
        <p:nvSpPr>
          <p:cNvPr id="64562" name="Text Box 50"/>
          <p:cNvSpPr txBox="1">
            <a:spLocks noChangeArrowheads="1"/>
          </p:cNvSpPr>
          <p:nvPr/>
        </p:nvSpPr>
        <p:spPr bwMode="auto">
          <a:xfrm>
            <a:off x="2590800" y="1525588"/>
            <a:ext cx="676275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12</a:t>
            </a:r>
          </a:p>
        </p:txBody>
      </p:sp>
      <p:sp>
        <p:nvSpPr>
          <p:cNvPr id="64563" name="Text Box 51"/>
          <p:cNvSpPr txBox="1">
            <a:spLocks noChangeArrowheads="1"/>
          </p:cNvSpPr>
          <p:nvPr/>
        </p:nvSpPr>
        <p:spPr bwMode="auto">
          <a:xfrm>
            <a:off x="1279525" y="1781175"/>
            <a:ext cx="720725" cy="8239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11</a:t>
            </a:r>
          </a:p>
        </p:txBody>
      </p:sp>
      <p:sp>
        <p:nvSpPr>
          <p:cNvPr id="64564" name="Text Box 52"/>
          <p:cNvSpPr txBox="1">
            <a:spLocks noChangeArrowheads="1"/>
          </p:cNvSpPr>
          <p:nvPr/>
        </p:nvSpPr>
        <p:spPr bwMode="auto">
          <a:xfrm>
            <a:off x="487363" y="2573338"/>
            <a:ext cx="720725" cy="8239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10</a:t>
            </a:r>
          </a:p>
        </p:txBody>
      </p:sp>
      <p:sp>
        <p:nvSpPr>
          <p:cNvPr id="64565" name="Text Box 53"/>
          <p:cNvSpPr txBox="1">
            <a:spLocks noChangeArrowheads="1"/>
          </p:cNvSpPr>
          <p:nvPr/>
        </p:nvSpPr>
        <p:spPr bwMode="auto">
          <a:xfrm>
            <a:off x="703263" y="4873625"/>
            <a:ext cx="452437" cy="8239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8</a:t>
            </a:r>
          </a:p>
        </p:txBody>
      </p:sp>
      <p:sp>
        <p:nvSpPr>
          <p:cNvPr id="64566" name="Text Box 54"/>
          <p:cNvSpPr txBox="1">
            <a:spLocks noChangeArrowheads="1"/>
          </p:cNvSpPr>
          <p:nvPr/>
        </p:nvSpPr>
        <p:spPr bwMode="auto">
          <a:xfrm>
            <a:off x="1552575" y="5659438"/>
            <a:ext cx="452438" cy="8239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7</a:t>
            </a:r>
          </a:p>
        </p:txBody>
      </p:sp>
      <p:sp>
        <p:nvSpPr>
          <p:cNvPr id="64567" name="Text Box 55"/>
          <p:cNvSpPr txBox="1">
            <a:spLocks noChangeArrowheads="1"/>
          </p:cNvSpPr>
          <p:nvPr/>
        </p:nvSpPr>
        <p:spPr bwMode="auto">
          <a:xfrm>
            <a:off x="4448175" y="4862513"/>
            <a:ext cx="450850" cy="8239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4</a:t>
            </a:r>
          </a:p>
        </p:txBody>
      </p:sp>
      <p:sp>
        <p:nvSpPr>
          <p:cNvPr id="64568" name="Text Box 56"/>
          <p:cNvSpPr txBox="1">
            <a:spLocks noChangeArrowheads="1"/>
          </p:cNvSpPr>
          <p:nvPr/>
        </p:nvSpPr>
        <p:spPr bwMode="auto">
          <a:xfrm>
            <a:off x="3759200" y="5557838"/>
            <a:ext cx="473075" cy="8239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5</a:t>
            </a:r>
          </a:p>
        </p:txBody>
      </p: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904875" y="2146300"/>
            <a:ext cx="4035425" cy="3863975"/>
            <a:chOff x="570" y="1352"/>
            <a:chExt cx="2542" cy="2434"/>
          </a:xfrm>
        </p:grpSpPr>
        <p:sp>
          <p:nvSpPr>
            <p:cNvPr id="64570" name="Freeform 58"/>
            <p:cNvSpPr>
              <a:spLocks/>
            </p:cNvSpPr>
            <p:nvPr/>
          </p:nvSpPr>
          <p:spPr bwMode="auto">
            <a:xfrm>
              <a:off x="1837" y="1352"/>
              <a:ext cx="19" cy="114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312"/>
                </a:cxn>
                <a:cxn ang="0">
                  <a:pos x="0" y="1148"/>
                </a:cxn>
              </a:cxnLst>
              <a:rect l="0" t="0" r="r" b="b"/>
              <a:pathLst>
                <a:path w="19" h="1148">
                  <a:moveTo>
                    <a:pt x="19" y="0"/>
                  </a:moveTo>
                  <a:lnTo>
                    <a:pt x="19" y="312"/>
                  </a:lnTo>
                  <a:lnTo>
                    <a:pt x="0" y="1148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71" name="Freeform 59"/>
            <p:cNvSpPr>
              <a:spLocks/>
            </p:cNvSpPr>
            <p:nvPr/>
          </p:nvSpPr>
          <p:spPr bwMode="auto">
            <a:xfrm>
              <a:off x="1840" y="2528"/>
              <a:ext cx="1272" cy="32"/>
            </a:xfrm>
            <a:custGeom>
              <a:avLst/>
              <a:gdLst/>
              <a:ahLst/>
              <a:cxnLst>
                <a:cxn ang="0">
                  <a:pos x="1248" y="24"/>
                </a:cxn>
                <a:cxn ang="0">
                  <a:pos x="1264" y="32"/>
                </a:cxn>
                <a:cxn ang="0">
                  <a:pos x="1272" y="24"/>
                </a:cxn>
                <a:cxn ang="0">
                  <a:pos x="0" y="0"/>
                </a:cxn>
              </a:cxnLst>
              <a:rect l="0" t="0" r="r" b="b"/>
              <a:pathLst>
                <a:path w="1272" h="32">
                  <a:moveTo>
                    <a:pt x="1248" y="24"/>
                  </a:moveTo>
                  <a:lnTo>
                    <a:pt x="1264" y="32"/>
                  </a:lnTo>
                  <a:lnTo>
                    <a:pt x="1272" y="24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72" name="Freeform 60"/>
            <p:cNvSpPr>
              <a:spLocks/>
            </p:cNvSpPr>
            <p:nvPr/>
          </p:nvSpPr>
          <p:spPr bwMode="auto">
            <a:xfrm>
              <a:off x="1827" y="2556"/>
              <a:ext cx="24" cy="12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96"/>
                </a:cxn>
                <a:cxn ang="0">
                  <a:pos x="24" y="1230"/>
                </a:cxn>
              </a:cxnLst>
              <a:rect l="0" t="0" r="r" b="b"/>
              <a:pathLst>
                <a:path w="24" h="1230">
                  <a:moveTo>
                    <a:pt x="0" y="0"/>
                  </a:moveTo>
                  <a:lnTo>
                    <a:pt x="0" y="396"/>
                  </a:lnTo>
                  <a:lnTo>
                    <a:pt x="24" y="123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73" name="Freeform 61"/>
            <p:cNvSpPr>
              <a:spLocks/>
            </p:cNvSpPr>
            <p:nvPr/>
          </p:nvSpPr>
          <p:spPr bwMode="auto">
            <a:xfrm>
              <a:off x="570" y="2538"/>
              <a:ext cx="1218" cy="1"/>
            </a:xfrm>
            <a:custGeom>
              <a:avLst/>
              <a:gdLst/>
              <a:ahLst/>
              <a:cxnLst>
                <a:cxn ang="0">
                  <a:pos x="1218" y="0"/>
                </a:cxn>
                <a:cxn ang="0">
                  <a:pos x="0" y="0"/>
                </a:cxn>
              </a:cxnLst>
              <a:rect l="0" t="0" r="r" b="b"/>
              <a:pathLst>
                <a:path w="1218" h="1">
                  <a:moveTo>
                    <a:pt x="1218" y="0"/>
                  </a:move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4575" name="Freeform 63"/>
          <p:cNvSpPr>
            <a:spLocks/>
          </p:cNvSpPr>
          <p:nvPr/>
        </p:nvSpPr>
        <p:spPr bwMode="auto">
          <a:xfrm rot="5400000">
            <a:off x="3856038" y="3124200"/>
            <a:ext cx="12700" cy="1816100"/>
          </a:xfrm>
          <a:custGeom>
            <a:avLst/>
            <a:gdLst/>
            <a:ahLst/>
            <a:cxnLst>
              <a:cxn ang="0">
                <a:pos x="0" y="1144"/>
              </a:cxn>
              <a:cxn ang="0">
                <a:pos x="8" y="0"/>
              </a:cxn>
            </a:cxnLst>
            <a:rect l="0" t="0" r="r" b="b"/>
            <a:pathLst>
              <a:path w="8" h="1144">
                <a:moveTo>
                  <a:pt x="0" y="1144"/>
                </a:moveTo>
                <a:lnTo>
                  <a:pt x="8" y="0"/>
                </a:lnTo>
              </a:path>
            </a:pathLst>
          </a:custGeom>
          <a:noFill/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64576" name="Freeform 64"/>
          <p:cNvSpPr>
            <a:spLocks/>
          </p:cNvSpPr>
          <p:nvPr/>
        </p:nvSpPr>
        <p:spPr bwMode="auto">
          <a:xfrm rot="-26504897">
            <a:off x="2365375" y="3319463"/>
            <a:ext cx="1320800" cy="63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32" y="40"/>
              </a:cxn>
            </a:cxnLst>
            <a:rect l="0" t="0" r="r" b="b"/>
            <a:pathLst>
              <a:path w="832" h="40">
                <a:moveTo>
                  <a:pt x="0" y="0"/>
                </a:moveTo>
                <a:lnTo>
                  <a:pt x="832" y="40"/>
                </a:lnTo>
              </a:path>
            </a:pathLst>
          </a:custGeom>
          <a:noFill/>
          <a:ln w="76200" cap="flat" cmpd="sng">
            <a:solidFill>
              <a:schemeClr val="tx2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wrap="none"/>
          <a:lstStyle/>
          <a:p>
            <a:endParaRPr lang="ru-RU"/>
          </a:p>
        </p:txBody>
      </p:sp>
      <p:grpSp>
        <p:nvGrpSpPr>
          <p:cNvPr id="4" name="Group 65"/>
          <p:cNvGrpSpPr>
            <a:grpSpLocks/>
          </p:cNvGrpSpPr>
          <p:nvPr/>
        </p:nvGrpSpPr>
        <p:grpSpPr bwMode="auto">
          <a:xfrm>
            <a:off x="1171575" y="2381250"/>
            <a:ext cx="3502025" cy="3384550"/>
            <a:chOff x="738" y="1500"/>
            <a:chExt cx="2206" cy="2132"/>
          </a:xfrm>
        </p:grpSpPr>
        <p:sp>
          <p:nvSpPr>
            <p:cNvPr id="64578" name="Freeform 66"/>
            <p:cNvSpPr>
              <a:spLocks/>
            </p:cNvSpPr>
            <p:nvPr/>
          </p:nvSpPr>
          <p:spPr bwMode="auto">
            <a:xfrm>
              <a:off x="738" y="1956"/>
              <a:ext cx="1056" cy="552"/>
            </a:xfrm>
            <a:custGeom>
              <a:avLst/>
              <a:gdLst/>
              <a:ahLst/>
              <a:cxnLst>
                <a:cxn ang="0">
                  <a:pos x="1056" y="552"/>
                </a:cxn>
                <a:cxn ang="0">
                  <a:pos x="0" y="0"/>
                </a:cxn>
              </a:cxnLst>
              <a:rect l="0" t="0" r="r" b="b"/>
              <a:pathLst>
                <a:path w="1056" h="552">
                  <a:moveTo>
                    <a:pt x="1056" y="552"/>
                  </a:move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79" name="Freeform 67"/>
            <p:cNvSpPr>
              <a:spLocks/>
            </p:cNvSpPr>
            <p:nvPr/>
          </p:nvSpPr>
          <p:spPr bwMode="auto">
            <a:xfrm>
              <a:off x="744" y="2552"/>
              <a:ext cx="1048" cy="610"/>
            </a:xfrm>
            <a:custGeom>
              <a:avLst/>
              <a:gdLst/>
              <a:ahLst/>
              <a:cxnLst>
                <a:cxn ang="0">
                  <a:pos x="1048" y="0"/>
                </a:cxn>
                <a:cxn ang="0">
                  <a:pos x="0" y="610"/>
                </a:cxn>
              </a:cxnLst>
              <a:rect l="0" t="0" r="r" b="b"/>
              <a:pathLst>
                <a:path w="1048" h="610">
                  <a:moveTo>
                    <a:pt x="1048" y="0"/>
                  </a:moveTo>
                  <a:lnTo>
                    <a:pt x="0" y="61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80" name="Freeform 68"/>
            <p:cNvSpPr>
              <a:spLocks/>
            </p:cNvSpPr>
            <p:nvPr/>
          </p:nvSpPr>
          <p:spPr bwMode="auto">
            <a:xfrm>
              <a:off x="1224" y="2598"/>
              <a:ext cx="558" cy="1026"/>
            </a:xfrm>
            <a:custGeom>
              <a:avLst/>
              <a:gdLst/>
              <a:ahLst/>
              <a:cxnLst>
                <a:cxn ang="0">
                  <a:pos x="558" y="0"/>
                </a:cxn>
                <a:cxn ang="0">
                  <a:pos x="0" y="1026"/>
                </a:cxn>
              </a:cxnLst>
              <a:rect l="0" t="0" r="r" b="b"/>
              <a:pathLst>
                <a:path w="558" h="1026">
                  <a:moveTo>
                    <a:pt x="558" y="0"/>
                  </a:moveTo>
                  <a:lnTo>
                    <a:pt x="0" y="1026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81" name="Freeform 69"/>
            <p:cNvSpPr>
              <a:spLocks/>
            </p:cNvSpPr>
            <p:nvPr/>
          </p:nvSpPr>
          <p:spPr bwMode="auto">
            <a:xfrm>
              <a:off x="1851" y="2544"/>
              <a:ext cx="1074" cy="642"/>
            </a:xfrm>
            <a:custGeom>
              <a:avLst/>
              <a:gdLst/>
              <a:ahLst/>
              <a:cxnLst>
                <a:cxn ang="0">
                  <a:pos x="1074" y="642"/>
                </a:cxn>
                <a:cxn ang="0">
                  <a:pos x="1074" y="642"/>
                </a:cxn>
                <a:cxn ang="0">
                  <a:pos x="0" y="0"/>
                </a:cxn>
              </a:cxnLst>
              <a:rect l="0" t="0" r="r" b="b"/>
              <a:pathLst>
                <a:path w="1074" h="642">
                  <a:moveTo>
                    <a:pt x="1074" y="642"/>
                  </a:moveTo>
                  <a:lnTo>
                    <a:pt x="1074" y="642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82" name="Freeform 70"/>
            <p:cNvSpPr>
              <a:spLocks/>
            </p:cNvSpPr>
            <p:nvPr/>
          </p:nvSpPr>
          <p:spPr bwMode="auto">
            <a:xfrm>
              <a:off x="1864" y="2576"/>
              <a:ext cx="560" cy="10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0" y="1056"/>
                </a:cxn>
              </a:cxnLst>
              <a:rect l="0" t="0" r="r" b="b"/>
              <a:pathLst>
                <a:path w="560" h="1056">
                  <a:moveTo>
                    <a:pt x="0" y="0"/>
                  </a:moveTo>
                  <a:lnTo>
                    <a:pt x="560" y="1056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83" name="Freeform 71"/>
            <p:cNvSpPr>
              <a:spLocks/>
            </p:cNvSpPr>
            <p:nvPr/>
          </p:nvSpPr>
          <p:spPr bwMode="auto">
            <a:xfrm>
              <a:off x="1236" y="1500"/>
              <a:ext cx="580" cy="1004"/>
            </a:xfrm>
            <a:custGeom>
              <a:avLst/>
              <a:gdLst/>
              <a:ahLst/>
              <a:cxnLst>
                <a:cxn ang="0">
                  <a:pos x="580" y="1004"/>
                </a:cxn>
                <a:cxn ang="0">
                  <a:pos x="0" y="0"/>
                </a:cxn>
              </a:cxnLst>
              <a:rect l="0" t="0" r="r" b="b"/>
              <a:pathLst>
                <a:path w="580" h="1004">
                  <a:moveTo>
                    <a:pt x="580" y="1004"/>
                  </a:move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84" name="Freeform 72"/>
            <p:cNvSpPr>
              <a:spLocks/>
            </p:cNvSpPr>
            <p:nvPr/>
          </p:nvSpPr>
          <p:spPr bwMode="auto">
            <a:xfrm>
              <a:off x="1851" y="1518"/>
              <a:ext cx="651" cy="978"/>
            </a:xfrm>
            <a:custGeom>
              <a:avLst/>
              <a:gdLst/>
              <a:ahLst/>
              <a:cxnLst>
                <a:cxn ang="0">
                  <a:pos x="651" y="0"/>
                </a:cxn>
                <a:cxn ang="0">
                  <a:pos x="0" y="978"/>
                </a:cxn>
              </a:cxnLst>
              <a:rect l="0" t="0" r="r" b="b"/>
              <a:pathLst>
                <a:path w="651" h="978">
                  <a:moveTo>
                    <a:pt x="651" y="0"/>
                  </a:moveTo>
                  <a:lnTo>
                    <a:pt x="0" y="978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85" name="Freeform 73"/>
            <p:cNvSpPr>
              <a:spLocks/>
            </p:cNvSpPr>
            <p:nvPr/>
          </p:nvSpPr>
          <p:spPr bwMode="auto">
            <a:xfrm>
              <a:off x="1848" y="1976"/>
              <a:ext cx="1096" cy="520"/>
            </a:xfrm>
            <a:custGeom>
              <a:avLst/>
              <a:gdLst/>
              <a:ahLst/>
              <a:cxnLst>
                <a:cxn ang="0">
                  <a:pos x="1096" y="0"/>
                </a:cxn>
                <a:cxn ang="0">
                  <a:pos x="0" y="520"/>
                </a:cxn>
              </a:cxnLst>
              <a:rect l="0" t="0" r="r" b="b"/>
              <a:pathLst>
                <a:path w="1096" h="520">
                  <a:moveTo>
                    <a:pt x="1096" y="0"/>
                  </a:moveTo>
                  <a:lnTo>
                    <a:pt x="0" y="520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76"/>
          <p:cNvGrpSpPr>
            <a:grpSpLocks/>
          </p:cNvGrpSpPr>
          <p:nvPr/>
        </p:nvGrpSpPr>
        <p:grpSpPr bwMode="auto">
          <a:xfrm>
            <a:off x="895350" y="2144713"/>
            <a:ext cx="4052888" cy="3865562"/>
            <a:chOff x="564" y="1351"/>
            <a:chExt cx="2553" cy="2435"/>
          </a:xfrm>
        </p:grpSpPr>
        <p:grpSp>
          <p:nvGrpSpPr>
            <p:cNvPr id="6" name="Group 77"/>
            <p:cNvGrpSpPr>
              <a:grpSpLocks/>
            </p:cNvGrpSpPr>
            <p:nvPr/>
          </p:nvGrpSpPr>
          <p:grpSpPr bwMode="auto">
            <a:xfrm>
              <a:off x="1629" y="2538"/>
              <a:ext cx="1474" cy="1248"/>
              <a:chOff x="1629" y="2538"/>
              <a:chExt cx="1474" cy="1248"/>
            </a:xfrm>
          </p:grpSpPr>
          <p:sp>
            <p:nvSpPr>
              <p:cNvPr id="64590" name="Freeform 78"/>
              <p:cNvSpPr>
                <a:spLocks/>
              </p:cNvSpPr>
              <p:nvPr/>
            </p:nvSpPr>
            <p:spPr bwMode="auto">
              <a:xfrm rot="213751" flipV="1">
                <a:off x="1839" y="2581"/>
                <a:ext cx="1264" cy="78"/>
              </a:xfrm>
              <a:custGeom>
                <a:avLst/>
                <a:gdLst/>
                <a:ahLst/>
                <a:cxnLst>
                  <a:cxn ang="0">
                    <a:pos x="1264" y="0"/>
                  </a:cxn>
                  <a:cxn ang="0">
                    <a:pos x="0" y="72"/>
                  </a:cxn>
                </a:cxnLst>
                <a:rect l="0" t="0" r="r" b="b"/>
                <a:pathLst>
                  <a:path w="1264" h="72">
                    <a:moveTo>
                      <a:pt x="1264" y="0"/>
                    </a:moveTo>
                    <a:lnTo>
                      <a:pt x="0" y="72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91" name="Freeform 79"/>
              <p:cNvSpPr>
                <a:spLocks/>
              </p:cNvSpPr>
              <p:nvPr/>
            </p:nvSpPr>
            <p:spPr bwMode="auto">
              <a:xfrm rot="213751" flipV="1">
                <a:off x="1835" y="2580"/>
                <a:ext cx="1248" cy="208"/>
              </a:xfrm>
              <a:custGeom>
                <a:avLst/>
                <a:gdLst/>
                <a:ahLst/>
                <a:cxnLst>
                  <a:cxn ang="0">
                    <a:pos x="1248" y="0"/>
                  </a:cxn>
                  <a:cxn ang="0">
                    <a:pos x="0" y="192"/>
                  </a:cxn>
                </a:cxnLst>
                <a:rect l="0" t="0" r="r" b="b"/>
                <a:pathLst>
                  <a:path w="1248" h="192">
                    <a:moveTo>
                      <a:pt x="1248" y="0"/>
                    </a:moveTo>
                    <a:lnTo>
                      <a:pt x="0" y="192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92" name="Freeform 80"/>
              <p:cNvSpPr>
                <a:spLocks/>
              </p:cNvSpPr>
              <p:nvPr/>
            </p:nvSpPr>
            <p:spPr bwMode="auto">
              <a:xfrm>
                <a:off x="1869" y="2556"/>
                <a:ext cx="1165" cy="407"/>
              </a:xfrm>
              <a:custGeom>
                <a:avLst/>
                <a:gdLst/>
                <a:ahLst/>
                <a:cxnLst>
                  <a:cxn ang="0">
                    <a:pos x="1165" y="407"/>
                  </a:cxn>
                  <a:cxn ang="0">
                    <a:pos x="0" y="0"/>
                  </a:cxn>
                </a:cxnLst>
                <a:rect l="0" t="0" r="r" b="b"/>
                <a:pathLst>
                  <a:path w="1165" h="407">
                    <a:moveTo>
                      <a:pt x="1165" y="407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93" name="Freeform 81"/>
              <p:cNvSpPr>
                <a:spLocks/>
              </p:cNvSpPr>
              <p:nvPr/>
            </p:nvSpPr>
            <p:spPr bwMode="auto">
              <a:xfrm>
                <a:off x="1857" y="2559"/>
                <a:ext cx="1134" cy="519"/>
              </a:xfrm>
              <a:custGeom>
                <a:avLst/>
                <a:gdLst/>
                <a:ahLst/>
                <a:cxnLst>
                  <a:cxn ang="0">
                    <a:pos x="1134" y="519"/>
                  </a:cxn>
                  <a:cxn ang="0">
                    <a:pos x="0" y="0"/>
                  </a:cxn>
                </a:cxnLst>
                <a:rect l="0" t="0" r="r" b="b"/>
                <a:pathLst>
                  <a:path w="1134" h="519">
                    <a:moveTo>
                      <a:pt x="1134" y="519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94" name="Freeform 82"/>
              <p:cNvSpPr>
                <a:spLocks/>
              </p:cNvSpPr>
              <p:nvPr/>
            </p:nvSpPr>
            <p:spPr bwMode="auto">
              <a:xfrm>
                <a:off x="1839" y="2538"/>
                <a:ext cx="1017" cy="750"/>
              </a:xfrm>
              <a:custGeom>
                <a:avLst/>
                <a:gdLst/>
                <a:ahLst/>
                <a:cxnLst>
                  <a:cxn ang="0">
                    <a:pos x="1017" y="750"/>
                  </a:cxn>
                  <a:cxn ang="0">
                    <a:pos x="0" y="0"/>
                  </a:cxn>
                </a:cxnLst>
                <a:rect l="0" t="0" r="r" b="b"/>
                <a:pathLst>
                  <a:path w="1017" h="750">
                    <a:moveTo>
                      <a:pt x="1017" y="750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95" name="Freeform 83"/>
              <p:cNvSpPr>
                <a:spLocks/>
              </p:cNvSpPr>
              <p:nvPr/>
            </p:nvSpPr>
            <p:spPr bwMode="auto">
              <a:xfrm>
                <a:off x="1857" y="2556"/>
                <a:ext cx="914" cy="832"/>
              </a:xfrm>
              <a:custGeom>
                <a:avLst/>
                <a:gdLst/>
                <a:ahLst/>
                <a:cxnLst>
                  <a:cxn ang="0">
                    <a:pos x="914" y="832"/>
                  </a:cxn>
                  <a:cxn ang="0">
                    <a:pos x="0" y="0"/>
                  </a:cxn>
                </a:cxnLst>
                <a:rect l="0" t="0" r="r" b="b"/>
                <a:pathLst>
                  <a:path w="914" h="832">
                    <a:moveTo>
                      <a:pt x="914" y="832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96" name="Freeform 84"/>
              <p:cNvSpPr>
                <a:spLocks/>
              </p:cNvSpPr>
              <p:nvPr/>
            </p:nvSpPr>
            <p:spPr bwMode="auto">
              <a:xfrm rot="2004361" flipV="1">
                <a:off x="1658" y="2853"/>
                <a:ext cx="1200" cy="330"/>
              </a:xfrm>
              <a:custGeom>
                <a:avLst/>
                <a:gdLst/>
                <a:ahLst/>
                <a:cxnLst>
                  <a:cxn ang="0">
                    <a:pos x="1200" y="0"/>
                  </a:cxn>
                  <a:cxn ang="0">
                    <a:pos x="0" y="304"/>
                  </a:cxn>
                </a:cxnLst>
                <a:rect l="0" t="0" r="r" b="b"/>
                <a:pathLst>
                  <a:path w="1200" h="304">
                    <a:moveTo>
                      <a:pt x="1200" y="0"/>
                    </a:moveTo>
                    <a:lnTo>
                      <a:pt x="0" y="304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97" name="Freeform 85"/>
              <p:cNvSpPr>
                <a:spLocks/>
              </p:cNvSpPr>
              <p:nvPr/>
            </p:nvSpPr>
            <p:spPr bwMode="auto">
              <a:xfrm rot="2004361" flipV="1">
                <a:off x="1629" y="2830"/>
                <a:ext cx="1152" cy="452"/>
              </a:xfrm>
              <a:custGeom>
                <a:avLst/>
                <a:gdLst/>
                <a:ahLst/>
                <a:cxnLst>
                  <a:cxn ang="0">
                    <a:pos x="1152" y="0"/>
                  </a:cxn>
                  <a:cxn ang="0">
                    <a:pos x="0" y="416"/>
                  </a:cxn>
                </a:cxnLst>
                <a:rect l="0" t="0" r="r" b="b"/>
                <a:pathLst>
                  <a:path w="1152" h="416">
                    <a:moveTo>
                      <a:pt x="1152" y="0"/>
                    </a:moveTo>
                    <a:lnTo>
                      <a:pt x="0" y="416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98" name="Freeform 86"/>
              <p:cNvSpPr>
                <a:spLocks/>
              </p:cNvSpPr>
              <p:nvPr/>
            </p:nvSpPr>
            <p:spPr bwMode="auto">
              <a:xfrm>
                <a:off x="1851" y="2556"/>
                <a:ext cx="456" cy="1152"/>
              </a:xfrm>
              <a:custGeom>
                <a:avLst/>
                <a:gdLst/>
                <a:ahLst/>
                <a:cxnLst>
                  <a:cxn ang="0">
                    <a:pos x="456" y="1152"/>
                  </a:cxn>
                  <a:cxn ang="0">
                    <a:pos x="0" y="0"/>
                  </a:cxn>
                </a:cxnLst>
                <a:rect l="0" t="0" r="r" b="b"/>
                <a:pathLst>
                  <a:path w="456" h="1152">
                    <a:moveTo>
                      <a:pt x="456" y="1152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99" name="Freeform 87"/>
              <p:cNvSpPr>
                <a:spLocks/>
              </p:cNvSpPr>
              <p:nvPr/>
            </p:nvSpPr>
            <p:spPr bwMode="auto">
              <a:xfrm>
                <a:off x="1851" y="2568"/>
                <a:ext cx="336" cy="1170"/>
              </a:xfrm>
              <a:custGeom>
                <a:avLst/>
                <a:gdLst/>
                <a:ahLst/>
                <a:cxnLst>
                  <a:cxn ang="0">
                    <a:pos x="336" y="1170"/>
                  </a:cxn>
                  <a:cxn ang="0">
                    <a:pos x="0" y="0"/>
                  </a:cxn>
                </a:cxnLst>
                <a:rect l="0" t="0" r="r" b="b"/>
                <a:pathLst>
                  <a:path w="336" h="1170">
                    <a:moveTo>
                      <a:pt x="336" y="1170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00" name="Freeform 88"/>
              <p:cNvSpPr>
                <a:spLocks/>
              </p:cNvSpPr>
              <p:nvPr/>
            </p:nvSpPr>
            <p:spPr bwMode="auto">
              <a:xfrm>
                <a:off x="1845" y="2568"/>
                <a:ext cx="234" cy="1206"/>
              </a:xfrm>
              <a:custGeom>
                <a:avLst/>
                <a:gdLst/>
                <a:ahLst/>
                <a:cxnLst>
                  <a:cxn ang="0">
                    <a:pos x="234" y="1206"/>
                  </a:cxn>
                  <a:cxn ang="0">
                    <a:pos x="0" y="0"/>
                  </a:cxn>
                </a:cxnLst>
                <a:rect l="0" t="0" r="r" b="b"/>
                <a:pathLst>
                  <a:path w="234" h="1206">
                    <a:moveTo>
                      <a:pt x="234" y="1206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01" name="Freeform 89"/>
              <p:cNvSpPr>
                <a:spLocks/>
              </p:cNvSpPr>
              <p:nvPr/>
            </p:nvSpPr>
            <p:spPr bwMode="auto">
              <a:xfrm>
                <a:off x="1833" y="2562"/>
                <a:ext cx="126" cy="1224"/>
              </a:xfrm>
              <a:custGeom>
                <a:avLst/>
                <a:gdLst/>
                <a:ahLst/>
                <a:cxnLst>
                  <a:cxn ang="0">
                    <a:pos x="126" y="1224"/>
                  </a:cxn>
                  <a:cxn ang="0">
                    <a:pos x="0" y="0"/>
                  </a:cxn>
                </a:cxnLst>
                <a:rect l="0" t="0" r="r" b="b"/>
                <a:pathLst>
                  <a:path w="126" h="1224">
                    <a:moveTo>
                      <a:pt x="126" y="1224"/>
                    </a:moveTo>
                    <a:lnTo>
                      <a:pt x="0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90"/>
            <p:cNvGrpSpPr>
              <a:grpSpLocks/>
            </p:cNvGrpSpPr>
            <p:nvPr/>
          </p:nvGrpSpPr>
          <p:grpSpPr bwMode="auto">
            <a:xfrm>
              <a:off x="576" y="1351"/>
              <a:ext cx="1266" cy="1175"/>
              <a:chOff x="576" y="1351"/>
              <a:chExt cx="1266" cy="1175"/>
            </a:xfrm>
          </p:grpSpPr>
          <p:sp>
            <p:nvSpPr>
              <p:cNvPr id="64603" name="Freeform 91"/>
              <p:cNvSpPr>
                <a:spLocks/>
              </p:cNvSpPr>
              <p:nvPr/>
            </p:nvSpPr>
            <p:spPr bwMode="auto">
              <a:xfrm>
                <a:off x="576" y="2412"/>
                <a:ext cx="1206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06" y="114"/>
                  </a:cxn>
                </a:cxnLst>
                <a:rect l="0" t="0" r="r" b="b"/>
                <a:pathLst>
                  <a:path w="1206" h="114">
                    <a:moveTo>
                      <a:pt x="0" y="0"/>
                    </a:moveTo>
                    <a:lnTo>
                      <a:pt x="1206" y="114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04" name="Freeform 92"/>
              <p:cNvSpPr>
                <a:spLocks/>
              </p:cNvSpPr>
              <p:nvPr/>
            </p:nvSpPr>
            <p:spPr bwMode="auto">
              <a:xfrm>
                <a:off x="606" y="2286"/>
                <a:ext cx="1188" cy="2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88" y="234"/>
                  </a:cxn>
                </a:cxnLst>
                <a:rect l="0" t="0" r="r" b="b"/>
                <a:pathLst>
                  <a:path w="1188" h="234">
                    <a:moveTo>
                      <a:pt x="0" y="0"/>
                    </a:moveTo>
                    <a:lnTo>
                      <a:pt x="1188" y="234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05" name="Freeform 93"/>
              <p:cNvSpPr>
                <a:spLocks/>
              </p:cNvSpPr>
              <p:nvPr/>
            </p:nvSpPr>
            <p:spPr bwMode="auto">
              <a:xfrm>
                <a:off x="642" y="2160"/>
                <a:ext cx="1146" cy="3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46" y="348"/>
                  </a:cxn>
                </a:cxnLst>
                <a:rect l="0" t="0" r="r" b="b"/>
                <a:pathLst>
                  <a:path w="1146" h="348">
                    <a:moveTo>
                      <a:pt x="0" y="0"/>
                    </a:moveTo>
                    <a:lnTo>
                      <a:pt x="1146" y="348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06" name="Freeform 94"/>
              <p:cNvSpPr>
                <a:spLocks/>
              </p:cNvSpPr>
              <p:nvPr/>
            </p:nvSpPr>
            <p:spPr bwMode="auto">
              <a:xfrm>
                <a:off x="690" y="2058"/>
                <a:ext cx="1092" cy="4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92" y="444"/>
                  </a:cxn>
                </a:cxnLst>
                <a:rect l="0" t="0" r="r" b="b"/>
                <a:pathLst>
                  <a:path w="1092" h="444">
                    <a:moveTo>
                      <a:pt x="0" y="0"/>
                    </a:moveTo>
                    <a:lnTo>
                      <a:pt x="1092" y="444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07" name="Freeform 95"/>
              <p:cNvSpPr>
                <a:spLocks/>
              </p:cNvSpPr>
              <p:nvPr/>
            </p:nvSpPr>
            <p:spPr bwMode="auto">
              <a:xfrm>
                <a:off x="810" y="1842"/>
                <a:ext cx="990" cy="6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90" y="660"/>
                  </a:cxn>
                </a:cxnLst>
                <a:rect l="0" t="0" r="r" b="b"/>
                <a:pathLst>
                  <a:path w="990" h="660">
                    <a:moveTo>
                      <a:pt x="0" y="0"/>
                    </a:moveTo>
                    <a:lnTo>
                      <a:pt x="990" y="66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08" name="Freeform 96"/>
              <p:cNvSpPr>
                <a:spLocks/>
              </p:cNvSpPr>
              <p:nvPr/>
            </p:nvSpPr>
            <p:spPr bwMode="auto">
              <a:xfrm>
                <a:off x="901" y="1738"/>
                <a:ext cx="887" cy="7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87" y="746"/>
                  </a:cxn>
                </a:cxnLst>
                <a:rect l="0" t="0" r="r" b="b"/>
                <a:pathLst>
                  <a:path w="887" h="746">
                    <a:moveTo>
                      <a:pt x="0" y="0"/>
                    </a:moveTo>
                    <a:lnTo>
                      <a:pt x="887" y="746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09" name="Freeform 97"/>
              <p:cNvSpPr>
                <a:spLocks/>
              </p:cNvSpPr>
              <p:nvPr/>
            </p:nvSpPr>
            <p:spPr bwMode="auto">
              <a:xfrm>
                <a:off x="992" y="1642"/>
                <a:ext cx="808" cy="8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8" y="842"/>
                  </a:cxn>
                </a:cxnLst>
                <a:rect l="0" t="0" r="r" b="b"/>
                <a:pathLst>
                  <a:path w="808" h="842">
                    <a:moveTo>
                      <a:pt x="0" y="0"/>
                    </a:moveTo>
                    <a:lnTo>
                      <a:pt x="808" y="842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10" name="Freeform 98"/>
              <p:cNvSpPr>
                <a:spLocks/>
              </p:cNvSpPr>
              <p:nvPr/>
            </p:nvSpPr>
            <p:spPr bwMode="auto">
              <a:xfrm>
                <a:off x="1089" y="1568"/>
                <a:ext cx="729" cy="9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9" y="922"/>
                  </a:cxn>
                </a:cxnLst>
                <a:rect l="0" t="0" r="r" b="b"/>
                <a:pathLst>
                  <a:path w="729" h="922">
                    <a:moveTo>
                      <a:pt x="0" y="0"/>
                    </a:moveTo>
                    <a:lnTo>
                      <a:pt x="729" y="922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11" name="Freeform 99"/>
              <p:cNvSpPr>
                <a:spLocks/>
              </p:cNvSpPr>
              <p:nvPr/>
            </p:nvSpPr>
            <p:spPr bwMode="auto">
              <a:xfrm>
                <a:off x="1363" y="1427"/>
                <a:ext cx="443" cy="10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43" y="1057"/>
                  </a:cxn>
                </a:cxnLst>
                <a:rect l="0" t="0" r="r" b="b"/>
                <a:pathLst>
                  <a:path w="443" h="1057">
                    <a:moveTo>
                      <a:pt x="0" y="0"/>
                    </a:moveTo>
                    <a:lnTo>
                      <a:pt x="443" y="1057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12" name="Freeform 100"/>
              <p:cNvSpPr>
                <a:spLocks/>
              </p:cNvSpPr>
              <p:nvPr/>
            </p:nvSpPr>
            <p:spPr bwMode="auto">
              <a:xfrm>
                <a:off x="1477" y="1388"/>
                <a:ext cx="341" cy="11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1" y="1102"/>
                  </a:cxn>
                </a:cxnLst>
                <a:rect l="0" t="0" r="r" b="b"/>
                <a:pathLst>
                  <a:path w="341" h="1102">
                    <a:moveTo>
                      <a:pt x="0" y="0"/>
                    </a:moveTo>
                    <a:lnTo>
                      <a:pt x="341" y="1102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13" name="Freeform 101"/>
              <p:cNvSpPr>
                <a:spLocks/>
              </p:cNvSpPr>
              <p:nvPr/>
            </p:nvSpPr>
            <p:spPr bwMode="auto">
              <a:xfrm>
                <a:off x="1606" y="1358"/>
                <a:ext cx="224" cy="11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4" y="1120"/>
                  </a:cxn>
                </a:cxnLst>
                <a:rect l="0" t="0" r="r" b="b"/>
                <a:pathLst>
                  <a:path w="224" h="1120">
                    <a:moveTo>
                      <a:pt x="0" y="0"/>
                    </a:moveTo>
                    <a:lnTo>
                      <a:pt x="224" y="112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14" name="Freeform 102"/>
              <p:cNvSpPr>
                <a:spLocks/>
              </p:cNvSpPr>
              <p:nvPr/>
            </p:nvSpPr>
            <p:spPr bwMode="auto">
              <a:xfrm>
                <a:off x="1728" y="1351"/>
                <a:ext cx="114" cy="113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4" y="1133"/>
                  </a:cxn>
                </a:cxnLst>
                <a:rect l="0" t="0" r="r" b="b"/>
                <a:pathLst>
                  <a:path w="114" h="1133">
                    <a:moveTo>
                      <a:pt x="0" y="0"/>
                    </a:moveTo>
                    <a:lnTo>
                      <a:pt x="114" y="1133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103"/>
            <p:cNvGrpSpPr>
              <a:grpSpLocks/>
            </p:cNvGrpSpPr>
            <p:nvPr/>
          </p:nvGrpSpPr>
          <p:grpSpPr bwMode="auto">
            <a:xfrm>
              <a:off x="564" y="2497"/>
              <a:ext cx="1271" cy="1289"/>
              <a:chOff x="564" y="2497"/>
              <a:chExt cx="1271" cy="1289"/>
            </a:xfrm>
          </p:grpSpPr>
          <p:sp>
            <p:nvSpPr>
              <p:cNvPr id="64616" name="Freeform 104"/>
              <p:cNvSpPr>
                <a:spLocks/>
              </p:cNvSpPr>
              <p:nvPr/>
            </p:nvSpPr>
            <p:spPr bwMode="auto">
              <a:xfrm>
                <a:off x="1728" y="2568"/>
                <a:ext cx="84" cy="1218"/>
              </a:xfrm>
              <a:custGeom>
                <a:avLst/>
                <a:gdLst/>
                <a:ahLst/>
                <a:cxnLst>
                  <a:cxn ang="0">
                    <a:pos x="0" y="1218"/>
                  </a:cxn>
                  <a:cxn ang="0">
                    <a:pos x="84" y="0"/>
                  </a:cxn>
                </a:cxnLst>
                <a:rect l="0" t="0" r="r" b="b"/>
                <a:pathLst>
                  <a:path w="84" h="1218">
                    <a:moveTo>
                      <a:pt x="0" y="1218"/>
                    </a:moveTo>
                    <a:lnTo>
                      <a:pt x="84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17" name="Freeform 105"/>
              <p:cNvSpPr>
                <a:spLocks/>
              </p:cNvSpPr>
              <p:nvPr/>
            </p:nvSpPr>
            <p:spPr bwMode="auto">
              <a:xfrm>
                <a:off x="1608" y="2562"/>
                <a:ext cx="204" cy="1206"/>
              </a:xfrm>
              <a:custGeom>
                <a:avLst/>
                <a:gdLst/>
                <a:ahLst/>
                <a:cxnLst>
                  <a:cxn ang="0">
                    <a:pos x="0" y="1206"/>
                  </a:cxn>
                  <a:cxn ang="0">
                    <a:pos x="204" y="0"/>
                  </a:cxn>
                </a:cxnLst>
                <a:rect l="0" t="0" r="r" b="b"/>
                <a:pathLst>
                  <a:path w="204" h="1206">
                    <a:moveTo>
                      <a:pt x="0" y="1206"/>
                    </a:moveTo>
                    <a:lnTo>
                      <a:pt x="204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18" name="Freeform 106"/>
              <p:cNvSpPr>
                <a:spLocks/>
              </p:cNvSpPr>
              <p:nvPr/>
            </p:nvSpPr>
            <p:spPr bwMode="auto">
              <a:xfrm>
                <a:off x="1476" y="2562"/>
                <a:ext cx="324" cy="1170"/>
              </a:xfrm>
              <a:custGeom>
                <a:avLst/>
                <a:gdLst/>
                <a:ahLst/>
                <a:cxnLst>
                  <a:cxn ang="0">
                    <a:pos x="0" y="1170"/>
                  </a:cxn>
                  <a:cxn ang="0">
                    <a:pos x="324" y="0"/>
                  </a:cxn>
                </a:cxnLst>
                <a:rect l="0" t="0" r="r" b="b"/>
                <a:pathLst>
                  <a:path w="324" h="1170">
                    <a:moveTo>
                      <a:pt x="0" y="1170"/>
                    </a:moveTo>
                    <a:lnTo>
                      <a:pt x="324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19" name="Freeform 107"/>
              <p:cNvSpPr>
                <a:spLocks/>
              </p:cNvSpPr>
              <p:nvPr/>
            </p:nvSpPr>
            <p:spPr bwMode="auto">
              <a:xfrm>
                <a:off x="1344" y="2562"/>
                <a:ext cx="456" cy="1122"/>
              </a:xfrm>
              <a:custGeom>
                <a:avLst/>
                <a:gdLst/>
                <a:ahLst/>
                <a:cxnLst>
                  <a:cxn ang="0">
                    <a:pos x="0" y="1122"/>
                  </a:cxn>
                  <a:cxn ang="0">
                    <a:pos x="456" y="0"/>
                  </a:cxn>
                </a:cxnLst>
                <a:rect l="0" t="0" r="r" b="b"/>
                <a:pathLst>
                  <a:path w="456" h="1122">
                    <a:moveTo>
                      <a:pt x="0" y="1122"/>
                    </a:moveTo>
                    <a:lnTo>
                      <a:pt x="456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20" name="Freeform 108"/>
              <p:cNvSpPr>
                <a:spLocks/>
              </p:cNvSpPr>
              <p:nvPr/>
            </p:nvSpPr>
            <p:spPr bwMode="auto">
              <a:xfrm>
                <a:off x="1116" y="2497"/>
                <a:ext cx="719" cy="1073"/>
              </a:xfrm>
              <a:custGeom>
                <a:avLst/>
                <a:gdLst/>
                <a:ahLst/>
                <a:cxnLst>
                  <a:cxn ang="0">
                    <a:pos x="0" y="1073"/>
                  </a:cxn>
                  <a:cxn ang="0">
                    <a:pos x="719" y="0"/>
                  </a:cxn>
                </a:cxnLst>
                <a:rect l="0" t="0" r="r" b="b"/>
                <a:pathLst>
                  <a:path w="719" h="1073">
                    <a:moveTo>
                      <a:pt x="0" y="1073"/>
                    </a:moveTo>
                    <a:lnTo>
                      <a:pt x="719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21" name="Freeform 109"/>
              <p:cNvSpPr>
                <a:spLocks/>
              </p:cNvSpPr>
              <p:nvPr/>
            </p:nvSpPr>
            <p:spPr bwMode="auto">
              <a:xfrm>
                <a:off x="1020" y="2497"/>
                <a:ext cx="815" cy="1001"/>
              </a:xfrm>
              <a:custGeom>
                <a:avLst/>
                <a:gdLst/>
                <a:ahLst/>
                <a:cxnLst>
                  <a:cxn ang="0">
                    <a:pos x="0" y="1001"/>
                  </a:cxn>
                  <a:cxn ang="0">
                    <a:pos x="815" y="0"/>
                  </a:cxn>
                </a:cxnLst>
                <a:rect l="0" t="0" r="r" b="b"/>
                <a:pathLst>
                  <a:path w="815" h="1001">
                    <a:moveTo>
                      <a:pt x="0" y="1001"/>
                    </a:moveTo>
                    <a:lnTo>
                      <a:pt x="815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22" name="Freeform 110"/>
              <p:cNvSpPr>
                <a:spLocks/>
              </p:cNvSpPr>
              <p:nvPr/>
            </p:nvSpPr>
            <p:spPr bwMode="auto">
              <a:xfrm>
                <a:off x="912" y="2550"/>
                <a:ext cx="876" cy="858"/>
              </a:xfrm>
              <a:custGeom>
                <a:avLst/>
                <a:gdLst/>
                <a:ahLst/>
                <a:cxnLst>
                  <a:cxn ang="0">
                    <a:pos x="0" y="858"/>
                  </a:cxn>
                  <a:cxn ang="0">
                    <a:pos x="876" y="0"/>
                  </a:cxn>
                </a:cxnLst>
                <a:rect l="0" t="0" r="r" b="b"/>
                <a:pathLst>
                  <a:path w="876" h="858">
                    <a:moveTo>
                      <a:pt x="0" y="858"/>
                    </a:moveTo>
                    <a:lnTo>
                      <a:pt x="876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23" name="Freeform 111"/>
              <p:cNvSpPr>
                <a:spLocks/>
              </p:cNvSpPr>
              <p:nvPr/>
            </p:nvSpPr>
            <p:spPr bwMode="auto">
              <a:xfrm>
                <a:off x="822" y="2550"/>
                <a:ext cx="966" cy="738"/>
              </a:xfrm>
              <a:custGeom>
                <a:avLst/>
                <a:gdLst/>
                <a:ahLst/>
                <a:cxnLst>
                  <a:cxn ang="0">
                    <a:pos x="0" y="738"/>
                  </a:cxn>
                  <a:cxn ang="0">
                    <a:pos x="966" y="0"/>
                  </a:cxn>
                </a:cxnLst>
                <a:rect l="0" t="0" r="r" b="b"/>
                <a:pathLst>
                  <a:path w="966" h="738">
                    <a:moveTo>
                      <a:pt x="0" y="738"/>
                    </a:moveTo>
                    <a:lnTo>
                      <a:pt x="966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24" name="Freeform 112"/>
              <p:cNvSpPr>
                <a:spLocks/>
              </p:cNvSpPr>
              <p:nvPr/>
            </p:nvSpPr>
            <p:spPr bwMode="auto">
              <a:xfrm>
                <a:off x="682" y="2556"/>
                <a:ext cx="1112" cy="477"/>
              </a:xfrm>
              <a:custGeom>
                <a:avLst/>
                <a:gdLst/>
                <a:ahLst/>
                <a:cxnLst>
                  <a:cxn ang="0">
                    <a:pos x="0" y="477"/>
                  </a:cxn>
                  <a:cxn ang="0">
                    <a:pos x="1112" y="0"/>
                  </a:cxn>
                </a:cxnLst>
                <a:rect l="0" t="0" r="r" b="b"/>
                <a:pathLst>
                  <a:path w="1112" h="477">
                    <a:moveTo>
                      <a:pt x="0" y="477"/>
                    </a:moveTo>
                    <a:lnTo>
                      <a:pt x="1112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25" name="Freeform 113"/>
              <p:cNvSpPr>
                <a:spLocks/>
              </p:cNvSpPr>
              <p:nvPr/>
            </p:nvSpPr>
            <p:spPr bwMode="auto">
              <a:xfrm>
                <a:off x="618" y="2544"/>
                <a:ext cx="1182" cy="366"/>
              </a:xfrm>
              <a:custGeom>
                <a:avLst/>
                <a:gdLst/>
                <a:ahLst/>
                <a:cxnLst>
                  <a:cxn ang="0">
                    <a:pos x="0" y="366"/>
                  </a:cxn>
                  <a:cxn ang="0">
                    <a:pos x="1182" y="0"/>
                  </a:cxn>
                </a:cxnLst>
                <a:rect l="0" t="0" r="r" b="b"/>
                <a:pathLst>
                  <a:path w="1182" h="366">
                    <a:moveTo>
                      <a:pt x="0" y="366"/>
                    </a:moveTo>
                    <a:lnTo>
                      <a:pt x="1182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26" name="Freeform 114"/>
              <p:cNvSpPr>
                <a:spLocks/>
              </p:cNvSpPr>
              <p:nvPr/>
            </p:nvSpPr>
            <p:spPr bwMode="auto">
              <a:xfrm>
                <a:off x="594" y="2544"/>
                <a:ext cx="1188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188" y="0"/>
                  </a:cxn>
                </a:cxnLst>
                <a:rect l="0" t="0" r="r" b="b"/>
                <a:pathLst>
                  <a:path w="1188" h="252">
                    <a:moveTo>
                      <a:pt x="0" y="252"/>
                    </a:moveTo>
                    <a:lnTo>
                      <a:pt x="1188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27" name="Freeform 115"/>
              <p:cNvSpPr>
                <a:spLocks/>
              </p:cNvSpPr>
              <p:nvPr/>
            </p:nvSpPr>
            <p:spPr bwMode="auto">
              <a:xfrm>
                <a:off x="564" y="2538"/>
                <a:ext cx="1212" cy="132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1212" y="0"/>
                  </a:cxn>
                </a:cxnLst>
                <a:rect l="0" t="0" r="r" b="b"/>
                <a:pathLst>
                  <a:path w="1212" h="132">
                    <a:moveTo>
                      <a:pt x="0" y="132"/>
                    </a:moveTo>
                    <a:lnTo>
                      <a:pt x="1212" y="0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116"/>
            <p:cNvGrpSpPr>
              <a:grpSpLocks/>
            </p:cNvGrpSpPr>
            <p:nvPr/>
          </p:nvGrpSpPr>
          <p:grpSpPr bwMode="auto">
            <a:xfrm>
              <a:off x="1816" y="1359"/>
              <a:ext cx="1301" cy="1167"/>
              <a:chOff x="1816" y="1359"/>
              <a:chExt cx="1301" cy="1167"/>
            </a:xfrm>
          </p:grpSpPr>
          <p:sp>
            <p:nvSpPr>
              <p:cNvPr id="64629" name="Freeform 117"/>
              <p:cNvSpPr>
                <a:spLocks/>
              </p:cNvSpPr>
              <p:nvPr/>
            </p:nvSpPr>
            <p:spPr bwMode="auto">
              <a:xfrm>
                <a:off x="1875" y="2085"/>
                <a:ext cx="1140" cy="411"/>
              </a:xfrm>
              <a:custGeom>
                <a:avLst/>
                <a:gdLst/>
                <a:ahLst/>
                <a:cxnLst>
                  <a:cxn ang="0">
                    <a:pos x="1140" y="0"/>
                  </a:cxn>
                  <a:cxn ang="0">
                    <a:pos x="0" y="411"/>
                  </a:cxn>
                </a:cxnLst>
                <a:rect l="0" t="0" r="r" b="b"/>
                <a:pathLst>
                  <a:path w="1140" h="411">
                    <a:moveTo>
                      <a:pt x="1140" y="0"/>
                    </a:moveTo>
                    <a:lnTo>
                      <a:pt x="0" y="411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30" name="Freeform 118"/>
              <p:cNvSpPr>
                <a:spLocks/>
              </p:cNvSpPr>
              <p:nvPr/>
            </p:nvSpPr>
            <p:spPr bwMode="auto">
              <a:xfrm>
                <a:off x="1881" y="2199"/>
                <a:ext cx="1182" cy="309"/>
              </a:xfrm>
              <a:custGeom>
                <a:avLst/>
                <a:gdLst/>
                <a:ahLst/>
                <a:cxnLst>
                  <a:cxn ang="0">
                    <a:pos x="1182" y="0"/>
                  </a:cxn>
                  <a:cxn ang="0">
                    <a:pos x="0" y="309"/>
                  </a:cxn>
                </a:cxnLst>
                <a:rect l="0" t="0" r="r" b="b"/>
                <a:pathLst>
                  <a:path w="1182" h="309">
                    <a:moveTo>
                      <a:pt x="1182" y="0"/>
                    </a:moveTo>
                    <a:lnTo>
                      <a:pt x="0" y="309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31" name="Freeform 119"/>
              <p:cNvSpPr>
                <a:spLocks/>
              </p:cNvSpPr>
              <p:nvPr/>
            </p:nvSpPr>
            <p:spPr bwMode="auto">
              <a:xfrm>
                <a:off x="1881" y="2325"/>
                <a:ext cx="1212" cy="195"/>
              </a:xfrm>
              <a:custGeom>
                <a:avLst/>
                <a:gdLst/>
                <a:ahLst/>
                <a:cxnLst>
                  <a:cxn ang="0">
                    <a:pos x="1212" y="0"/>
                  </a:cxn>
                  <a:cxn ang="0">
                    <a:pos x="0" y="195"/>
                  </a:cxn>
                </a:cxnLst>
                <a:rect l="0" t="0" r="r" b="b"/>
                <a:pathLst>
                  <a:path w="1212" h="195">
                    <a:moveTo>
                      <a:pt x="1212" y="0"/>
                    </a:moveTo>
                    <a:lnTo>
                      <a:pt x="0" y="195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32" name="Freeform 120"/>
              <p:cNvSpPr>
                <a:spLocks/>
              </p:cNvSpPr>
              <p:nvPr/>
            </p:nvSpPr>
            <p:spPr bwMode="auto">
              <a:xfrm>
                <a:off x="1881" y="2439"/>
                <a:ext cx="1236" cy="87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0" y="87"/>
                  </a:cxn>
                </a:cxnLst>
                <a:rect l="0" t="0" r="r" b="b"/>
                <a:pathLst>
                  <a:path w="1236" h="87">
                    <a:moveTo>
                      <a:pt x="1236" y="0"/>
                    </a:moveTo>
                    <a:lnTo>
                      <a:pt x="0" y="87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33" name="Freeform 121"/>
              <p:cNvSpPr>
                <a:spLocks/>
              </p:cNvSpPr>
              <p:nvPr/>
            </p:nvSpPr>
            <p:spPr bwMode="auto">
              <a:xfrm>
                <a:off x="1841" y="1359"/>
                <a:ext cx="148" cy="1066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0" y="1066"/>
                  </a:cxn>
                </a:cxnLst>
                <a:rect l="0" t="0" r="r" b="b"/>
                <a:pathLst>
                  <a:path w="148" h="1066">
                    <a:moveTo>
                      <a:pt x="148" y="0"/>
                    </a:moveTo>
                    <a:lnTo>
                      <a:pt x="0" y="1066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34" name="Freeform 122"/>
              <p:cNvSpPr>
                <a:spLocks/>
              </p:cNvSpPr>
              <p:nvPr/>
            </p:nvSpPr>
            <p:spPr bwMode="auto">
              <a:xfrm>
                <a:off x="1840" y="1383"/>
                <a:ext cx="269" cy="1042"/>
              </a:xfrm>
              <a:custGeom>
                <a:avLst/>
                <a:gdLst/>
                <a:ahLst/>
                <a:cxnLst>
                  <a:cxn ang="0">
                    <a:pos x="269" y="0"/>
                  </a:cxn>
                  <a:cxn ang="0">
                    <a:pos x="0" y="1042"/>
                  </a:cxn>
                </a:cxnLst>
                <a:rect l="0" t="0" r="r" b="b"/>
                <a:pathLst>
                  <a:path w="269" h="1042">
                    <a:moveTo>
                      <a:pt x="269" y="0"/>
                    </a:moveTo>
                    <a:lnTo>
                      <a:pt x="0" y="1042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35" name="Freeform 123"/>
              <p:cNvSpPr>
                <a:spLocks/>
              </p:cNvSpPr>
              <p:nvPr/>
            </p:nvSpPr>
            <p:spPr bwMode="auto">
              <a:xfrm>
                <a:off x="1832" y="1407"/>
                <a:ext cx="403" cy="1089"/>
              </a:xfrm>
              <a:custGeom>
                <a:avLst/>
                <a:gdLst/>
                <a:ahLst/>
                <a:cxnLst>
                  <a:cxn ang="0">
                    <a:pos x="403" y="0"/>
                  </a:cxn>
                  <a:cxn ang="0">
                    <a:pos x="0" y="1089"/>
                  </a:cxn>
                </a:cxnLst>
                <a:rect l="0" t="0" r="r" b="b"/>
                <a:pathLst>
                  <a:path w="403" h="1089">
                    <a:moveTo>
                      <a:pt x="403" y="0"/>
                    </a:moveTo>
                    <a:lnTo>
                      <a:pt x="0" y="1089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36" name="Freeform 124"/>
              <p:cNvSpPr>
                <a:spLocks/>
              </p:cNvSpPr>
              <p:nvPr/>
            </p:nvSpPr>
            <p:spPr bwMode="auto">
              <a:xfrm>
                <a:off x="1832" y="1467"/>
                <a:ext cx="541" cy="1045"/>
              </a:xfrm>
              <a:custGeom>
                <a:avLst/>
                <a:gdLst/>
                <a:ahLst/>
                <a:cxnLst>
                  <a:cxn ang="0">
                    <a:pos x="541" y="0"/>
                  </a:cxn>
                  <a:cxn ang="0">
                    <a:pos x="0" y="1045"/>
                  </a:cxn>
                </a:cxnLst>
                <a:rect l="0" t="0" r="r" b="b"/>
                <a:pathLst>
                  <a:path w="541" h="1045">
                    <a:moveTo>
                      <a:pt x="541" y="0"/>
                    </a:moveTo>
                    <a:lnTo>
                      <a:pt x="0" y="1045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37" name="Freeform 125"/>
              <p:cNvSpPr>
                <a:spLocks/>
              </p:cNvSpPr>
              <p:nvPr/>
            </p:nvSpPr>
            <p:spPr bwMode="auto">
              <a:xfrm>
                <a:off x="1880" y="1593"/>
                <a:ext cx="727" cy="867"/>
              </a:xfrm>
              <a:custGeom>
                <a:avLst/>
                <a:gdLst/>
                <a:ahLst/>
                <a:cxnLst>
                  <a:cxn ang="0">
                    <a:pos x="727" y="0"/>
                  </a:cxn>
                  <a:cxn ang="0">
                    <a:pos x="0" y="867"/>
                  </a:cxn>
                </a:cxnLst>
                <a:rect l="0" t="0" r="r" b="b"/>
                <a:pathLst>
                  <a:path w="727" h="867">
                    <a:moveTo>
                      <a:pt x="727" y="0"/>
                    </a:moveTo>
                    <a:lnTo>
                      <a:pt x="0" y="867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38" name="Freeform 126"/>
              <p:cNvSpPr>
                <a:spLocks/>
              </p:cNvSpPr>
              <p:nvPr/>
            </p:nvSpPr>
            <p:spPr bwMode="auto">
              <a:xfrm>
                <a:off x="1881" y="1683"/>
                <a:ext cx="834" cy="789"/>
              </a:xfrm>
              <a:custGeom>
                <a:avLst/>
                <a:gdLst/>
                <a:ahLst/>
                <a:cxnLst>
                  <a:cxn ang="0">
                    <a:pos x="834" y="0"/>
                  </a:cxn>
                  <a:cxn ang="0">
                    <a:pos x="0" y="789"/>
                  </a:cxn>
                </a:cxnLst>
                <a:rect l="0" t="0" r="r" b="b"/>
                <a:pathLst>
                  <a:path w="834" h="789">
                    <a:moveTo>
                      <a:pt x="834" y="0"/>
                    </a:moveTo>
                    <a:lnTo>
                      <a:pt x="0" y="789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39" name="Freeform 127"/>
              <p:cNvSpPr>
                <a:spLocks/>
              </p:cNvSpPr>
              <p:nvPr/>
            </p:nvSpPr>
            <p:spPr bwMode="auto">
              <a:xfrm>
                <a:off x="1902" y="1773"/>
                <a:ext cx="903" cy="686"/>
              </a:xfrm>
              <a:custGeom>
                <a:avLst/>
                <a:gdLst/>
                <a:ahLst/>
                <a:cxnLst>
                  <a:cxn ang="0">
                    <a:pos x="903" y="0"/>
                  </a:cxn>
                  <a:cxn ang="0">
                    <a:pos x="0" y="686"/>
                  </a:cxn>
                </a:cxnLst>
                <a:rect l="0" t="0" r="r" b="b"/>
                <a:pathLst>
                  <a:path w="903" h="686">
                    <a:moveTo>
                      <a:pt x="903" y="0"/>
                    </a:moveTo>
                    <a:lnTo>
                      <a:pt x="0" y="686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40" name="Freeform 128"/>
              <p:cNvSpPr>
                <a:spLocks/>
              </p:cNvSpPr>
              <p:nvPr/>
            </p:nvSpPr>
            <p:spPr bwMode="auto">
              <a:xfrm>
                <a:off x="1816" y="1875"/>
                <a:ext cx="1073" cy="637"/>
              </a:xfrm>
              <a:custGeom>
                <a:avLst/>
                <a:gdLst/>
                <a:ahLst/>
                <a:cxnLst>
                  <a:cxn ang="0">
                    <a:pos x="1073" y="0"/>
                  </a:cxn>
                  <a:cxn ang="0">
                    <a:pos x="0" y="637"/>
                  </a:cxn>
                </a:cxnLst>
                <a:rect l="0" t="0" r="r" b="b"/>
                <a:pathLst>
                  <a:path w="1073" h="637">
                    <a:moveTo>
                      <a:pt x="1073" y="0"/>
                    </a:moveTo>
                    <a:lnTo>
                      <a:pt x="0" y="637"/>
                    </a:lnTo>
                  </a:path>
                </a:pathLst>
              </a:custGeom>
              <a:noFill/>
              <a:ln w="19050" cap="flat" cmpd="sng">
                <a:solidFill>
                  <a:srgbClr val="0000FF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4641" name="Oval 129"/>
          <p:cNvSpPr>
            <a:spLocks noChangeArrowheads="1"/>
          </p:cNvSpPr>
          <p:nvPr/>
        </p:nvSpPr>
        <p:spPr bwMode="auto">
          <a:xfrm>
            <a:off x="2843213" y="3933825"/>
            <a:ext cx="144462" cy="1428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90" name="Freeform 14"/>
          <p:cNvSpPr>
            <a:spLocks/>
          </p:cNvSpPr>
          <p:nvPr/>
        </p:nvSpPr>
        <p:spPr bwMode="auto">
          <a:xfrm>
            <a:off x="539750" y="2106613"/>
            <a:ext cx="4037013" cy="2411412"/>
          </a:xfrm>
          <a:custGeom>
            <a:avLst/>
            <a:gdLst/>
            <a:ahLst/>
            <a:cxnLst>
              <a:cxn ang="0">
                <a:pos x="1046" y="1196"/>
              </a:cxn>
              <a:cxn ang="0">
                <a:pos x="275" y="1196"/>
              </a:cxn>
              <a:cxn ang="0">
                <a:pos x="57" y="1057"/>
              </a:cxn>
              <a:cxn ang="0">
                <a:pos x="33" y="769"/>
              </a:cxn>
              <a:cxn ang="0">
                <a:pos x="257" y="417"/>
              </a:cxn>
              <a:cxn ang="0">
                <a:pos x="513" y="185"/>
              </a:cxn>
              <a:cxn ang="0">
                <a:pos x="761" y="57"/>
              </a:cxn>
              <a:cxn ang="0">
                <a:pos x="1041" y="1"/>
              </a:cxn>
              <a:cxn ang="0">
                <a:pos x="1345" y="65"/>
              </a:cxn>
              <a:cxn ang="0">
                <a:pos x="1681" y="289"/>
              </a:cxn>
              <a:cxn ang="0">
                <a:pos x="2041" y="753"/>
              </a:cxn>
              <a:cxn ang="0">
                <a:pos x="2009" y="1097"/>
              </a:cxn>
              <a:cxn ang="0">
                <a:pos x="1793" y="1185"/>
              </a:cxn>
              <a:cxn ang="0">
                <a:pos x="1046" y="1196"/>
              </a:cxn>
            </a:cxnLst>
            <a:rect l="0" t="0" r="r" b="b"/>
            <a:pathLst>
              <a:path w="2096" h="1219">
                <a:moveTo>
                  <a:pt x="1046" y="1196"/>
                </a:moveTo>
                <a:cubicBezTo>
                  <a:pt x="808" y="1192"/>
                  <a:pt x="440" y="1219"/>
                  <a:pt x="275" y="1196"/>
                </a:cubicBezTo>
                <a:cubicBezTo>
                  <a:pt x="110" y="1173"/>
                  <a:pt x="97" y="1128"/>
                  <a:pt x="57" y="1057"/>
                </a:cubicBezTo>
                <a:cubicBezTo>
                  <a:pt x="17" y="986"/>
                  <a:pt x="0" y="876"/>
                  <a:pt x="33" y="769"/>
                </a:cubicBezTo>
                <a:cubicBezTo>
                  <a:pt x="66" y="662"/>
                  <a:pt x="177" y="514"/>
                  <a:pt x="257" y="417"/>
                </a:cubicBezTo>
                <a:cubicBezTo>
                  <a:pt x="337" y="320"/>
                  <a:pt x="429" y="245"/>
                  <a:pt x="513" y="185"/>
                </a:cubicBezTo>
                <a:cubicBezTo>
                  <a:pt x="597" y="125"/>
                  <a:pt x="673" y="88"/>
                  <a:pt x="761" y="57"/>
                </a:cubicBezTo>
                <a:cubicBezTo>
                  <a:pt x="849" y="26"/>
                  <a:pt x="944" y="0"/>
                  <a:pt x="1041" y="1"/>
                </a:cubicBezTo>
                <a:cubicBezTo>
                  <a:pt x="1138" y="2"/>
                  <a:pt x="1238" y="17"/>
                  <a:pt x="1345" y="65"/>
                </a:cubicBezTo>
                <a:cubicBezTo>
                  <a:pt x="1452" y="113"/>
                  <a:pt x="1565" y="174"/>
                  <a:pt x="1681" y="289"/>
                </a:cubicBezTo>
                <a:cubicBezTo>
                  <a:pt x="1797" y="404"/>
                  <a:pt x="1986" y="618"/>
                  <a:pt x="2041" y="753"/>
                </a:cubicBezTo>
                <a:cubicBezTo>
                  <a:pt x="2096" y="888"/>
                  <a:pt x="2050" y="1025"/>
                  <a:pt x="2009" y="1097"/>
                </a:cubicBezTo>
                <a:cubicBezTo>
                  <a:pt x="1968" y="1169"/>
                  <a:pt x="1953" y="1169"/>
                  <a:pt x="1793" y="1185"/>
                </a:cubicBezTo>
                <a:cubicBezTo>
                  <a:pt x="1633" y="1201"/>
                  <a:pt x="1202" y="1194"/>
                  <a:pt x="1046" y="1196"/>
                </a:cubicBez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1" name="Freeform 15"/>
          <p:cNvSpPr>
            <a:spLocks/>
          </p:cNvSpPr>
          <p:nvPr/>
        </p:nvSpPr>
        <p:spPr bwMode="auto">
          <a:xfrm>
            <a:off x="790575" y="2322513"/>
            <a:ext cx="3513138" cy="1920875"/>
          </a:xfrm>
          <a:custGeom>
            <a:avLst/>
            <a:gdLst/>
            <a:ahLst/>
            <a:cxnLst>
              <a:cxn ang="0">
                <a:pos x="1046" y="1196"/>
              </a:cxn>
              <a:cxn ang="0">
                <a:pos x="275" y="1196"/>
              </a:cxn>
              <a:cxn ang="0">
                <a:pos x="57" y="1057"/>
              </a:cxn>
              <a:cxn ang="0">
                <a:pos x="33" y="769"/>
              </a:cxn>
              <a:cxn ang="0">
                <a:pos x="257" y="417"/>
              </a:cxn>
              <a:cxn ang="0">
                <a:pos x="513" y="185"/>
              </a:cxn>
              <a:cxn ang="0">
                <a:pos x="761" y="57"/>
              </a:cxn>
              <a:cxn ang="0">
                <a:pos x="1041" y="1"/>
              </a:cxn>
              <a:cxn ang="0">
                <a:pos x="1345" y="65"/>
              </a:cxn>
              <a:cxn ang="0">
                <a:pos x="1681" y="289"/>
              </a:cxn>
              <a:cxn ang="0">
                <a:pos x="2041" y="753"/>
              </a:cxn>
              <a:cxn ang="0">
                <a:pos x="2009" y="1097"/>
              </a:cxn>
              <a:cxn ang="0">
                <a:pos x="1793" y="1185"/>
              </a:cxn>
              <a:cxn ang="0">
                <a:pos x="1046" y="1196"/>
              </a:cxn>
            </a:cxnLst>
            <a:rect l="0" t="0" r="r" b="b"/>
            <a:pathLst>
              <a:path w="2096" h="1219">
                <a:moveTo>
                  <a:pt x="1046" y="1196"/>
                </a:moveTo>
                <a:cubicBezTo>
                  <a:pt x="808" y="1192"/>
                  <a:pt x="440" y="1219"/>
                  <a:pt x="275" y="1196"/>
                </a:cubicBezTo>
                <a:cubicBezTo>
                  <a:pt x="110" y="1173"/>
                  <a:pt x="97" y="1128"/>
                  <a:pt x="57" y="1057"/>
                </a:cubicBezTo>
                <a:cubicBezTo>
                  <a:pt x="17" y="986"/>
                  <a:pt x="0" y="876"/>
                  <a:pt x="33" y="769"/>
                </a:cubicBezTo>
                <a:cubicBezTo>
                  <a:pt x="66" y="662"/>
                  <a:pt x="177" y="514"/>
                  <a:pt x="257" y="417"/>
                </a:cubicBezTo>
                <a:cubicBezTo>
                  <a:pt x="337" y="320"/>
                  <a:pt x="429" y="245"/>
                  <a:pt x="513" y="185"/>
                </a:cubicBezTo>
                <a:cubicBezTo>
                  <a:pt x="597" y="125"/>
                  <a:pt x="673" y="88"/>
                  <a:pt x="761" y="57"/>
                </a:cubicBezTo>
                <a:cubicBezTo>
                  <a:pt x="849" y="26"/>
                  <a:pt x="944" y="0"/>
                  <a:pt x="1041" y="1"/>
                </a:cubicBezTo>
                <a:cubicBezTo>
                  <a:pt x="1138" y="2"/>
                  <a:pt x="1238" y="17"/>
                  <a:pt x="1345" y="65"/>
                </a:cubicBezTo>
                <a:cubicBezTo>
                  <a:pt x="1452" y="113"/>
                  <a:pt x="1565" y="174"/>
                  <a:pt x="1681" y="289"/>
                </a:cubicBezTo>
                <a:cubicBezTo>
                  <a:pt x="1797" y="404"/>
                  <a:pt x="1986" y="618"/>
                  <a:pt x="2041" y="753"/>
                </a:cubicBezTo>
                <a:cubicBezTo>
                  <a:pt x="2096" y="888"/>
                  <a:pt x="2050" y="1025"/>
                  <a:pt x="2009" y="1097"/>
                </a:cubicBezTo>
                <a:cubicBezTo>
                  <a:pt x="1968" y="1169"/>
                  <a:pt x="1953" y="1169"/>
                  <a:pt x="1793" y="1185"/>
                </a:cubicBezTo>
                <a:cubicBezTo>
                  <a:pt x="1633" y="1201"/>
                  <a:pt x="1202" y="1194"/>
                  <a:pt x="1046" y="1196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7" name="Freeform 21"/>
          <p:cNvSpPr>
            <a:spLocks/>
          </p:cNvSpPr>
          <p:nvPr/>
        </p:nvSpPr>
        <p:spPr bwMode="auto">
          <a:xfrm>
            <a:off x="942975" y="3930650"/>
            <a:ext cx="228600" cy="65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" y="41"/>
              </a:cxn>
            </a:cxnLst>
            <a:rect l="0" t="0" r="r" b="b"/>
            <a:pathLst>
              <a:path w="144" h="41">
                <a:moveTo>
                  <a:pt x="0" y="0"/>
                </a:moveTo>
                <a:lnTo>
                  <a:pt x="144" y="41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00" name="Oval 24"/>
          <p:cNvSpPr>
            <a:spLocks noChangeArrowheads="1"/>
          </p:cNvSpPr>
          <p:nvPr/>
        </p:nvSpPr>
        <p:spPr bwMode="auto">
          <a:xfrm>
            <a:off x="2466975" y="2474913"/>
            <a:ext cx="87313" cy="90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03" name="Oval 27"/>
          <p:cNvSpPr>
            <a:spLocks noChangeArrowheads="1"/>
          </p:cNvSpPr>
          <p:nvPr/>
        </p:nvSpPr>
        <p:spPr bwMode="auto">
          <a:xfrm>
            <a:off x="1033463" y="3602038"/>
            <a:ext cx="87312" cy="90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05" name="Freeform 29"/>
          <p:cNvSpPr>
            <a:spLocks/>
          </p:cNvSpPr>
          <p:nvPr/>
        </p:nvSpPr>
        <p:spPr bwMode="auto">
          <a:xfrm>
            <a:off x="2084388" y="2466975"/>
            <a:ext cx="120650" cy="2222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3" y="110"/>
              </a:cxn>
            </a:cxnLst>
            <a:rect l="0" t="0" r="r" b="b"/>
            <a:pathLst>
              <a:path w="63" h="110">
                <a:moveTo>
                  <a:pt x="0" y="0"/>
                </a:moveTo>
                <a:lnTo>
                  <a:pt x="63" y="11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06" name="Freeform 30"/>
          <p:cNvSpPr>
            <a:spLocks/>
          </p:cNvSpPr>
          <p:nvPr/>
        </p:nvSpPr>
        <p:spPr bwMode="auto">
          <a:xfrm>
            <a:off x="2820988" y="2466975"/>
            <a:ext cx="101600" cy="222250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110"/>
              </a:cxn>
            </a:cxnLst>
            <a:rect l="0" t="0" r="r" b="b"/>
            <a:pathLst>
              <a:path w="53" h="110">
                <a:moveTo>
                  <a:pt x="53" y="0"/>
                </a:moveTo>
                <a:lnTo>
                  <a:pt x="0" y="11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07" name="Oval 31"/>
          <p:cNvSpPr>
            <a:spLocks noChangeArrowheads="1"/>
          </p:cNvSpPr>
          <p:nvPr/>
        </p:nvSpPr>
        <p:spPr bwMode="auto">
          <a:xfrm>
            <a:off x="3136900" y="2636838"/>
            <a:ext cx="85725" cy="90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08" name="Oval 32"/>
          <p:cNvSpPr>
            <a:spLocks noChangeArrowheads="1"/>
          </p:cNvSpPr>
          <p:nvPr/>
        </p:nvSpPr>
        <p:spPr bwMode="auto">
          <a:xfrm>
            <a:off x="1768475" y="2689225"/>
            <a:ext cx="87313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09" name="Freeform 33"/>
          <p:cNvSpPr>
            <a:spLocks/>
          </p:cNvSpPr>
          <p:nvPr/>
        </p:nvSpPr>
        <p:spPr bwMode="auto">
          <a:xfrm>
            <a:off x="3352800" y="2781300"/>
            <a:ext cx="179388" cy="193675"/>
          </a:xfrm>
          <a:custGeom>
            <a:avLst/>
            <a:gdLst/>
            <a:ahLst/>
            <a:cxnLst>
              <a:cxn ang="0">
                <a:pos x="93" y="0"/>
              </a:cxn>
              <a:cxn ang="0">
                <a:pos x="0" y="96"/>
              </a:cxn>
            </a:cxnLst>
            <a:rect l="0" t="0" r="r" b="b"/>
            <a:pathLst>
              <a:path w="93" h="96">
                <a:moveTo>
                  <a:pt x="93" y="0"/>
                </a:moveTo>
                <a:lnTo>
                  <a:pt x="0" y="96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10" name="Freeform 34"/>
          <p:cNvSpPr>
            <a:spLocks/>
          </p:cNvSpPr>
          <p:nvPr/>
        </p:nvSpPr>
        <p:spPr bwMode="auto">
          <a:xfrm>
            <a:off x="1481138" y="2808288"/>
            <a:ext cx="161925" cy="1889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4" y="93"/>
              </a:cxn>
            </a:cxnLst>
            <a:rect l="0" t="0" r="r" b="b"/>
            <a:pathLst>
              <a:path w="84" h="93">
                <a:moveTo>
                  <a:pt x="0" y="0"/>
                </a:moveTo>
                <a:lnTo>
                  <a:pt x="84" y="93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12" name="Freeform 36"/>
          <p:cNvSpPr>
            <a:spLocks/>
          </p:cNvSpPr>
          <p:nvPr/>
        </p:nvSpPr>
        <p:spPr bwMode="auto">
          <a:xfrm>
            <a:off x="1073150" y="3289300"/>
            <a:ext cx="201613" cy="139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5" y="69"/>
              </a:cxn>
            </a:cxnLst>
            <a:rect l="0" t="0" r="r" b="b"/>
            <a:pathLst>
              <a:path w="105" h="69">
                <a:moveTo>
                  <a:pt x="0" y="0"/>
                </a:moveTo>
                <a:lnTo>
                  <a:pt x="105" y="69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15" name="Oval 39"/>
          <p:cNvSpPr>
            <a:spLocks noChangeArrowheads="1"/>
          </p:cNvSpPr>
          <p:nvPr/>
        </p:nvSpPr>
        <p:spPr bwMode="auto">
          <a:xfrm>
            <a:off x="1320800" y="3068638"/>
            <a:ext cx="87313" cy="90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16" name="Text Box 40"/>
          <p:cNvSpPr txBox="1">
            <a:spLocks noChangeArrowheads="1"/>
          </p:cNvSpPr>
          <p:nvPr/>
        </p:nvSpPr>
        <p:spPr bwMode="auto">
          <a:xfrm>
            <a:off x="1120775" y="3824288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5817" name="Text Box 41"/>
          <p:cNvSpPr txBox="1">
            <a:spLocks noChangeArrowheads="1"/>
          </p:cNvSpPr>
          <p:nvPr/>
        </p:nvSpPr>
        <p:spPr bwMode="auto">
          <a:xfrm>
            <a:off x="1192213" y="3319463"/>
            <a:ext cx="576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5818" name="Text Box 42"/>
          <p:cNvSpPr txBox="1">
            <a:spLocks noChangeArrowheads="1"/>
          </p:cNvSpPr>
          <p:nvPr/>
        </p:nvSpPr>
        <p:spPr bwMode="auto">
          <a:xfrm>
            <a:off x="1481138" y="2960688"/>
            <a:ext cx="576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5819" name="Text Box 43"/>
          <p:cNvSpPr txBox="1">
            <a:spLocks noChangeArrowheads="1"/>
          </p:cNvSpPr>
          <p:nvPr/>
        </p:nvSpPr>
        <p:spPr bwMode="auto">
          <a:xfrm>
            <a:off x="1984375" y="26003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5820" name="Text Box 44"/>
          <p:cNvSpPr txBox="1">
            <a:spLocks noChangeArrowheads="1"/>
          </p:cNvSpPr>
          <p:nvPr/>
        </p:nvSpPr>
        <p:spPr bwMode="auto">
          <a:xfrm>
            <a:off x="2560638" y="2600325"/>
            <a:ext cx="5762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5821" name="Text Box 45"/>
          <p:cNvSpPr txBox="1">
            <a:spLocks noChangeArrowheads="1"/>
          </p:cNvSpPr>
          <p:nvPr/>
        </p:nvSpPr>
        <p:spPr bwMode="auto">
          <a:xfrm>
            <a:off x="3065463" y="2924175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10</a:t>
            </a: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5825" name="Text Box 49"/>
          <p:cNvSpPr txBox="1">
            <a:spLocks noChangeArrowheads="1"/>
          </p:cNvSpPr>
          <p:nvPr/>
        </p:nvSpPr>
        <p:spPr bwMode="auto">
          <a:xfrm>
            <a:off x="468313" y="333375"/>
            <a:ext cx="84963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Автомобиль приближается к городу, по улицам которого разрешается ехать со скоростью не более 60 км/ч. В кабине автомобиля установлен </a:t>
            </a:r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спидометр</a:t>
            </a:r>
            <a:r>
              <a:rPr lang="ru-RU" sz="2400"/>
              <a:t> – прибор, показывающий скорость движения. </a:t>
            </a:r>
          </a:p>
        </p:txBody>
      </p:sp>
      <p:sp>
        <p:nvSpPr>
          <p:cNvPr id="75826" name="Text Box 50"/>
          <p:cNvSpPr txBox="1">
            <a:spLocks noChangeArrowheads="1"/>
          </p:cNvSpPr>
          <p:nvPr/>
        </p:nvSpPr>
        <p:spPr bwMode="auto">
          <a:xfrm>
            <a:off x="4645025" y="2936875"/>
            <a:ext cx="43195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Посмотрите на спидометр. Нарушит ли шофер правила уличного движения, если не снизит скорость?</a:t>
            </a:r>
          </a:p>
        </p:txBody>
      </p:sp>
      <p:sp>
        <p:nvSpPr>
          <p:cNvPr id="75827" name="Text Box 51"/>
          <p:cNvSpPr txBox="1">
            <a:spLocks noChangeArrowheads="1"/>
          </p:cNvSpPr>
          <p:nvPr/>
        </p:nvSpPr>
        <p:spPr bwMode="auto">
          <a:xfrm>
            <a:off x="539750" y="5630863"/>
            <a:ext cx="8353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          Каким будет показание спидометра, когда автомобиль остановится?</a:t>
            </a:r>
          </a:p>
        </p:txBody>
      </p:sp>
      <p:sp>
        <p:nvSpPr>
          <p:cNvPr id="75798" name="Freeform 22"/>
          <p:cNvSpPr>
            <a:spLocks/>
          </p:cNvSpPr>
          <p:nvPr/>
        </p:nvSpPr>
        <p:spPr bwMode="auto">
          <a:xfrm>
            <a:off x="3917950" y="3919538"/>
            <a:ext cx="261938" cy="57150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165" y="0"/>
              </a:cxn>
            </a:cxnLst>
            <a:rect l="0" t="0" r="r" b="b"/>
            <a:pathLst>
              <a:path w="165" h="36">
                <a:moveTo>
                  <a:pt x="0" y="36"/>
                </a:moveTo>
                <a:lnTo>
                  <a:pt x="165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02" name="Oval 26"/>
          <p:cNvSpPr>
            <a:spLocks noChangeArrowheads="1"/>
          </p:cNvSpPr>
          <p:nvPr/>
        </p:nvSpPr>
        <p:spPr bwMode="auto">
          <a:xfrm>
            <a:off x="3929063" y="3573463"/>
            <a:ext cx="85725" cy="9048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13" name="Freeform 37"/>
          <p:cNvSpPr>
            <a:spLocks/>
          </p:cNvSpPr>
          <p:nvPr/>
        </p:nvSpPr>
        <p:spPr bwMode="auto">
          <a:xfrm>
            <a:off x="3779838" y="3276600"/>
            <a:ext cx="215900" cy="127000"/>
          </a:xfrm>
          <a:custGeom>
            <a:avLst/>
            <a:gdLst/>
            <a:ahLst/>
            <a:cxnLst>
              <a:cxn ang="0">
                <a:pos x="136" y="0"/>
              </a:cxn>
              <a:cxn ang="0">
                <a:pos x="0" y="80"/>
              </a:cxn>
            </a:cxnLst>
            <a:rect l="0" t="0" r="r" b="b"/>
            <a:pathLst>
              <a:path w="136" h="80">
                <a:moveTo>
                  <a:pt x="136" y="0"/>
                </a:moveTo>
                <a:lnTo>
                  <a:pt x="0" y="8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814" name="Oval 38"/>
          <p:cNvSpPr>
            <a:spLocks noChangeArrowheads="1"/>
          </p:cNvSpPr>
          <p:nvPr/>
        </p:nvSpPr>
        <p:spPr bwMode="auto">
          <a:xfrm>
            <a:off x="3641725" y="3051175"/>
            <a:ext cx="87313" cy="904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823" name="Text Box 47"/>
          <p:cNvSpPr txBox="1">
            <a:spLocks noChangeArrowheads="1"/>
          </p:cNvSpPr>
          <p:nvPr/>
        </p:nvSpPr>
        <p:spPr bwMode="auto">
          <a:xfrm>
            <a:off x="3352800" y="3824288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14</a:t>
            </a: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5824" name="Text Box 48"/>
          <p:cNvSpPr txBox="1">
            <a:spLocks noChangeArrowheads="1"/>
          </p:cNvSpPr>
          <p:nvPr/>
        </p:nvSpPr>
        <p:spPr bwMode="auto">
          <a:xfrm>
            <a:off x="3281363" y="3357563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12</a:t>
            </a: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5831" name="Text Box 55"/>
          <p:cNvSpPr txBox="1">
            <a:spLocks noChangeArrowheads="1"/>
          </p:cNvSpPr>
          <p:nvPr/>
        </p:nvSpPr>
        <p:spPr bwMode="auto">
          <a:xfrm>
            <a:off x="1763713" y="3500438"/>
            <a:ext cx="935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км/ч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 rot="1283799">
            <a:off x="2400300" y="2655888"/>
            <a:ext cx="311150" cy="3511550"/>
            <a:chOff x="2984" y="1680"/>
            <a:chExt cx="123" cy="1614"/>
          </a:xfrm>
        </p:grpSpPr>
        <p:sp>
          <p:nvSpPr>
            <p:cNvPr id="75792" name="Freeform 16"/>
            <p:cNvSpPr>
              <a:spLocks/>
            </p:cNvSpPr>
            <p:nvPr/>
          </p:nvSpPr>
          <p:spPr bwMode="auto">
            <a:xfrm>
              <a:off x="2984" y="1680"/>
              <a:ext cx="120" cy="816"/>
            </a:xfrm>
            <a:custGeom>
              <a:avLst/>
              <a:gdLst/>
              <a:ahLst/>
              <a:cxnLst>
                <a:cxn ang="0">
                  <a:pos x="0" y="816"/>
                </a:cxn>
                <a:cxn ang="0">
                  <a:pos x="40" y="0"/>
                </a:cxn>
                <a:cxn ang="0">
                  <a:pos x="120" y="816"/>
                </a:cxn>
              </a:cxnLst>
              <a:rect l="0" t="0" r="r" b="b"/>
              <a:pathLst>
                <a:path w="120" h="816">
                  <a:moveTo>
                    <a:pt x="0" y="816"/>
                  </a:moveTo>
                  <a:lnTo>
                    <a:pt x="40" y="0"/>
                  </a:lnTo>
                  <a:lnTo>
                    <a:pt x="120" y="816"/>
                  </a:lnTo>
                </a:path>
              </a:pathLst>
            </a:custGeom>
            <a:solidFill>
              <a:srgbClr val="00CC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793" name="Freeform 17"/>
            <p:cNvSpPr>
              <a:spLocks/>
            </p:cNvSpPr>
            <p:nvPr/>
          </p:nvSpPr>
          <p:spPr bwMode="auto">
            <a:xfrm flipH="1" flipV="1">
              <a:off x="2987" y="2478"/>
              <a:ext cx="120" cy="816"/>
            </a:xfrm>
            <a:custGeom>
              <a:avLst/>
              <a:gdLst/>
              <a:ahLst/>
              <a:cxnLst>
                <a:cxn ang="0">
                  <a:pos x="0" y="816"/>
                </a:cxn>
                <a:cxn ang="0">
                  <a:pos x="40" y="0"/>
                </a:cxn>
                <a:cxn ang="0">
                  <a:pos x="120" y="816"/>
                </a:cxn>
              </a:cxnLst>
              <a:rect l="0" t="0" r="r" b="b"/>
              <a:pathLst>
                <a:path w="120" h="816">
                  <a:moveTo>
                    <a:pt x="0" y="816"/>
                  </a:moveTo>
                  <a:lnTo>
                    <a:pt x="40" y="0"/>
                  </a:lnTo>
                  <a:lnTo>
                    <a:pt x="120" y="81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5796" name="PubChord"/>
          <p:cNvSpPr>
            <a:spLocks noEditPoints="1" noChangeArrowheads="1"/>
          </p:cNvSpPr>
          <p:nvPr/>
        </p:nvSpPr>
        <p:spPr bwMode="auto">
          <a:xfrm rot="7856042">
            <a:off x="2259013" y="4206875"/>
            <a:ext cx="554037" cy="627063"/>
          </a:xfrm>
          <a:custGeom>
            <a:avLst/>
            <a:gdLst>
              <a:gd name="G0" fmla="+- 0 0 0"/>
              <a:gd name="G1" fmla="sin 10800 -9614353"/>
              <a:gd name="G2" fmla="cos 10800 -9614353"/>
              <a:gd name="G3" fmla="sin 10800 3553469"/>
              <a:gd name="G4" fmla="cos 10800 3553469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G10" fmla="+/ G5 G7 2"/>
              <a:gd name="G11" fmla="+/ G6 G8 2"/>
              <a:gd name="T0" fmla="*/ 1772 w 21600"/>
              <a:gd name="T1" fmla="*/ 4871 h 21600"/>
              <a:gd name="T2" fmla="*/ 9443 w 21600"/>
              <a:gd name="T3" fmla="*/ 12216 h 21600"/>
              <a:gd name="T4" fmla="*/ 17114 w 21600"/>
              <a:gd name="T5" fmla="*/ 19561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772" y="4871"/>
                </a:moveTo>
                <a:cubicBezTo>
                  <a:pt x="616" y="6632"/>
                  <a:pt x="0" y="8693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3066" y="21600"/>
                  <a:pt x="15275" y="20886"/>
                  <a:pt x="17114" y="19561"/>
                </a:cubicBezTo>
                <a:close/>
              </a:path>
            </a:pathLst>
          </a:cu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 useBgFill="1">
        <p:nvSpPr>
          <p:cNvPr id="75828" name="Freeform 52"/>
          <p:cNvSpPr>
            <a:spLocks/>
          </p:cNvSpPr>
          <p:nvPr/>
        </p:nvSpPr>
        <p:spPr bwMode="auto">
          <a:xfrm>
            <a:off x="1733550" y="4473575"/>
            <a:ext cx="1263650" cy="468313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796" y="0"/>
              </a:cxn>
              <a:cxn ang="0">
                <a:pos x="609" y="295"/>
              </a:cxn>
              <a:cxn ang="0">
                <a:pos x="0" y="10"/>
              </a:cxn>
            </a:cxnLst>
            <a:rect l="0" t="0" r="r" b="b"/>
            <a:pathLst>
              <a:path w="796" h="295">
                <a:moveTo>
                  <a:pt x="0" y="10"/>
                </a:moveTo>
                <a:lnTo>
                  <a:pt x="796" y="0"/>
                </a:lnTo>
                <a:lnTo>
                  <a:pt x="609" y="295"/>
                </a:lnTo>
                <a:lnTo>
                  <a:pt x="0" y="10"/>
                </a:lnTo>
                <a:close/>
              </a:path>
            </a:pathLst>
          </a:custGeom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" name="Group 56"/>
          <p:cNvGrpSpPr>
            <a:grpSpLocks/>
          </p:cNvGrpSpPr>
          <p:nvPr/>
        </p:nvGrpSpPr>
        <p:grpSpPr bwMode="auto">
          <a:xfrm>
            <a:off x="7020272" y="1412776"/>
            <a:ext cx="1799878" cy="1602680"/>
            <a:chOff x="3054" y="1752"/>
            <a:chExt cx="733" cy="647"/>
          </a:xfrm>
        </p:grpSpPr>
        <p:sp>
          <p:nvSpPr>
            <p:cNvPr id="75833" name="AutoShape 57"/>
            <p:cNvSpPr>
              <a:spLocks noChangeArrowheads="1"/>
            </p:cNvSpPr>
            <p:nvPr/>
          </p:nvSpPr>
          <p:spPr bwMode="auto">
            <a:xfrm>
              <a:off x="3054" y="1752"/>
              <a:ext cx="733" cy="647"/>
            </a:xfrm>
            <a:custGeom>
              <a:avLst/>
              <a:gdLst>
                <a:gd name="G0" fmla="+- 3697 0 0"/>
                <a:gd name="G1" fmla="+- 21600 0 3697"/>
                <a:gd name="G2" fmla="+- 21600 0 3697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697" y="10800"/>
                  </a:moveTo>
                  <a:cubicBezTo>
                    <a:pt x="3697" y="14723"/>
                    <a:pt x="6877" y="17903"/>
                    <a:pt x="10800" y="17903"/>
                  </a:cubicBezTo>
                  <a:cubicBezTo>
                    <a:pt x="14723" y="17903"/>
                    <a:pt x="17903" y="14723"/>
                    <a:pt x="17903" y="10800"/>
                  </a:cubicBezTo>
                  <a:cubicBezTo>
                    <a:pt x="17903" y="6877"/>
                    <a:pt x="14723" y="3697"/>
                    <a:pt x="10800" y="3697"/>
                  </a:cubicBezTo>
                  <a:cubicBezTo>
                    <a:pt x="6877" y="3697"/>
                    <a:pt x="3697" y="6877"/>
                    <a:pt x="3697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834" name="Oval 58"/>
            <p:cNvSpPr>
              <a:spLocks noChangeArrowheads="1"/>
            </p:cNvSpPr>
            <p:nvPr/>
          </p:nvSpPr>
          <p:spPr bwMode="auto">
            <a:xfrm>
              <a:off x="3170" y="1858"/>
              <a:ext cx="486" cy="429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3200" b="1" dirty="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60</a:t>
              </a:r>
            </a:p>
          </p:txBody>
        </p:sp>
      </p:grpSp>
      <p:sp>
        <p:nvSpPr>
          <p:cNvPr id="75835" name="Text Box 59"/>
          <p:cNvSpPr txBox="1">
            <a:spLocks noChangeArrowheads="1"/>
          </p:cNvSpPr>
          <p:nvPr/>
        </p:nvSpPr>
        <p:spPr bwMode="auto">
          <a:xfrm>
            <a:off x="468313" y="4694238"/>
            <a:ext cx="80645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           На сколько и в какую сторону передвинется стрелка, когда скорость снизится до 50 км/ч?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12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27" grpId="0"/>
      <p:bldP spid="758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AutoShape 4"/>
          <p:cNvSpPr>
            <a:spLocks noChangeArrowheads="1"/>
          </p:cNvSpPr>
          <p:nvPr/>
        </p:nvSpPr>
        <p:spPr bwMode="auto">
          <a:xfrm rot="16200000">
            <a:off x="4283075" y="-1971675"/>
            <a:ext cx="1081088" cy="5545138"/>
          </a:xfrm>
          <a:prstGeom prst="flowChartDelay">
            <a:avLst/>
          </a:prstGeom>
          <a:gradFill rotWithShape="1">
            <a:gsLst>
              <a:gs pos="0">
                <a:srgbClr val="CC99FF"/>
              </a:gs>
              <a:gs pos="50000">
                <a:srgbClr val="FFFFFF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345" name="Text Box 177"/>
          <p:cNvSpPr txBox="1">
            <a:spLocks noChangeArrowheads="1"/>
          </p:cNvSpPr>
          <p:nvPr/>
        </p:nvSpPr>
        <p:spPr bwMode="auto">
          <a:xfrm>
            <a:off x="2124075" y="765175"/>
            <a:ext cx="5543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r>
              <a:rPr lang="en-US" sz="2800"/>
              <a:t> I </a:t>
            </a:r>
            <a:r>
              <a:rPr lang="en-US" sz="4400"/>
              <a:t>I</a:t>
            </a:r>
            <a:endParaRPr lang="ru-RU" sz="4400"/>
          </a:p>
        </p:txBody>
      </p:sp>
      <p:sp>
        <p:nvSpPr>
          <p:cNvPr id="7171" name="DiagonalStripe"/>
          <p:cNvSpPr>
            <a:spLocks noEditPoints="1" noChangeArrowheads="1"/>
          </p:cNvSpPr>
          <p:nvPr/>
        </p:nvSpPr>
        <p:spPr bwMode="auto">
          <a:xfrm rot="2413501">
            <a:off x="1547813" y="765175"/>
            <a:ext cx="6507162" cy="5703888"/>
          </a:xfrm>
          <a:custGeom>
            <a:avLst/>
            <a:gdLst>
              <a:gd name="G0" fmla="+- 0 0 0"/>
              <a:gd name="G1" fmla="*/ 18036 1 2"/>
              <a:gd name="G2" fmla="+- 18036 0 0"/>
              <a:gd name="G3" fmla="+- G1 10800 0"/>
              <a:gd name="T0" fmla="*/ 9018 w 21600"/>
              <a:gd name="T1" fmla="*/ 9018 h 21600"/>
              <a:gd name="T2" fmla="*/ 0 w 21600"/>
              <a:gd name="T3" fmla="*/ 19818 h 21600"/>
              <a:gd name="T4" fmla="*/ 10800 w 21600"/>
              <a:gd name="T5" fmla="*/ 10800 h 21600"/>
              <a:gd name="T6" fmla="*/ 19818 w 21600"/>
              <a:gd name="T7" fmla="*/ 0 h 21600"/>
              <a:gd name="T8" fmla="*/ 11796480 60000 65536"/>
              <a:gd name="T9" fmla="*/ 11796480 60000 65536"/>
              <a:gd name="T10" fmla="*/ 0 60000 65536"/>
              <a:gd name="T11" fmla="*/ 17694720 60000 65536"/>
              <a:gd name="T12" fmla="*/ 0 w 21600"/>
              <a:gd name="T13" fmla="*/ 0 h 21600"/>
              <a:gd name="T14" fmla="*/ G3 w 21600"/>
              <a:gd name="T15" fmla="*/ G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36" y="0"/>
                </a:moveTo>
                <a:lnTo>
                  <a:pt x="0" y="18036"/>
                </a:ln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CC99FF"/>
              </a:gs>
              <a:gs pos="50000">
                <a:srgbClr val="9999FF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7220" name="Text Box 52"/>
          <p:cNvSpPr txBox="1">
            <a:spLocks noChangeArrowheads="1"/>
          </p:cNvSpPr>
          <p:nvPr/>
        </p:nvSpPr>
        <p:spPr bwMode="auto">
          <a:xfrm>
            <a:off x="2124075" y="620713"/>
            <a:ext cx="5688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0   100  200  300  400  </a:t>
            </a:r>
            <a:r>
              <a:rPr lang="ru-RU">
                <a:solidFill>
                  <a:srgbClr val="0000FF"/>
                </a:solidFill>
              </a:rPr>
              <a:t>500</a:t>
            </a:r>
            <a:r>
              <a:rPr lang="ru-RU"/>
              <a:t>  600 700  800  900 1000</a:t>
            </a:r>
          </a:p>
        </p:txBody>
      </p:sp>
      <p:sp>
        <p:nvSpPr>
          <p:cNvPr id="7221" name="Freeform 53"/>
          <p:cNvSpPr>
            <a:spLocks/>
          </p:cNvSpPr>
          <p:nvPr/>
        </p:nvSpPr>
        <p:spPr bwMode="auto">
          <a:xfrm>
            <a:off x="4330700" y="952500"/>
            <a:ext cx="1588" cy="1689100"/>
          </a:xfrm>
          <a:custGeom>
            <a:avLst/>
            <a:gdLst/>
            <a:ahLst/>
            <a:cxnLst>
              <a:cxn ang="0">
                <a:pos x="0" y="1064"/>
              </a:cxn>
              <a:cxn ang="0">
                <a:pos x="0" y="0"/>
              </a:cxn>
            </a:cxnLst>
            <a:rect l="0" t="0" r="r" b="b"/>
            <a:pathLst>
              <a:path w="1" h="1064">
                <a:moveTo>
                  <a:pt x="0" y="1064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222" name="PubBanner"/>
          <p:cNvSpPr>
            <a:spLocks noEditPoints="1" noChangeArrowheads="1"/>
          </p:cNvSpPr>
          <p:nvPr/>
        </p:nvSpPr>
        <p:spPr bwMode="auto">
          <a:xfrm rot="10800000">
            <a:off x="2051050" y="1341438"/>
            <a:ext cx="5473700" cy="2016125"/>
          </a:xfrm>
          <a:custGeom>
            <a:avLst/>
            <a:gdLst>
              <a:gd name="T0" fmla="*/ 10800 w 21600"/>
              <a:gd name="T1" fmla="*/ 0 h 21600"/>
              <a:gd name="T2" fmla="*/ 684 w 21600"/>
              <a:gd name="T3" fmla="*/ 13728 h 21600"/>
              <a:gd name="T4" fmla="*/ 10800 w 21600"/>
              <a:gd name="T5" fmla="*/ 12549 h 21600"/>
              <a:gd name="T6" fmla="*/ 20928 w 21600"/>
              <a:gd name="T7" fmla="*/ 1372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826 w 21600"/>
              <a:gd name="T13" fmla="*/ 4525 h 21600"/>
              <a:gd name="T14" fmla="*/ 18785 w 21600"/>
              <a:gd name="T15" fmla="*/ 1254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785" y="4525"/>
                </a:moveTo>
                <a:cubicBezTo>
                  <a:pt x="18684" y="3891"/>
                  <a:pt x="18494" y="3359"/>
                  <a:pt x="18152" y="2776"/>
                </a:cubicBezTo>
                <a:cubicBezTo>
                  <a:pt x="17708" y="2243"/>
                  <a:pt x="17125" y="1749"/>
                  <a:pt x="16453" y="1318"/>
                </a:cubicBezTo>
                <a:cubicBezTo>
                  <a:pt x="15667" y="925"/>
                  <a:pt x="14792" y="583"/>
                  <a:pt x="13816" y="342"/>
                </a:cubicBezTo>
                <a:cubicBezTo>
                  <a:pt x="12840" y="152"/>
                  <a:pt x="11826" y="0"/>
                  <a:pt x="10800" y="0"/>
                </a:cubicBezTo>
                <a:cubicBezTo>
                  <a:pt x="9735" y="0"/>
                  <a:pt x="8708" y="152"/>
                  <a:pt x="7732" y="342"/>
                </a:cubicBezTo>
                <a:cubicBezTo>
                  <a:pt x="6807" y="583"/>
                  <a:pt x="5932" y="925"/>
                  <a:pt x="5159" y="1318"/>
                </a:cubicBezTo>
                <a:cubicBezTo>
                  <a:pt x="4474" y="1749"/>
                  <a:pt x="3891" y="2243"/>
                  <a:pt x="3409" y="2776"/>
                </a:cubicBezTo>
                <a:cubicBezTo>
                  <a:pt x="3118" y="3359"/>
                  <a:pt x="2864" y="3891"/>
                  <a:pt x="2826" y="4525"/>
                </a:cubicBezTo>
                <a:lnTo>
                  <a:pt x="2826" y="6084"/>
                </a:lnTo>
                <a:lnTo>
                  <a:pt x="0" y="9152"/>
                </a:lnTo>
                <a:lnTo>
                  <a:pt x="684" y="13728"/>
                </a:lnTo>
                <a:lnTo>
                  <a:pt x="0" y="21600"/>
                </a:lnTo>
                <a:lnTo>
                  <a:pt x="2826" y="18684"/>
                </a:lnTo>
                <a:lnTo>
                  <a:pt x="2826" y="17074"/>
                </a:lnTo>
                <a:cubicBezTo>
                  <a:pt x="2864" y="16491"/>
                  <a:pt x="3118" y="15908"/>
                  <a:pt x="3409" y="15325"/>
                </a:cubicBezTo>
                <a:cubicBezTo>
                  <a:pt x="3891" y="14792"/>
                  <a:pt x="4474" y="14311"/>
                  <a:pt x="5159" y="13867"/>
                </a:cubicBezTo>
                <a:cubicBezTo>
                  <a:pt x="5932" y="13474"/>
                  <a:pt x="6807" y="13145"/>
                  <a:pt x="7732" y="12891"/>
                </a:cubicBezTo>
                <a:cubicBezTo>
                  <a:pt x="8708" y="12701"/>
                  <a:pt x="9735" y="12600"/>
                  <a:pt x="10800" y="12549"/>
                </a:cubicBezTo>
                <a:cubicBezTo>
                  <a:pt x="11826" y="12600"/>
                  <a:pt x="12840" y="12701"/>
                  <a:pt x="13816" y="12891"/>
                </a:cubicBezTo>
                <a:cubicBezTo>
                  <a:pt x="14792" y="13145"/>
                  <a:pt x="15667" y="13474"/>
                  <a:pt x="16453" y="13867"/>
                </a:cubicBezTo>
                <a:cubicBezTo>
                  <a:pt x="17125" y="14311"/>
                  <a:pt x="17708" y="14792"/>
                  <a:pt x="18152" y="15325"/>
                </a:cubicBezTo>
                <a:cubicBezTo>
                  <a:pt x="18494" y="15908"/>
                  <a:pt x="18684" y="16491"/>
                  <a:pt x="18785" y="17074"/>
                </a:cubicBezTo>
                <a:lnTo>
                  <a:pt x="18785" y="18684"/>
                </a:lnTo>
                <a:lnTo>
                  <a:pt x="21600" y="21600"/>
                </a:lnTo>
                <a:lnTo>
                  <a:pt x="20928" y="13728"/>
                </a:lnTo>
                <a:lnTo>
                  <a:pt x="21600" y="9152"/>
                </a:lnTo>
                <a:lnTo>
                  <a:pt x="18785" y="6084"/>
                </a:lnTo>
                <a:lnTo>
                  <a:pt x="18785" y="4525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7223" name="chair1"/>
          <p:cNvSpPr>
            <a:spLocks noEditPoints="1" noChangeArrowheads="1"/>
          </p:cNvSpPr>
          <p:nvPr/>
        </p:nvSpPr>
        <p:spPr bwMode="auto">
          <a:xfrm>
            <a:off x="4859338" y="2420938"/>
            <a:ext cx="3816350" cy="935037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gradFill rotWithShape="1">
            <a:gsLst>
              <a:gs pos="0">
                <a:srgbClr val="0000FF"/>
              </a:gs>
              <a:gs pos="50000">
                <a:srgbClr val="9999FF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7239" name="Text Box 71"/>
          <p:cNvSpPr txBox="1">
            <a:spLocks noChangeArrowheads="1"/>
          </p:cNvSpPr>
          <p:nvPr/>
        </p:nvSpPr>
        <p:spPr bwMode="auto">
          <a:xfrm>
            <a:off x="323850" y="3860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235" name="chair1"/>
          <p:cNvSpPr>
            <a:spLocks noEditPoints="1" noChangeArrowheads="1"/>
          </p:cNvSpPr>
          <p:nvPr/>
        </p:nvSpPr>
        <p:spPr bwMode="auto">
          <a:xfrm>
            <a:off x="468313" y="2349500"/>
            <a:ext cx="3816350" cy="1077913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gradFill rotWithShape="1">
            <a:gsLst>
              <a:gs pos="0">
                <a:srgbClr val="0000FF"/>
              </a:gs>
              <a:gs pos="50000">
                <a:srgbClr val="9999FF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7246" name="AutoShape 78"/>
          <p:cNvSpPr>
            <a:spLocks noChangeArrowheads="1"/>
          </p:cNvSpPr>
          <p:nvPr/>
        </p:nvSpPr>
        <p:spPr bwMode="auto">
          <a:xfrm>
            <a:off x="684213" y="4437063"/>
            <a:ext cx="2159000" cy="863600"/>
          </a:xfrm>
          <a:prstGeom prst="cloudCallout">
            <a:avLst>
              <a:gd name="adj1" fmla="val 55736"/>
              <a:gd name="adj2" fmla="val 116176"/>
            </a:avLst>
          </a:prstGeom>
          <a:gradFill rotWithShape="1">
            <a:gsLst>
              <a:gs pos="0">
                <a:schemeClr val="bg1"/>
              </a:gs>
              <a:gs pos="50000">
                <a:srgbClr val="66FF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3200" b="1">
                <a:solidFill>
                  <a:srgbClr val="0000FF"/>
                </a:solidFill>
              </a:rPr>
              <a:t>45</a:t>
            </a:r>
            <a:r>
              <a:rPr lang="ru-RU" sz="3200" b="1">
                <a:solidFill>
                  <a:srgbClr val="0000FF"/>
                </a:solidFill>
              </a:rPr>
              <a:t>0</a:t>
            </a:r>
            <a:r>
              <a:rPr lang="en-US" sz="3200" b="1">
                <a:solidFill>
                  <a:srgbClr val="0000FF"/>
                </a:solidFill>
              </a:rPr>
              <a:t> </a:t>
            </a:r>
            <a:r>
              <a:rPr lang="ru-RU" sz="3200" b="1">
                <a:solidFill>
                  <a:srgbClr val="0000FF"/>
                </a:solidFill>
              </a:rPr>
              <a:t>г</a:t>
            </a:r>
          </a:p>
        </p:txBody>
      </p:sp>
      <p:grpSp>
        <p:nvGrpSpPr>
          <p:cNvPr id="2" name="Group 96"/>
          <p:cNvGrpSpPr>
            <a:grpSpLocks/>
          </p:cNvGrpSpPr>
          <p:nvPr/>
        </p:nvGrpSpPr>
        <p:grpSpPr bwMode="auto">
          <a:xfrm rot="2346269">
            <a:off x="733425" y="1590675"/>
            <a:ext cx="1125538" cy="792163"/>
            <a:chOff x="3168" y="2640"/>
            <a:chExt cx="698" cy="521"/>
          </a:xfrm>
        </p:grpSpPr>
        <p:grpSp>
          <p:nvGrpSpPr>
            <p:cNvPr id="3" name="Group 97"/>
            <p:cNvGrpSpPr>
              <a:grpSpLocks/>
            </p:cNvGrpSpPr>
            <p:nvPr/>
          </p:nvGrpSpPr>
          <p:grpSpPr bwMode="auto">
            <a:xfrm rot="2234714" flipV="1">
              <a:off x="3168" y="2640"/>
              <a:ext cx="419" cy="247"/>
              <a:chOff x="2506" y="1584"/>
              <a:chExt cx="419" cy="247"/>
            </a:xfrm>
          </p:grpSpPr>
          <p:sp>
            <p:nvSpPr>
              <p:cNvPr id="7266" name="Freeform 98"/>
              <p:cNvSpPr>
                <a:spLocks/>
              </p:cNvSpPr>
              <p:nvPr/>
            </p:nvSpPr>
            <p:spPr bwMode="auto">
              <a:xfrm rot="-25649421">
                <a:off x="2757" y="1560"/>
                <a:ext cx="144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48" y="48"/>
                  </a:cxn>
                  <a:cxn ang="0">
                    <a:pos x="144" y="0"/>
                  </a:cxn>
                </a:cxnLst>
                <a:rect l="0" t="0" r="r" b="b"/>
                <a:pathLst>
                  <a:path w="144" h="192">
                    <a:moveTo>
                      <a:pt x="0" y="192"/>
                    </a:moveTo>
                    <a:cubicBezTo>
                      <a:pt x="12" y="136"/>
                      <a:pt x="24" y="80"/>
                      <a:pt x="48" y="48"/>
                    </a:cubicBezTo>
                    <a:cubicBezTo>
                      <a:pt x="72" y="16"/>
                      <a:pt x="108" y="8"/>
                      <a:pt x="144" y="0"/>
                    </a:cubicBezTo>
                  </a:path>
                </a:pathLst>
              </a:custGeom>
              <a:noFill/>
              <a:ln w="28575" cap="flat" cmpd="sng">
                <a:solidFill>
                  <a:srgbClr val="000000"/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99"/>
              <p:cNvGrpSpPr>
                <a:grpSpLocks/>
              </p:cNvGrpSpPr>
              <p:nvPr/>
            </p:nvGrpSpPr>
            <p:grpSpPr bwMode="auto">
              <a:xfrm rot="-23852377">
                <a:off x="2506" y="1652"/>
                <a:ext cx="353" cy="179"/>
                <a:chOff x="3144" y="3204"/>
                <a:chExt cx="867" cy="623"/>
              </a:xfrm>
            </p:grpSpPr>
            <p:grpSp>
              <p:nvGrpSpPr>
                <p:cNvPr id="5" name="Group 100"/>
                <p:cNvGrpSpPr>
                  <a:grpSpLocks/>
                </p:cNvGrpSpPr>
                <p:nvPr/>
              </p:nvGrpSpPr>
              <p:grpSpPr bwMode="auto">
                <a:xfrm>
                  <a:off x="3144" y="3204"/>
                  <a:ext cx="867" cy="623"/>
                  <a:chOff x="3144" y="3204"/>
                  <a:chExt cx="867" cy="623"/>
                </a:xfrm>
              </p:grpSpPr>
              <p:sp>
                <p:nvSpPr>
                  <p:cNvPr id="7269" name="Freeform 101"/>
                  <p:cNvSpPr>
                    <a:spLocks/>
                  </p:cNvSpPr>
                  <p:nvPr/>
                </p:nvSpPr>
                <p:spPr bwMode="auto">
                  <a:xfrm>
                    <a:off x="3144" y="3204"/>
                    <a:ext cx="848" cy="308"/>
                  </a:xfrm>
                  <a:custGeom>
                    <a:avLst/>
                    <a:gdLst/>
                    <a:ahLst/>
                    <a:cxnLst>
                      <a:cxn ang="0">
                        <a:pos x="848" y="300"/>
                      </a:cxn>
                      <a:cxn ang="0">
                        <a:pos x="704" y="76"/>
                      </a:cxn>
                      <a:cxn ang="0">
                        <a:pos x="576" y="4"/>
                      </a:cxn>
                      <a:cxn ang="0">
                        <a:pos x="376" y="52"/>
                      </a:cxn>
                      <a:cxn ang="0">
                        <a:pos x="0" y="308"/>
                      </a:cxn>
                    </a:cxnLst>
                    <a:rect l="0" t="0" r="r" b="b"/>
                    <a:pathLst>
                      <a:path w="848" h="308">
                        <a:moveTo>
                          <a:pt x="848" y="300"/>
                        </a:moveTo>
                        <a:cubicBezTo>
                          <a:pt x="824" y="263"/>
                          <a:pt x="749" y="125"/>
                          <a:pt x="704" y="76"/>
                        </a:cubicBezTo>
                        <a:cubicBezTo>
                          <a:pt x="659" y="27"/>
                          <a:pt x="631" y="8"/>
                          <a:pt x="576" y="4"/>
                        </a:cubicBezTo>
                        <a:cubicBezTo>
                          <a:pt x="521" y="0"/>
                          <a:pt x="472" y="1"/>
                          <a:pt x="376" y="52"/>
                        </a:cubicBezTo>
                        <a:cubicBezTo>
                          <a:pt x="280" y="103"/>
                          <a:pt x="78" y="255"/>
                          <a:pt x="0" y="308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66FF66"/>
                      </a:gs>
                      <a:gs pos="100000">
                        <a:srgbClr val="009900"/>
                      </a:gs>
                    </a:gsLst>
                    <a:path path="rect">
                      <a:fillToRect l="50000" t="50000" r="50000" b="50000"/>
                    </a:path>
                  </a:gradFill>
                  <a:ln w="9525" cap="flat" cmpd="sng">
                    <a:solidFill>
                      <a:srgbClr val="0099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70" name="Freeform 102"/>
                  <p:cNvSpPr>
                    <a:spLocks/>
                  </p:cNvSpPr>
                  <p:nvPr/>
                </p:nvSpPr>
                <p:spPr bwMode="auto">
                  <a:xfrm>
                    <a:off x="3144" y="3420"/>
                    <a:ext cx="867" cy="407"/>
                  </a:xfrm>
                  <a:custGeom>
                    <a:avLst/>
                    <a:gdLst/>
                    <a:ahLst/>
                    <a:cxnLst>
                      <a:cxn ang="0">
                        <a:pos x="0" y="92"/>
                      </a:cxn>
                      <a:cxn ang="0">
                        <a:pos x="552" y="380"/>
                      </a:cxn>
                      <a:cxn ang="0">
                        <a:pos x="832" y="252"/>
                      </a:cxn>
                      <a:cxn ang="0">
                        <a:pos x="760" y="28"/>
                      </a:cxn>
                      <a:cxn ang="0">
                        <a:pos x="232" y="84"/>
                      </a:cxn>
                    </a:cxnLst>
                    <a:rect l="0" t="0" r="r" b="b"/>
                    <a:pathLst>
                      <a:path w="867" h="407">
                        <a:moveTo>
                          <a:pt x="0" y="92"/>
                        </a:moveTo>
                        <a:cubicBezTo>
                          <a:pt x="206" y="222"/>
                          <a:pt x="413" y="353"/>
                          <a:pt x="552" y="380"/>
                        </a:cubicBezTo>
                        <a:cubicBezTo>
                          <a:pt x="691" y="407"/>
                          <a:pt x="797" y="311"/>
                          <a:pt x="832" y="252"/>
                        </a:cubicBezTo>
                        <a:cubicBezTo>
                          <a:pt x="867" y="193"/>
                          <a:pt x="860" y="56"/>
                          <a:pt x="760" y="28"/>
                        </a:cubicBezTo>
                        <a:cubicBezTo>
                          <a:pt x="660" y="0"/>
                          <a:pt x="446" y="42"/>
                          <a:pt x="232" y="84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66FF66"/>
                      </a:gs>
                      <a:gs pos="100000">
                        <a:srgbClr val="008000"/>
                      </a:gs>
                    </a:gsLst>
                    <a:path path="rect">
                      <a:fillToRect l="50000" t="50000" r="50000" b="50000"/>
                    </a:path>
                  </a:gradFill>
                  <a:ln w="9525" cap="flat" cmpd="sng">
                    <a:solidFill>
                      <a:srgbClr val="0099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271" name="Freeform 103"/>
                <p:cNvSpPr>
                  <a:spLocks/>
                </p:cNvSpPr>
                <p:nvPr/>
              </p:nvSpPr>
              <p:spPr bwMode="auto">
                <a:xfrm>
                  <a:off x="3808" y="3440"/>
                  <a:ext cx="87" cy="288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80" y="160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87" h="288">
                      <a:moveTo>
                        <a:pt x="40" y="0"/>
                      </a:moveTo>
                      <a:cubicBezTo>
                        <a:pt x="63" y="56"/>
                        <a:pt x="87" y="112"/>
                        <a:pt x="80" y="160"/>
                      </a:cubicBezTo>
                      <a:cubicBezTo>
                        <a:pt x="73" y="208"/>
                        <a:pt x="36" y="248"/>
                        <a:pt x="0" y="28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72" name="Freeform 104"/>
                <p:cNvSpPr>
                  <a:spLocks/>
                </p:cNvSpPr>
                <p:nvPr/>
              </p:nvSpPr>
              <p:spPr bwMode="auto">
                <a:xfrm>
                  <a:off x="3688" y="3440"/>
                  <a:ext cx="87" cy="288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80" y="160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87" h="288">
                      <a:moveTo>
                        <a:pt x="40" y="0"/>
                      </a:moveTo>
                      <a:cubicBezTo>
                        <a:pt x="63" y="56"/>
                        <a:pt x="87" y="112"/>
                        <a:pt x="80" y="160"/>
                      </a:cubicBezTo>
                      <a:cubicBezTo>
                        <a:pt x="73" y="208"/>
                        <a:pt x="36" y="248"/>
                        <a:pt x="0" y="288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73" name="Freeform 105"/>
                <p:cNvSpPr>
                  <a:spLocks/>
                </p:cNvSpPr>
                <p:nvPr/>
              </p:nvSpPr>
              <p:spPr bwMode="auto">
                <a:xfrm>
                  <a:off x="3568" y="3480"/>
                  <a:ext cx="72" cy="184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64" y="120"/>
                    </a:cxn>
                    <a:cxn ang="0">
                      <a:pos x="0" y="184"/>
                    </a:cxn>
                  </a:cxnLst>
                  <a:rect l="0" t="0" r="r" b="b"/>
                  <a:pathLst>
                    <a:path w="72" h="184">
                      <a:moveTo>
                        <a:pt x="48" y="0"/>
                      </a:moveTo>
                      <a:cubicBezTo>
                        <a:pt x="51" y="17"/>
                        <a:pt x="72" y="89"/>
                        <a:pt x="64" y="120"/>
                      </a:cubicBezTo>
                      <a:cubicBezTo>
                        <a:pt x="56" y="151"/>
                        <a:pt x="13" y="171"/>
                        <a:pt x="0" y="184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74" name="Freeform 106"/>
                <p:cNvSpPr>
                  <a:spLocks/>
                </p:cNvSpPr>
                <p:nvPr/>
              </p:nvSpPr>
              <p:spPr bwMode="auto">
                <a:xfrm>
                  <a:off x="3656" y="3280"/>
                  <a:ext cx="112" cy="14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6" y="48"/>
                    </a:cxn>
                    <a:cxn ang="0">
                      <a:pos x="112" y="144"/>
                    </a:cxn>
                  </a:cxnLst>
                  <a:rect l="0" t="0" r="r" b="b"/>
                  <a:pathLst>
                    <a:path w="112" h="144">
                      <a:moveTo>
                        <a:pt x="0" y="0"/>
                      </a:moveTo>
                      <a:cubicBezTo>
                        <a:pt x="9" y="8"/>
                        <a:pt x="37" y="24"/>
                        <a:pt x="56" y="48"/>
                      </a:cubicBezTo>
                      <a:cubicBezTo>
                        <a:pt x="75" y="72"/>
                        <a:pt x="100" y="124"/>
                        <a:pt x="112" y="144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75" name="Freeform 107"/>
                <p:cNvSpPr>
                  <a:spLocks/>
                </p:cNvSpPr>
                <p:nvPr/>
              </p:nvSpPr>
              <p:spPr bwMode="auto">
                <a:xfrm>
                  <a:off x="3752" y="3264"/>
                  <a:ext cx="120" cy="16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2" y="72"/>
                    </a:cxn>
                    <a:cxn ang="0">
                      <a:pos x="120" y="160"/>
                    </a:cxn>
                  </a:cxnLst>
                  <a:rect l="0" t="0" r="r" b="b"/>
                  <a:pathLst>
                    <a:path w="120" h="160">
                      <a:moveTo>
                        <a:pt x="0" y="0"/>
                      </a:moveTo>
                      <a:cubicBezTo>
                        <a:pt x="12" y="12"/>
                        <a:pt x="52" y="45"/>
                        <a:pt x="72" y="72"/>
                      </a:cubicBezTo>
                      <a:cubicBezTo>
                        <a:pt x="92" y="99"/>
                        <a:pt x="110" y="142"/>
                        <a:pt x="120" y="160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7276" name="Freeform 108"/>
            <p:cNvSpPr>
              <a:spLocks/>
            </p:cNvSpPr>
            <p:nvPr/>
          </p:nvSpPr>
          <p:spPr bwMode="auto">
            <a:xfrm rot="17225174" flipH="1">
              <a:off x="3404" y="2699"/>
              <a:ext cx="508" cy="416"/>
            </a:xfrm>
            <a:custGeom>
              <a:avLst/>
              <a:gdLst/>
              <a:ahLst/>
              <a:cxnLst>
                <a:cxn ang="0">
                  <a:pos x="17" y="112"/>
                </a:cxn>
                <a:cxn ang="0">
                  <a:pos x="35" y="265"/>
                </a:cxn>
                <a:cxn ang="0">
                  <a:pos x="227" y="400"/>
                </a:cxn>
                <a:cxn ang="0">
                  <a:pos x="293" y="361"/>
                </a:cxn>
                <a:cxn ang="0">
                  <a:pos x="404" y="358"/>
                </a:cxn>
                <a:cxn ang="0">
                  <a:pos x="508" y="140"/>
                </a:cxn>
                <a:cxn ang="0">
                  <a:pos x="407" y="22"/>
                </a:cxn>
                <a:cxn ang="0">
                  <a:pos x="281" y="10"/>
                </a:cxn>
                <a:cxn ang="0">
                  <a:pos x="206" y="43"/>
                </a:cxn>
                <a:cxn ang="0">
                  <a:pos x="110" y="19"/>
                </a:cxn>
                <a:cxn ang="0">
                  <a:pos x="17" y="112"/>
                </a:cxn>
              </a:cxnLst>
              <a:rect l="0" t="0" r="r" b="b"/>
              <a:pathLst>
                <a:path w="508" h="416">
                  <a:moveTo>
                    <a:pt x="17" y="112"/>
                  </a:moveTo>
                  <a:cubicBezTo>
                    <a:pt x="5" y="153"/>
                    <a:pt x="0" y="217"/>
                    <a:pt x="35" y="265"/>
                  </a:cubicBezTo>
                  <a:cubicBezTo>
                    <a:pt x="70" y="313"/>
                    <a:pt x="184" y="384"/>
                    <a:pt x="227" y="400"/>
                  </a:cubicBezTo>
                  <a:cubicBezTo>
                    <a:pt x="270" y="416"/>
                    <a:pt x="264" y="368"/>
                    <a:pt x="293" y="361"/>
                  </a:cubicBezTo>
                  <a:cubicBezTo>
                    <a:pt x="322" y="354"/>
                    <a:pt x="368" y="395"/>
                    <a:pt x="404" y="358"/>
                  </a:cubicBezTo>
                  <a:cubicBezTo>
                    <a:pt x="440" y="321"/>
                    <a:pt x="508" y="196"/>
                    <a:pt x="508" y="140"/>
                  </a:cubicBezTo>
                  <a:cubicBezTo>
                    <a:pt x="508" y="84"/>
                    <a:pt x="445" y="44"/>
                    <a:pt x="407" y="22"/>
                  </a:cubicBezTo>
                  <a:cubicBezTo>
                    <a:pt x="369" y="0"/>
                    <a:pt x="314" y="7"/>
                    <a:pt x="281" y="10"/>
                  </a:cubicBezTo>
                  <a:cubicBezTo>
                    <a:pt x="248" y="13"/>
                    <a:pt x="234" y="42"/>
                    <a:pt x="206" y="43"/>
                  </a:cubicBezTo>
                  <a:cubicBezTo>
                    <a:pt x="178" y="44"/>
                    <a:pt x="142" y="7"/>
                    <a:pt x="110" y="19"/>
                  </a:cubicBezTo>
                  <a:cubicBezTo>
                    <a:pt x="78" y="31"/>
                    <a:pt x="31" y="70"/>
                    <a:pt x="17" y="112"/>
                  </a:cubicBez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FFCC00"/>
                </a:gs>
              </a:gsLst>
              <a:path path="rect">
                <a:fillToRect l="50000" t="50000" r="50000" b="50000"/>
              </a:path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7" name="Freeform 109"/>
            <p:cNvSpPr>
              <a:spLocks/>
            </p:cNvSpPr>
            <p:nvPr/>
          </p:nvSpPr>
          <p:spPr bwMode="auto">
            <a:xfrm rot="17225174" flipH="1">
              <a:off x="3510" y="2692"/>
              <a:ext cx="296" cy="258"/>
            </a:xfrm>
            <a:custGeom>
              <a:avLst/>
              <a:gdLst/>
              <a:ahLst/>
              <a:cxnLst>
                <a:cxn ang="0">
                  <a:pos x="188" y="41"/>
                </a:cxn>
                <a:cxn ang="0">
                  <a:pos x="44" y="9"/>
                </a:cxn>
                <a:cxn ang="0">
                  <a:pos x="4" y="97"/>
                </a:cxn>
                <a:cxn ang="0">
                  <a:pos x="68" y="193"/>
                </a:cxn>
                <a:cxn ang="0">
                  <a:pos x="252" y="209"/>
                </a:cxn>
                <a:cxn ang="0">
                  <a:pos x="284" y="137"/>
                </a:cxn>
                <a:cxn ang="0">
                  <a:pos x="188" y="41"/>
                </a:cxn>
              </a:cxnLst>
              <a:rect l="0" t="0" r="r" b="b"/>
              <a:pathLst>
                <a:path w="288" h="218">
                  <a:moveTo>
                    <a:pt x="188" y="41"/>
                  </a:moveTo>
                  <a:cubicBezTo>
                    <a:pt x="148" y="20"/>
                    <a:pt x="75" y="0"/>
                    <a:pt x="44" y="9"/>
                  </a:cubicBezTo>
                  <a:cubicBezTo>
                    <a:pt x="13" y="18"/>
                    <a:pt x="0" y="66"/>
                    <a:pt x="4" y="97"/>
                  </a:cubicBezTo>
                  <a:cubicBezTo>
                    <a:pt x="8" y="128"/>
                    <a:pt x="27" y="174"/>
                    <a:pt x="68" y="193"/>
                  </a:cubicBezTo>
                  <a:cubicBezTo>
                    <a:pt x="109" y="212"/>
                    <a:pt x="216" y="218"/>
                    <a:pt x="252" y="209"/>
                  </a:cubicBezTo>
                  <a:cubicBezTo>
                    <a:pt x="288" y="200"/>
                    <a:pt x="288" y="162"/>
                    <a:pt x="284" y="137"/>
                  </a:cubicBezTo>
                  <a:cubicBezTo>
                    <a:pt x="280" y="112"/>
                    <a:pt x="228" y="62"/>
                    <a:pt x="188" y="4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0000"/>
                </a:gs>
                <a:gs pos="100000">
                  <a:srgbClr val="FF3300"/>
                </a:gs>
              </a:gsLst>
              <a:path path="rect">
                <a:fillToRect l="50000" t="50000" r="50000" b="50000"/>
              </a:path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8" name="Freeform 110"/>
            <p:cNvSpPr>
              <a:spLocks/>
            </p:cNvSpPr>
            <p:nvPr/>
          </p:nvSpPr>
          <p:spPr bwMode="auto">
            <a:xfrm rot="17225174" flipH="1">
              <a:off x="3783" y="2986"/>
              <a:ext cx="36" cy="18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1" y="18"/>
                </a:cxn>
                <a:cxn ang="0">
                  <a:pos x="36" y="0"/>
                </a:cxn>
                <a:cxn ang="0">
                  <a:pos x="0" y="9"/>
                </a:cxn>
              </a:cxnLst>
              <a:rect l="0" t="0" r="r" b="b"/>
              <a:pathLst>
                <a:path w="36" h="18">
                  <a:moveTo>
                    <a:pt x="0" y="9"/>
                  </a:moveTo>
                  <a:lnTo>
                    <a:pt x="21" y="18"/>
                  </a:lnTo>
                  <a:lnTo>
                    <a:pt x="3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111"/>
          <p:cNvGrpSpPr>
            <a:grpSpLocks/>
          </p:cNvGrpSpPr>
          <p:nvPr/>
        </p:nvGrpSpPr>
        <p:grpSpPr bwMode="auto">
          <a:xfrm rot="-25649421">
            <a:off x="1692275" y="1700213"/>
            <a:ext cx="606425" cy="752475"/>
            <a:chOff x="1212" y="1152"/>
            <a:chExt cx="508" cy="626"/>
          </a:xfrm>
        </p:grpSpPr>
        <p:sp>
          <p:nvSpPr>
            <p:cNvPr id="7280" name="Freeform 112"/>
            <p:cNvSpPr>
              <a:spLocks/>
            </p:cNvSpPr>
            <p:nvPr/>
          </p:nvSpPr>
          <p:spPr bwMode="auto">
            <a:xfrm>
              <a:off x="1488" y="1248"/>
              <a:ext cx="144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48" y="48"/>
                </a:cxn>
                <a:cxn ang="0">
                  <a:pos x="144" y="0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81" name="Freeform 113"/>
            <p:cNvSpPr>
              <a:spLocks/>
            </p:cNvSpPr>
            <p:nvPr/>
          </p:nvSpPr>
          <p:spPr bwMode="auto">
            <a:xfrm flipH="1">
              <a:off x="1212" y="1362"/>
              <a:ext cx="508" cy="416"/>
            </a:xfrm>
            <a:custGeom>
              <a:avLst/>
              <a:gdLst/>
              <a:ahLst/>
              <a:cxnLst>
                <a:cxn ang="0">
                  <a:pos x="17" y="112"/>
                </a:cxn>
                <a:cxn ang="0">
                  <a:pos x="35" y="265"/>
                </a:cxn>
                <a:cxn ang="0">
                  <a:pos x="227" y="400"/>
                </a:cxn>
                <a:cxn ang="0">
                  <a:pos x="293" y="361"/>
                </a:cxn>
                <a:cxn ang="0">
                  <a:pos x="404" y="358"/>
                </a:cxn>
                <a:cxn ang="0">
                  <a:pos x="508" y="140"/>
                </a:cxn>
                <a:cxn ang="0">
                  <a:pos x="407" y="22"/>
                </a:cxn>
                <a:cxn ang="0">
                  <a:pos x="281" y="10"/>
                </a:cxn>
                <a:cxn ang="0">
                  <a:pos x="206" y="43"/>
                </a:cxn>
                <a:cxn ang="0">
                  <a:pos x="110" y="19"/>
                </a:cxn>
                <a:cxn ang="0">
                  <a:pos x="17" y="112"/>
                </a:cxn>
              </a:cxnLst>
              <a:rect l="0" t="0" r="r" b="b"/>
              <a:pathLst>
                <a:path w="508" h="416">
                  <a:moveTo>
                    <a:pt x="17" y="112"/>
                  </a:moveTo>
                  <a:cubicBezTo>
                    <a:pt x="5" y="153"/>
                    <a:pt x="0" y="217"/>
                    <a:pt x="35" y="265"/>
                  </a:cubicBezTo>
                  <a:cubicBezTo>
                    <a:pt x="70" y="313"/>
                    <a:pt x="184" y="384"/>
                    <a:pt x="227" y="400"/>
                  </a:cubicBezTo>
                  <a:cubicBezTo>
                    <a:pt x="270" y="416"/>
                    <a:pt x="264" y="368"/>
                    <a:pt x="293" y="361"/>
                  </a:cubicBezTo>
                  <a:cubicBezTo>
                    <a:pt x="322" y="354"/>
                    <a:pt x="368" y="395"/>
                    <a:pt x="404" y="358"/>
                  </a:cubicBezTo>
                  <a:cubicBezTo>
                    <a:pt x="440" y="321"/>
                    <a:pt x="508" y="196"/>
                    <a:pt x="508" y="140"/>
                  </a:cubicBezTo>
                  <a:cubicBezTo>
                    <a:pt x="508" y="84"/>
                    <a:pt x="445" y="44"/>
                    <a:pt x="407" y="22"/>
                  </a:cubicBezTo>
                  <a:cubicBezTo>
                    <a:pt x="369" y="0"/>
                    <a:pt x="314" y="7"/>
                    <a:pt x="281" y="10"/>
                  </a:cubicBezTo>
                  <a:cubicBezTo>
                    <a:pt x="248" y="13"/>
                    <a:pt x="234" y="42"/>
                    <a:pt x="206" y="43"/>
                  </a:cubicBezTo>
                  <a:cubicBezTo>
                    <a:pt x="178" y="44"/>
                    <a:pt x="142" y="7"/>
                    <a:pt x="110" y="19"/>
                  </a:cubicBezTo>
                  <a:cubicBezTo>
                    <a:pt x="78" y="31"/>
                    <a:pt x="31" y="70"/>
                    <a:pt x="17" y="1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C000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82" name="Freeform 114"/>
            <p:cNvSpPr>
              <a:spLocks/>
            </p:cNvSpPr>
            <p:nvPr/>
          </p:nvSpPr>
          <p:spPr bwMode="auto">
            <a:xfrm>
              <a:off x="1248" y="1392"/>
              <a:ext cx="296" cy="258"/>
            </a:xfrm>
            <a:custGeom>
              <a:avLst/>
              <a:gdLst/>
              <a:ahLst/>
              <a:cxnLst>
                <a:cxn ang="0">
                  <a:pos x="188" y="41"/>
                </a:cxn>
                <a:cxn ang="0">
                  <a:pos x="44" y="9"/>
                </a:cxn>
                <a:cxn ang="0">
                  <a:pos x="4" y="97"/>
                </a:cxn>
                <a:cxn ang="0">
                  <a:pos x="68" y="193"/>
                </a:cxn>
                <a:cxn ang="0">
                  <a:pos x="252" y="209"/>
                </a:cxn>
                <a:cxn ang="0">
                  <a:pos x="284" y="137"/>
                </a:cxn>
                <a:cxn ang="0">
                  <a:pos x="188" y="41"/>
                </a:cxn>
              </a:cxnLst>
              <a:rect l="0" t="0" r="r" b="b"/>
              <a:pathLst>
                <a:path w="288" h="218">
                  <a:moveTo>
                    <a:pt x="188" y="41"/>
                  </a:moveTo>
                  <a:cubicBezTo>
                    <a:pt x="148" y="20"/>
                    <a:pt x="75" y="0"/>
                    <a:pt x="44" y="9"/>
                  </a:cubicBezTo>
                  <a:cubicBezTo>
                    <a:pt x="13" y="18"/>
                    <a:pt x="0" y="66"/>
                    <a:pt x="4" y="97"/>
                  </a:cubicBezTo>
                  <a:cubicBezTo>
                    <a:pt x="8" y="128"/>
                    <a:pt x="27" y="174"/>
                    <a:pt x="68" y="193"/>
                  </a:cubicBezTo>
                  <a:cubicBezTo>
                    <a:pt x="109" y="212"/>
                    <a:pt x="216" y="218"/>
                    <a:pt x="252" y="209"/>
                  </a:cubicBezTo>
                  <a:cubicBezTo>
                    <a:pt x="288" y="200"/>
                    <a:pt x="288" y="162"/>
                    <a:pt x="284" y="137"/>
                  </a:cubicBezTo>
                  <a:cubicBezTo>
                    <a:pt x="280" y="112"/>
                    <a:pt x="228" y="62"/>
                    <a:pt x="188" y="4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3300"/>
                </a:gs>
              </a:gsLst>
              <a:path path="rect">
                <a:fillToRect l="50000" t="50000" r="50000" b="50000"/>
              </a:path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83" name="Freeform 115"/>
            <p:cNvSpPr>
              <a:spLocks/>
            </p:cNvSpPr>
            <p:nvPr/>
          </p:nvSpPr>
          <p:spPr bwMode="auto">
            <a:xfrm flipH="1">
              <a:off x="1406" y="1723"/>
              <a:ext cx="36" cy="18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1" y="18"/>
                </a:cxn>
                <a:cxn ang="0">
                  <a:pos x="36" y="0"/>
                </a:cxn>
                <a:cxn ang="0">
                  <a:pos x="0" y="9"/>
                </a:cxn>
              </a:cxnLst>
              <a:rect l="0" t="0" r="r" b="b"/>
              <a:pathLst>
                <a:path w="36" h="18">
                  <a:moveTo>
                    <a:pt x="0" y="9"/>
                  </a:moveTo>
                  <a:lnTo>
                    <a:pt x="21" y="18"/>
                  </a:lnTo>
                  <a:lnTo>
                    <a:pt x="3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" name="Group 116"/>
            <p:cNvGrpSpPr>
              <a:grpSpLocks/>
            </p:cNvGrpSpPr>
            <p:nvPr/>
          </p:nvGrpSpPr>
          <p:grpSpPr bwMode="auto">
            <a:xfrm rot="1797044">
              <a:off x="1248" y="1152"/>
              <a:ext cx="353" cy="179"/>
              <a:chOff x="3144" y="3204"/>
              <a:chExt cx="867" cy="623"/>
            </a:xfrm>
          </p:grpSpPr>
          <p:grpSp>
            <p:nvGrpSpPr>
              <p:cNvPr id="8" name="Group 117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7286" name="Freeform 118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/>
                  <a:ahLst/>
                  <a:cxnLst>
                    <a:cxn ang="0">
                      <a:pos x="848" y="300"/>
                    </a:cxn>
                    <a:cxn ang="0">
                      <a:pos x="704" y="76"/>
                    </a:cxn>
                    <a:cxn ang="0">
                      <a:pos x="576" y="4"/>
                    </a:cxn>
                    <a:cxn ang="0">
                      <a:pos x="376" y="52"/>
                    </a:cxn>
                    <a:cxn ang="0">
                      <a:pos x="0" y="308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87" name="Freeform 119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/>
                  <a:ahLst/>
                  <a:cxnLst>
                    <a:cxn ang="0">
                      <a:pos x="0" y="92"/>
                    </a:cxn>
                    <a:cxn ang="0">
                      <a:pos x="552" y="380"/>
                    </a:cxn>
                    <a:cxn ang="0">
                      <a:pos x="832" y="252"/>
                    </a:cxn>
                    <a:cxn ang="0">
                      <a:pos x="760" y="28"/>
                    </a:cxn>
                    <a:cxn ang="0">
                      <a:pos x="232" y="84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288" name="Freeform 120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160"/>
                  </a:cxn>
                  <a:cxn ang="0">
                    <a:pos x="0" y="288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9" name="Freeform 121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160"/>
                  </a:cxn>
                  <a:cxn ang="0">
                    <a:pos x="0" y="288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90" name="Freeform 122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64" y="120"/>
                  </a:cxn>
                  <a:cxn ang="0">
                    <a:pos x="0" y="184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91" name="Freeform 123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6" y="48"/>
                  </a:cxn>
                  <a:cxn ang="0">
                    <a:pos x="112" y="144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92" name="Freeform 124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" y="72"/>
                  </a:cxn>
                  <a:cxn ang="0">
                    <a:pos x="120" y="160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9" name="Group 125"/>
          <p:cNvGrpSpPr>
            <a:grpSpLocks/>
          </p:cNvGrpSpPr>
          <p:nvPr/>
        </p:nvGrpSpPr>
        <p:grpSpPr bwMode="auto">
          <a:xfrm rot="-44067400">
            <a:off x="2289175" y="1546225"/>
            <a:ext cx="700088" cy="895350"/>
            <a:chOff x="1212" y="1152"/>
            <a:chExt cx="508" cy="626"/>
          </a:xfrm>
        </p:grpSpPr>
        <p:sp>
          <p:nvSpPr>
            <p:cNvPr id="7294" name="Freeform 126"/>
            <p:cNvSpPr>
              <a:spLocks/>
            </p:cNvSpPr>
            <p:nvPr/>
          </p:nvSpPr>
          <p:spPr bwMode="auto">
            <a:xfrm>
              <a:off x="1488" y="1248"/>
              <a:ext cx="144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48" y="48"/>
                </a:cxn>
                <a:cxn ang="0">
                  <a:pos x="144" y="0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95" name="Freeform 127"/>
            <p:cNvSpPr>
              <a:spLocks/>
            </p:cNvSpPr>
            <p:nvPr/>
          </p:nvSpPr>
          <p:spPr bwMode="auto">
            <a:xfrm flipH="1">
              <a:off x="1212" y="1362"/>
              <a:ext cx="508" cy="416"/>
            </a:xfrm>
            <a:custGeom>
              <a:avLst/>
              <a:gdLst/>
              <a:ahLst/>
              <a:cxnLst>
                <a:cxn ang="0">
                  <a:pos x="17" y="112"/>
                </a:cxn>
                <a:cxn ang="0">
                  <a:pos x="35" y="265"/>
                </a:cxn>
                <a:cxn ang="0">
                  <a:pos x="227" y="400"/>
                </a:cxn>
                <a:cxn ang="0">
                  <a:pos x="293" y="361"/>
                </a:cxn>
                <a:cxn ang="0">
                  <a:pos x="404" y="358"/>
                </a:cxn>
                <a:cxn ang="0">
                  <a:pos x="508" y="140"/>
                </a:cxn>
                <a:cxn ang="0">
                  <a:pos x="407" y="22"/>
                </a:cxn>
                <a:cxn ang="0">
                  <a:pos x="281" y="10"/>
                </a:cxn>
                <a:cxn ang="0">
                  <a:pos x="206" y="43"/>
                </a:cxn>
                <a:cxn ang="0">
                  <a:pos x="110" y="19"/>
                </a:cxn>
                <a:cxn ang="0">
                  <a:pos x="17" y="112"/>
                </a:cxn>
              </a:cxnLst>
              <a:rect l="0" t="0" r="r" b="b"/>
              <a:pathLst>
                <a:path w="508" h="416">
                  <a:moveTo>
                    <a:pt x="17" y="112"/>
                  </a:moveTo>
                  <a:cubicBezTo>
                    <a:pt x="5" y="153"/>
                    <a:pt x="0" y="217"/>
                    <a:pt x="35" y="265"/>
                  </a:cubicBezTo>
                  <a:cubicBezTo>
                    <a:pt x="70" y="313"/>
                    <a:pt x="184" y="384"/>
                    <a:pt x="227" y="400"/>
                  </a:cubicBezTo>
                  <a:cubicBezTo>
                    <a:pt x="270" y="416"/>
                    <a:pt x="264" y="368"/>
                    <a:pt x="293" y="361"/>
                  </a:cubicBezTo>
                  <a:cubicBezTo>
                    <a:pt x="322" y="354"/>
                    <a:pt x="368" y="395"/>
                    <a:pt x="404" y="358"/>
                  </a:cubicBezTo>
                  <a:cubicBezTo>
                    <a:pt x="440" y="321"/>
                    <a:pt x="508" y="196"/>
                    <a:pt x="508" y="140"/>
                  </a:cubicBezTo>
                  <a:cubicBezTo>
                    <a:pt x="508" y="84"/>
                    <a:pt x="445" y="44"/>
                    <a:pt x="407" y="22"/>
                  </a:cubicBezTo>
                  <a:cubicBezTo>
                    <a:pt x="369" y="0"/>
                    <a:pt x="314" y="7"/>
                    <a:pt x="281" y="10"/>
                  </a:cubicBezTo>
                  <a:cubicBezTo>
                    <a:pt x="248" y="13"/>
                    <a:pt x="234" y="42"/>
                    <a:pt x="206" y="43"/>
                  </a:cubicBezTo>
                  <a:cubicBezTo>
                    <a:pt x="178" y="44"/>
                    <a:pt x="142" y="7"/>
                    <a:pt x="110" y="19"/>
                  </a:cubicBezTo>
                  <a:cubicBezTo>
                    <a:pt x="78" y="31"/>
                    <a:pt x="31" y="70"/>
                    <a:pt x="17" y="1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C000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96" name="Freeform 128"/>
            <p:cNvSpPr>
              <a:spLocks/>
            </p:cNvSpPr>
            <p:nvPr/>
          </p:nvSpPr>
          <p:spPr bwMode="auto">
            <a:xfrm>
              <a:off x="1248" y="1392"/>
              <a:ext cx="296" cy="258"/>
            </a:xfrm>
            <a:custGeom>
              <a:avLst/>
              <a:gdLst/>
              <a:ahLst/>
              <a:cxnLst>
                <a:cxn ang="0">
                  <a:pos x="188" y="41"/>
                </a:cxn>
                <a:cxn ang="0">
                  <a:pos x="44" y="9"/>
                </a:cxn>
                <a:cxn ang="0">
                  <a:pos x="4" y="97"/>
                </a:cxn>
                <a:cxn ang="0">
                  <a:pos x="68" y="193"/>
                </a:cxn>
                <a:cxn ang="0">
                  <a:pos x="252" y="209"/>
                </a:cxn>
                <a:cxn ang="0">
                  <a:pos x="284" y="137"/>
                </a:cxn>
                <a:cxn ang="0">
                  <a:pos x="188" y="41"/>
                </a:cxn>
              </a:cxnLst>
              <a:rect l="0" t="0" r="r" b="b"/>
              <a:pathLst>
                <a:path w="288" h="218">
                  <a:moveTo>
                    <a:pt x="188" y="41"/>
                  </a:moveTo>
                  <a:cubicBezTo>
                    <a:pt x="148" y="20"/>
                    <a:pt x="75" y="0"/>
                    <a:pt x="44" y="9"/>
                  </a:cubicBezTo>
                  <a:cubicBezTo>
                    <a:pt x="13" y="18"/>
                    <a:pt x="0" y="66"/>
                    <a:pt x="4" y="97"/>
                  </a:cubicBezTo>
                  <a:cubicBezTo>
                    <a:pt x="8" y="128"/>
                    <a:pt x="27" y="174"/>
                    <a:pt x="68" y="193"/>
                  </a:cubicBezTo>
                  <a:cubicBezTo>
                    <a:pt x="109" y="212"/>
                    <a:pt x="216" y="218"/>
                    <a:pt x="252" y="209"/>
                  </a:cubicBezTo>
                  <a:cubicBezTo>
                    <a:pt x="288" y="200"/>
                    <a:pt x="288" y="162"/>
                    <a:pt x="284" y="137"/>
                  </a:cubicBezTo>
                  <a:cubicBezTo>
                    <a:pt x="280" y="112"/>
                    <a:pt x="228" y="62"/>
                    <a:pt x="188" y="4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3300"/>
                </a:gs>
              </a:gsLst>
              <a:path path="rect">
                <a:fillToRect l="50000" t="50000" r="50000" b="50000"/>
              </a:path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97" name="Freeform 129"/>
            <p:cNvSpPr>
              <a:spLocks/>
            </p:cNvSpPr>
            <p:nvPr/>
          </p:nvSpPr>
          <p:spPr bwMode="auto">
            <a:xfrm flipH="1">
              <a:off x="1406" y="1723"/>
              <a:ext cx="36" cy="18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1" y="18"/>
                </a:cxn>
                <a:cxn ang="0">
                  <a:pos x="36" y="0"/>
                </a:cxn>
                <a:cxn ang="0">
                  <a:pos x="0" y="9"/>
                </a:cxn>
              </a:cxnLst>
              <a:rect l="0" t="0" r="r" b="b"/>
              <a:pathLst>
                <a:path w="36" h="18">
                  <a:moveTo>
                    <a:pt x="0" y="9"/>
                  </a:moveTo>
                  <a:lnTo>
                    <a:pt x="21" y="18"/>
                  </a:lnTo>
                  <a:lnTo>
                    <a:pt x="3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130"/>
            <p:cNvGrpSpPr>
              <a:grpSpLocks/>
            </p:cNvGrpSpPr>
            <p:nvPr/>
          </p:nvGrpSpPr>
          <p:grpSpPr bwMode="auto">
            <a:xfrm rot="1797044">
              <a:off x="1248" y="1152"/>
              <a:ext cx="353" cy="179"/>
              <a:chOff x="3144" y="3204"/>
              <a:chExt cx="867" cy="623"/>
            </a:xfrm>
          </p:grpSpPr>
          <p:grpSp>
            <p:nvGrpSpPr>
              <p:cNvPr id="11" name="Group 131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7300" name="Freeform 132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/>
                  <a:ahLst/>
                  <a:cxnLst>
                    <a:cxn ang="0">
                      <a:pos x="848" y="300"/>
                    </a:cxn>
                    <a:cxn ang="0">
                      <a:pos x="704" y="76"/>
                    </a:cxn>
                    <a:cxn ang="0">
                      <a:pos x="576" y="4"/>
                    </a:cxn>
                    <a:cxn ang="0">
                      <a:pos x="376" y="52"/>
                    </a:cxn>
                    <a:cxn ang="0">
                      <a:pos x="0" y="308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301" name="Freeform 133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/>
                  <a:ahLst/>
                  <a:cxnLst>
                    <a:cxn ang="0">
                      <a:pos x="0" y="92"/>
                    </a:cxn>
                    <a:cxn ang="0">
                      <a:pos x="552" y="380"/>
                    </a:cxn>
                    <a:cxn ang="0">
                      <a:pos x="832" y="252"/>
                    </a:cxn>
                    <a:cxn ang="0">
                      <a:pos x="760" y="28"/>
                    </a:cxn>
                    <a:cxn ang="0">
                      <a:pos x="232" y="84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302" name="Freeform 134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160"/>
                  </a:cxn>
                  <a:cxn ang="0">
                    <a:pos x="0" y="288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03" name="Freeform 135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160"/>
                  </a:cxn>
                  <a:cxn ang="0">
                    <a:pos x="0" y="288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04" name="Freeform 136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64" y="120"/>
                  </a:cxn>
                  <a:cxn ang="0">
                    <a:pos x="0" y="184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05" name="Freeform 137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6" y="48"/>
                  </a:cxn>
                  <a:cxn ang="0">
                    <a:pos x="112" y="144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06" name="Freeform 138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" y="72"/>
                  </a:cxn>
                  <a:cxn ang="0">
                    <a:pos x="120" y="160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2" name="Group 139"/>
          <p:cNvGrpSpPr>
            <a:grpSpLocks/>
          </p:cNvGrpSpPr>
          <p:nvPr/>
        </p:nvGrpSpPr>
        <p:grpSpPr bwMode="auto">
          <a:xfrm rot="-25649421">
            <a:off x="1458912" y="1062038"/>
            <a:ext cx="677863" cy="896938"/>
            <a:chOff x="1212" y="1152"/>
            <a:chExt cx="508" cy="626"/>
          </a:xfrm>
        </p:grpSpPr>
        <p:sp>
          <p:nvSpPr>
            <p:cNvPr id="7308" name="Freeform 140"/>
            <p:cNvSpPr>
              <a:spLocks/>
            </p:cNvSpPr>
            <p:nvPr/>
          </p:nvSpPr>
          <p:spPr bwMode="auto">
            <a:xfrm>
              <a:off x="1488" y="1248"/>
              <a:ext cx="144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48" y="48"/>
                </a:cxn>
                <a:cxn ang="0">
                  <a:pos x="144" y="0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cubicBezTo>
                    <a:pt x="12" y="136"/>
                    <a:pt x="24" y="80"/>
                    <a:pt x="48" y="48"/>
                  </a:cubicBezTo>
                  <a:cubicBezTo>
                    <a:pt x="72" y="16"/>
                    <a:pt x="108" y="8"/>
                    <a:pt x="144" y="0"/>
                  </a:cubicBezTo>
                </a:path>
              </a:pathLst>
            </a:cu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09" name="Freeform 141"/>
            <p:cNvSpPr>
              <a:spLocks/>
            </p:cNvSpPr>
            <p:nvPr/>
          </p:nvSpPr>
          <p:spPr bwMode="auto">
            <a:xfrm flipH="1">
              <a:off x="1212" y="1362"/>
              <a:ext cx="508" cy="416"/>
            </a:xfrm>
            <a:custGeom>
              <a:avLst/>
              <a:gdLst/>
              <a:ahLst/>
              <a:cxnLst>
                <a:cxn ang="0">
                  <a:pos x="17" y="112"/>
                </a:cxn>
                <a:cxn ang="0">
                  <a:pos x="35" y="265"/>
                </a:cxn>
                <a:cxn ang="0">
                  <a:pos x="227" y="400"/>
                </a:cxn>
                <a:cxn ang="0">
                  <a:pos x="293" y="361"/>
                </a:cxn>
                <a:cxn ang="0">
                  <a:pos x="404" y="358"/>
                </a:cxn>
                <a:cxn ang="0">
                  <a:pos x="508" y="140"/>
                </a:cxn>
                <a:cxn ang="0">
                  <a:pos x="407" y="22"/>
                </a:cxn>
                <a:cxn ang="0">
                  <a:pos x="281" y="10"/>
                </a:cxn>
                <a:cxn ang="0">
                  <a:pos x="206" y="43"/>
                </a:cxn>
                <a:cxn ang="0">
                  <a:pos x="110" y="19"/>
                </a:cxn>
                <a:cxn ang="0">
                  <a:pos x="17" y="112"/>
                </a:cxn>
              </a:cxnLst>
              <a:rect l="0" t="0" r="r" b="b"/>
              <a:pathLst>
                <a:path w="508" h="416">
                  <a:moveTo>
                    <a:pt x="17" y="112"/>
                  </a:moveTo>
                  <a:cubicBezTo>
                    <a:pt x="5" y="153"/>
                    <a:pt x="0" y="217"/>
                    <a:pt x="35" y="265"/>
                  </a:cubicBezTo>
                  <a:cubicBezTo>
                    <a:pt x="70" y="313"/>
                    <a:pt x="184" y="384"/>
                    <a:pt x="227" y="400"/>
                  </a:cubicBezTo>
                  <a:cubicBezTo>
                    <a:pt x="270" y="416"/>
                    <a:pt x="264" y="368"/>
                    <a:pt x="293" y="361"/>
                  </a:cubicBezTo>
                  <a:cubicBezTo>
                    <a:pt x="322" y="354"/>
                    <a:pt x="368" y="395"/>
                    <a:pt x="404" y="358"/>
                  </a:cubicBezTo>
                  <a:cubicBezTo>
                    <a:pt x="440" y="321"/>
                    <a:pt x="508" y="196"/>
                    <a:pt x="508" y="140"/>
                  </a:cubicBezTo>
                  <a:cubicBezTo>
                    <a:pt x="508" y="84"/>
                    <a:pt x="445" y="44"/>
                    <a:pt x="407" y="22"/>
                  </a:cubicBezTo>
                  <a:cubicBezTo>
                    <a:pt x="369" y="0"/>
                    <a:pt x="314" y="7"/>
                    <a:pt x="281" y="10"/>
                  </a:cubicBezTo>
                  <a:cubicBezTo>
                    <a:pt x="248" y="13"/>
                    <a:pt x="234" y="42"/>
                    <a:pt x="206" y="43"/>
                  </a:cubicBezTo>
                  <a:cubicBezTo>
                    <a:pt x="178" y="44"/>
                    <a:pt x="142" y="7"/>
                    <a:pt x="110" y="19"/>
                  </a:cubicBezTo>
                  <a:cubicBezTo>
                    <a:pt x="78" y="31"/>
                    <a:pt x="31" y="70"/>
                    <a:pt x="17" y="112"/>
                  </a:cubicBezTo>
                  <a:close/>
                </a:path>
              </a:pathLst>
            </a:custGeom>
            <a:gradFill rotWithShape="1">
              <a:gsLst>
                <a:gs pos="0">
                  <a:srgbClr val="CC0000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10" name="Freeform 142"/>
            <p:cNvSpPr>
              <a:spLocks/>
            </p:cNvSpPr>
            <p:nvPr/>
          </p:nvSpPr>
          <p:spPr bwMode="auto">
            <a:xfrm>
              <a:off x="1248" y="1392"/>
              <a:ext cx="296" cy="258"/>
            </a:xfrm>
            <a:custGeom>
              <a:avLst/>
              <a:gdLst/>
              <a:ahLst/>
              <a:cxnLst>
                <a:cxn ang="0">
                  <a:pos x="188" y="41"/>
                </a:cxn>
                <a:cxn ang="0">
                  <a:pos x="44" y="9"/>
                </a:cxn>
                <a:cxn ang="0">
                  <a:pos x="4" y="97"/>
                </a:cxn>
                <a:cxn ang="0">
                  <a:pos x="68" y="193"/>
                </a:cxn>
                <a:cxn ang="0">
                  <a:pos x="252" y="209"/>
                </a:cxn>
                <a:cxn ang="0">
                  <a:pos x="284" y="137"/>
                </a:cxn>
                <a:cxn ang="0">
                  <a:pos x="188" y="41"/>
                </a:cxn>
              </a:cxnLst>
              <a:rect l="0" t="0" r="r" b="b"/>
              <a:pathLst>
                <a:path w="288" h="218">
                  <a:moveTo>
                    <a:pt x="188" y="41"/>
                  </a:moveTo>
                  <a:cubicBezTo>
                    <a:pt x="148" y="20"/>
                    <a:pt x="75" y="0"/>
                    <a:pt x="44" y="9"/>
                  </a:cubicBezTo>
                  <a:cubicBezTo>
                    <a:pt x="13" y="18"/>
                    <a:pt x="0" y="66"/>
                    <a:pt x="4" y="97"/>
                  </a:cubicBezTo>
                  <a:cubicBezTo>
                    <a:pt x="8" y="128"/>
                    <a:pt x="27" y="174"/>
                    <a:pt x="68" y="193"/>
                  </a:cubicBezTo>
                  <a:cubicBezTo>
                    <a:pt x="109" y="212"/>
                    <a:pt x="216" y="218"/>
                    <a:pt x="252" y="209"/>
                  </a:cubicBezTo>
                  <a:cubicBezTo>
                    <a:pt x="288" y="200"/>
                    <a:pt x="288" y="162"/>
                    <a:pt x="284" y="137"/>
                  </a:cubicBezTo>
                  <a:cubicBezTo>
                    <a:pt x="280" y="112"/>
                    <a:pt x="228" y="62"/>
                    <a:pt x="188" y="4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100000">
                  <a:srgbClr val="FF3300"/>
                </a:gs>
              </a:gsLst>
              <a:path path="rect">
                <a:fillToRect l="50000" t="50000" r="50000" b="50000"/>
              </a:path>
            </a:gradFill>
            <a:ln w="9525" cap="flat" cmpd="sng">
              <a:noFill/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311" name="Freeform 143"/>
            <p:cNvSpPr>
              <a:spLocks/>
            </p:cNvSpPr>
            <p:nvPr/>
          </p:nvSpPr>
          <p:spPr bwMode="auto">
            <a:xfrm flipH="1">
              <a:off x="1406" y="1723"/>
              <a:ext cx="36" cy="18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1" y="18"/>
                </a:cxn>
                <a:cxn ang="0">
                  <a:pos x="36" y="0"/>
                </a:cxn>
                <a:cxn ang="0">
                  <a:pos x="0" y="9"/>
                </a:cxn>
              </a:cxnLst>
              <a:rect l="0" t="0" r="r" b="b"/>
              <a:pathLst>
                <a:path w="36" h="18">
                  <a:moveTo>
                    <a:pt x="0" y="9"/>
                  </a:moveTo>
                  <a:lnTo>
                    <a:pt x="21" y="18"/>
                  </a:lnTo>
                  <a:lnTo>
                    <a:pt x="36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" name="Group 144"/>
            <p:cNvGrpSpPr>
              <a:grpSpLocks/>
            </p:cNvGrpSpPr>
            <p:nvPr/>
          </p:nvGrpSpPr>
          <p:grpSpPr bwMode="auto">
            <a:xfrm rot="1797044">
              <a:off x="1248" y="1152"/>
              <a:ext cx="353" cy="179"/>
              <a:chOff x="3144" y="3204"/>
              <a:chExt cx="867" cy="623"/>
            </a:xfrm>
          </p:grpSpPr>
          <p:grpSp>
            <p:nvGrpSpPr>
              <p:cNvPr id="14" name="Group 145"/>
              <p:cNvGrpSpPr>
                <a:grpSpLocks/>
              </p:cNvGrpSpPr>
              <p:nvPr/>
            </p:nvGrpSpPr>
            <p:grpSpPr bwMode="auto">
              <a:xfrm>
                <a:off x="3144" y="3204"/>
                <a:ext cx="867" cy="623"/>
                <a:chOff x="3144" y="3204"/>
                <a:chExt cx="867" cy="623"/>
              </a:xfrm>
            </p:grpSpPr>
            <p:sp>
              <p:nvSpPr>
                <p:cNvPr id="7314" name="Freeform 146"/>
                <p:cNvSpPr>
                  <a:spLocks/>
                </p:cNvSpPr>
                <p:nvPr/>
              </p:nvSpPr>
              <p:spPr bwMode="auto">
                <a:xfrm>
                  <a:off x="3144" y="3204"/>
                  <a:ext cx="848" cy="308"/>
                </a:xfrm>
                <a:custGeom>
                  <a:avLst/>
                  <a:gdLst/>
                  <a:ahLst/>
                  <a:cxnLst>
                    <a:cxn ang="0">
                      <a:pos x="848" y="300"/>
                    </a:cxn>
                    <a:cxn ang="0">
                      <a:pos x="704" y="76"/>
                    </a:cxn>
                    <a:cxn ang="0">
                      <a:pos x="576" y="4"/>
                    </a:cxn>
                    <a:cxn ang="0">
                      <a:pos x="376" y="52"/>
                    </a:cxn>
                    <a:cxn ang="0">
                      <a:pos x="0" y="308"/>
                    </a:cxn>
                  </a:cxnLst>
                  <a:rect l="0" t="0" r="r" b="b"/>
                  <a:pathLst>
                    <a:path w="848" h="308">
                      <a:moveTo>
                        <a:pt x="848" y="300"/>
                      </a:moveTo>
                      <a:cubicBezTo>
                        <a:pt x="824" y="263"/>
                        <a:pt x="749" y="125"/>
                        <a:pt x="704" y="76"/>
                      </a:cubicBezTo>
                      <a:cubicBezTo>
                        <a:pt x="659" y="27"/>
                        <a:pt x="631" y="8"/>
                        <a:pt x="576" y="4"/>
                      </a:cubicBezTo>
                      <a:cubicBezTo>
                        <a:pt x="521" y="0"/>
                        <a:pt x="472" y="1"/>
                        <a:pt x="376" y="52"/>
                      </a:cubicBezTo>
                      <a:cubicBezTo>
                        <a:pt x="280" y="103"/>
                        <a:pt x="78" y="255"/>
                        <a:pt x="0" y="30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99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315" name="Freeform 147"/>
                <p:cNvSpPr>
                  <a:spLocks/>
                </p:cNvSpPr>
                <p:nvPr/>
              </p:nvSpPr>
              <p:spPr bwMode="auto">
                <a:xfrm>
                  <a:off x="3144" y="3420"/>
                  <a:ext cx="867" cy="407"/>
                </a:xfrm>
                <a:custGeom>
                  <a:avLst/>
                  <a:gdLst/>
                  <a:ahLst/>
                  <a:cxnLst>
                    <a:cxn ang="0">
                      <a:pos x="0" y="92"/>
                    </a:cxn>
                    <a:cxn ang="0">
                      <a:pos x="552" y="380"/>
                    </a:cxn>
                    <a:cxn ang="0">
                      <a:pos x="832" y="252"/>
                    </a:cxn>
                    <a:cxn ang="0">
                      <a:pos x="760" y="28"/>
                    </a:cxn>
                    <a:cxn ang="0">
                      <a:pos x="232" y="84"/>
                    </a:cxn>
                  </a:cxnLst>
                  <a:rect l="0" t="0" r="r" b="b"/>
                  <a:pathLst>
                    <a:path w="867" h="407">
                      <a:moveTo>
                        <a:pt x="0" y="92"/>
                      </a:moveTo>
                      <a:cubicBezTo>
                        <a:pt x="206" y="222"/>
                        <a:pt x="413" y="353"/>
                        <a:pt x="552" y="380"/>
                      </a:cubicBezTo>
                      <a:cubicBezTo>
                        <a:pt x="691" y="407"/>
                        <a:pt x="797" y="311"/>
                        <a:pt x="832" y="252"/>
                      </a:cubicBezTo>
                      <a:cubicBezTo>
                        <a:pt x="867" y="193"/>
                        <a:pt x="860" y="56"/>
                        <a:pt x="760" y="28"/>
                      </a:cubicBezTo>
                      <a:cubicBezTo>
                        <a:pt x="660" y="0"/>
                        <a:pt x="446" y="42"/>
                        <a:pt x="232" y="84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66FF66"/>
                    </a:gs>
                    <a:gs pos="100000">
                      <a:srgbClr val="008000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99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316" name="Freeform 148"/>
              <p:cNvSpPr>
                <a:spLocks/>
              </p:cNvSpPr>
              <p:nvPr/>
            </p:nvSpPr>
            <p:spPr bwMode="auto">
              <a:xfrm>
                <a:off x="3808" y="3440"/>
                <a:ext cx="87" cy="28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160"/>
                  </a:cxn>
                  <a:cxn ang="0">
                    <a:pos x="0" y="288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7" name="Freeform 149"/>
              <p:cNvSpPr>
                <a:spLocks/>
              </p:cNvSpPr>
              <p:nvPr/>
            </p:nvSpPr>
            <p:spPr bwMode="auto">
              <a:xfrm>
                <a:off x="3688" y="3440"/>
                <a:ext cx="87" cy="28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160"/>
                  </a:cxn>
                  <a:cxn ang="0">
                    <a:pos x="0" y="288"/>
                  </a:cxn>
                </a:cxnLst>
                <a:rect l="0" t="0" r="r" b="b"/>
                <a:pathLst>
                  <a:path w="87" h="288">
                    <a:moveTo>
                      <a:pt x="40" y="0"/>
                    </a:moveTo>
                    <a:cubicBezTo>
                      <a:pt x="63" y="56"/>
                      <a:pt x="87" y="112"/>
                      <a:pt x="80" y="160"/>
                    </a:cubicBezTo>
                    <a:cubicBezTo>
                      <a:pt x="73" y="208"/>
                      <a:pt x="36" y="248"/>
                      <a:pt x="0" y="288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8" name="Freeform 150"/>
              <p:cNvSpPr>
                <a:spLocks/>
              </p:cNvSpPr>
              <p:nvPr/>
            </p:nvSpPr>
            <p:spPr bwMode="auto">
              <a:xfrm>
                <a:off x="3568" y="3480"/>
                <a:ext cx="72" cy="184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64" y="120"/>
                  </a:cxn>
                  <a:cxn ang="0">
                    <a:pos x="0" y="184"/>
                  </a:cxn>
                </a:cxnLst>
                <a:rect l="0" t="0" r="r" b="b"/>
                <a:pathLst>
                  <a:path w="72" h="184">
                    <a:moveTo>
                      <a:pt x="48" y="0"/>
                    </a:moveTo>
                    <a:cubicBezTo>
                      <a:pt x="51" y="17"/>
                      <a:pt x="72" y="89"/>
                      <a:pt x="64" y="120"/>
                    </a:cubicBezTo>
                    <a:cubicBezTo>
                      <a:pt x="56" y="151"/>
                      <a:pt x="13" y="171"/>
                      <a:pt x="0" y="18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9" name="Freeform 151"/>
              <p:cNvSpPr>
                <a:spLocks/>
              </p:cNvSpPr>
              <p:nvPr/>
            </p:nvSpPr>
            <p:spPr bwMode="auto">
              <a:xfrm>
                <a:off x="3656" y="3280"/>
                <a:ext cx="112" cy="1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6" y="48"/>
                  </a:cxn>
                  <a:cxn ang="0">
                    <a:pos x="112" y="144"/>
                  </a:cxn>
                </a:cxnLst>
                <a:rect l="0" t="0" r="r" b="b"/>
                <a:pathLst>
                  <a:path w="112" h="144">
                    <a:moveTo>
                      <a:pt x="0" y="0"/>
                    </a:moveTo>
                    <a:cubicBezTo>
                      <a:pt x="9" y="8"/>
                      <a:pt x="37" y="24"/>
                      <a:pt x="56" y="48"/>
                    </a:cubicBezTo>
                    <a:cubicBezTo>
                      <a:pt x="75" y="72"/>
                      <a:pt x="100" y="124"/>
                      <a:pt x="112" y="144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20" name="Freeform 152"/>
              <p:cNvSpPr>
                <a:spLocks/>
              </p:cNvSpPr>
              <p:nvPr/>
            </p:nvSpPr>
            <p:spPr bwMode="auto">
              <a:xfrm>
                <a:off x="3752" y="3264"/>
                <a:ext cx="120" cy="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2" y="72"/>
                  </a:cxn>
                  <a:cxn ang="0">
                    <a:pos x="120" y="160"/>
                  </a:cxn>
                </a:cxnLst>
                <a:rect l="0" t="0" r="r" b="b"/>
                <a:pathLst>
                  <a:path w="120" h="160">
                    <a:moveTo>
                      <a:pt x="0" y="0"/>
                    </a:moveTo>
                    <a:cubicBezTo>
                      <a:pt x="12" y="12"/>
                      <a:pt x="52" y="45"/>
                      <a:pt x="72" y="72"/>
                    </a:cubicBezTo>
                    <a:cubicBezTo>
                      <a:pt x="92" y="99"/>
                      <a:pt x="110" y="142"/>
                      <a:pt x="120" y="160"/>
                    </a:cubicBezTo>
                  </a:path>
                </a:pathLst>
              </a:custGeom>
              <a:noFill/>
              <a:ln w="12700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344" name="Text Box 176"/>
          <p:cNvSpPr txBox="1">
            <a:spLocks noChangeArrowheads="1"/>
          </p:cNvSpPr>
          <p:nvPr/>
        </p:nvSpPr>
        <p:spPr bwMode="auto">
          <a:xfrm>
            <a:off x="3059113" y="4248150"/>
            <a:ext cx="583247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На весах тоже бывают шкалы.</a:t>
            </a:r>
          </a:p>
          <a:p>
            <a:endParaRPr lang="ru-RU" sz="2400"/>
          </a:p>
          <a:p>
            <a:r>
              <a:rPr lang="ru-RU" sz="2400"/>
              <a:t>Каждое деление соответствует 50 г.</a:t>
            </a:r>
          </a:p>
          <a:p>
            <a:endParaRPr lang="ru-RU" sz="2400"/>
          </a:p>
          <a:p>
            <a:r>
              <a:rPr lang="ru-RU" sz="2400"/>
              <a:t>Определите массу яблок.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" name="DiagonalStripe"/>
          <p:cNvSpPr>
            <a:spLocks noEditPoints="1" noChangeArrowheads="1"/>
          </p:cNvSpPr>
          <p:nvPr/>
        </p:nvSpPr>
        <p:spPr bwMode="auto">
          <a:xfrm rot="2413501">
            <a:off x="1547813" y="765175"/>
            <a:ext cx="6507162" cy="5703888"/>
          </a:xfrm>
          <a:custGeom>
            <a:avLst/>
            <a:gdLst>
              <a:gd name="G0" fmla="+- 0 0 0"/>
              <a:gd name="G1" fmla="*/ 18036 1 2"/>
              <a:gd name="G2" fmla="+- 18036 0 0"/>
              <a:gd name="G3" fmla="+- G1 10800 0"/>
              <a:gd name="T0" fmla="*/ 9018 w 21600"/>
              <a:gd name="T1" fmla="*/ 9018 h 21600"/>
              <a:gd name="T2" fmla="*/ 0 w 21600"/>
              <a:gd name="T3" fmla="*/ 19818 h 21600"/>
              <a:gd name="T4" fmla="*/ 10800 w 21600"/>
              <a:gd name="T5" fmla="*/ 10800 h 21600"/>
              <a:gd name="T6" fmla="*/ 19818 w 21600"/>
              <a:gd name="T7" fmla="*/ 0 h 21600"/>
              <a:gd name="T8" fmla="*/ 11796480 60000 65536"/>
              <a:gd name="T9" fmla="*/ 11796480 60000 65536"/>
              <a:gd name="T10" fmla="*/ 0 60000 65536"/>
              <a:gd name="T11" fmla="*/ 17694720 60000 65536"/>
              <a:gd name="T12" fmla="*/ 0 w 21600"/>
              <a:gd name="T13" fmla="*/ 0 h 21600"/>
              <a:gd name="T14" fmla="*/ G3 w 21600"/>
              <a:gd name="T15" fmla="*/ G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36" y="0"/>
                </a:moveTo>
                <a:lnTo>
                  <a:pt x="0" y="18036"/>
                </a:ln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CC99FF"/>
              </a:gs>
              <a:gs pos="50000">
                <a:srgbClr val="9999FF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225" name="AutoShape 105"/>
          <p:cNvSpPr>
            <a:spLocks noChangeArrowheads="1"/>
          </p:cNvSpPr>
          <p:nvPr/>
        </p:nvSpPr>
        <p:spPr bwMode="auto">
          <a:xfrm rot="16200000">
            <a:off x="4246563" y="-1935163"/>
            <a:ext cx="1081088" cy="5472113"/>
          </a:xfrm>
          <a:prstGeom prst="flowChartDelay">
            <a:avLst/>
          </a:prstGeom>
          <a:gradFill rotWithShape="1">
            <a:gsLst>
              <a:gs pos="0">
                <a:srgbClr val="CC99FF"/>
              </a:gs>
              <a:gs pos="50000">
                <a:srgbClr val="FFFFFF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501" name="Group 381"/>
          <p:cNvGraphicFramePr>
            <a:graphicFrameLocks noGrp="1"/>
          </p:cNvGraphicFramePr>
          <p:nvPr/>
        </p:nvGraphicFramePr>
        <p:xfrm>
          <a:off x="2339975" y="908050"/>
          <a:ext cx="4824413" cy="433388"/>
        </p:xfrm>
        <a:graphic>
          <a:graphicData uri="http://schemas.openxmlformats.org/drawingml/2006/table">
            <a:tbl>
              <a:tblPr/>
              <a:tblGrid>
                <a:gridCol w="482600"/>
                <a:gridCol w="482600"/>
                <a:gridCol w="481013"/>
                <a:gridCol w="482600"/>
                <a:gridCol w="485775"/>
                <a:gridCol w="481012"/>
                <a:gridCol w="482600"/>
                <a:gridCol w="481013"/>
                <a:gridCol w="482600"/>
                <a:gridCol w="482600"/>
              </a:tblGrid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546" name="Group 426"/>
          <p:cNvGraphicFramePr>
            <a:graphicFrameLocks noGrp="1"/>
          </p:cNvGraphicFramePr>
          <p:nvPr/>
        </p:nvGraphicFramePr>
        <p:xfrm>
          <a:off x="2555875" y="1052513"/>
          <a:ext cx="4392613" cy="288925"/>
        </p:xfrm>
        <a:graphic>
          <a:graphicData uri="http://schemas.openxmlformats.org/drawingml/2006/table">
            <a:tbl>
              <a:tblPr/>
              <a:tblGrid>
                <a:gridCol w="487363"/>
                <a:gridCol w="487362"/>
                <a:gridCol w="488950"/>
                <a:gridCol w="487363"/>
                <a:gridCol w="490537"/>
                <a:gridCol w="487363"/>
                <a:gridCol w="488950"/>
                <a:gridCol w="487362"/>
                <a:gridCol w="487363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47" name="Text Box 427"/>
          <p:cNvSpPr txBox="1">
            <a:spLocks noChangeArrowheads="1"/>
          </p:cNvSpPr>
          <p:nvPr/>
        </p:nvSpPr>
        <p:spPr bwMode="auto">
          <a:xfrm>
            <a:off x="2124075" y="620713"/>
            <a:ext cx="5688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0   100  200  300  400  </a:t>
            </a:r>
            <a:r>
              <a:rPr lang="ru-RU">
                <a:solidFill>
                  <a:srgbClr val="0000FF"/>
                </a:solidFill>
              </a:rPr>
              <a:t>500</a:t>
            </a:r>
            <a:r>
              <a:rPr lang="ru-RU"/>
              <a:t>  600 700  800  900 1000</a:t>
            </a:r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 flipH="1" flipV="1">
            <a:off x="7380288" y="981075"/>
            <a:ext cx="0" cy="16557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36" name="PubBanner"/>
          <p:cNvSpPr>
            <a:spLocks noEditPoints="1" noChangeArrowheads="1"/>
          </p:cNvSpPr>
          <p:nvPr/>
        </p:nvSpPr>
        <p:spPr bwMode="auto">
          <a:xfrm rot="10800000">
            <a:off x="2051050" y="1341438"/>
            <a:ext cx="5473700" cy="2016125"/>
          </a:xfrm>
          <a:custGeom>
            <a:avLst/>
            <a:gdLst>
              <a:gd name="T0" fmla="*/ 10800 w 21600"/>
              <a:gd name="T1" fmla="*/ 0 h 21600"/>
              <a:gd name="T2" fmla="*/ 684 w 21600"/>
              <a:gd name="T3" fmla="*/ 13728 h 21600"/>
              <a:gd name="T4" fmla="*/ 10800 w 21600"/>
              <a:gd name="T5" fmla="*/ 12549 h 21600"/>
              <a:gd name="T6" fmla="*/ 20928 w 21600"/>
              <a:gd name="T7" fmla="*/ 1372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826 w 21600"/>
              <a:gd name="T13" fmla="*/ 4525 h 21600"/>
              <a:gd name="T14" fmla="*/ 18785 w 21600"/>
              <a:gd name="T15" fmla="*/ 1254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785" y="4525"/>
                </a:moveTo>
                <a:cubicBezTo>
                  <a:pt x="18684" y="3891"/>
                  <a:pt x="18494" y="3359"/>
                  <a:pt x="18152" y="2776"/>
                </a:cubicBezTo>
                <a:cubicBezTo>
                  <a:pt x="17708" y="2243"/>
                  <a:pt x="17125" y="1749"/>
                  <a:pt x="16453" y="1318"/>
                </a:cubicBezTo>
                <a:cubicBezTo>
                  <a:pt x="15667" y="925"/>
                  <a:pt x="14792" y="583"/>
                  <a:pt x="13816" y="342"/>
                </a:cubicBezTo>
                <a:cubicBezTo>
                  <a:pt x="12840" y="152"/>
                  <a:pt x="11826" y="0"/>
                  <a:pt x="10800" y="0"/>
                </a:cubicBezTo>
                <a:cubicBezTo>
                  <a:pt x="9735" y="0"/>
                  <a:pt x="8708" y="152"/>
                  <a:pt x="7732" y="342"/>
                </a:cubicBezTo>
                <a:cubicBezTo>
                  <a:pt x="6807" y="583"/>
                  <a:pt x="5932" y="925"/>
                  <a:pt x="5159" y="1318"/>
                </a:cubicBezTo>
                <a:cubicBezTo>
                  <a:pt x="4474" y="1749"/>
                  <a:pt x="3891" y="2243"/>
                  <a:pt x="3409" y="2776"/>
                </a:cubicBezTo>
                <a:cubicBezTo>
                  <a:pt x="3118" y="3359"/>
                  <a:pt x="2864" y="3891"/>
                  <a:pt x="2826" y="4525"/>
                </a:cubicBezTo>
                <a:lnTo>
                  <a:pt x="2826" y="6084"/>
                </a:lnTo>
                <a:lnTo>
                  <a:pt x="0" y="9152"/>
                </a:lnTo>
                <a:lnTo>
                  <a:pt x="684" y="13728"/>
                </a:lnTo>
                <a:lnTo>
                  <a:pt x="0" y="21600"/>
                </a:lnTo>
                <a:lnTo>
                  <a:pt x="2826" y="18684"/>
                </a:lnTo>
                <a:lnTo>
                  <a:pt x="2826" y="17074"/>
                </a:lnTo>
                <a:cubicBezTo>
                  <a:pt x="2864" y="16491"/>
                  <a:pt x="3118" y="15908"/>
                  <a:pt x="3409" y="15325"/>
                </a:cubicBezTo>
                <a:cubicBezTo>
                  <a:pt x="3891" y="14792"/>
                  <a:pt x="4474" y="14311"/>
                  <a:pt x="5159" y="13867"/>
                </a:cubicBezTo>
                <a:cubicBezTo>
                  <a:pt x="5932" y="13474"/>
                  <a:pt x="6807" y="13145"/>
                  <a:pt x="7732" y="12891"/>
                </a:cubicBezTo>
                <a:cubicBezTo>
                  <a:pt x="8708" y="12701"/>
                  <a:pt x="9735" y="12600"/>
                  <a:pt x="10800" y="12549"/>
                </a:cubicBezTo>
                <a:cubicBezTo>
                  <a:pt x="11826" y="12600"/>
                  <a:pt x="12840" y="12701"/>
                  <a:pt x="13816" y="12891"/>
                </a:cubicBezTo>
                <a:cubicBezTo>
                  <a:pt x="14792" y="13145"/>
                  <a:pt x="15667" y="13474"/>
                  <a:pt x="16453" y="13867"/>
                </a:cubicBezTo>
                <a:cubicBezTo>
                  <a:pt x="17125" y="14311"/>
                  <a:pt x="17708" y="14792"/>
                  <a:pt x="18152" y="15325"/>
                </a:cubicBezTo>
                <a:cubicBezTo>
                  <a:pt x="18494" y="15908"/>
                  <a:pt x="18684" y="16491"/>
                  <a:pt x="18785" y="17074"/>
                </a:cubicBezTo>
                <a:lnTo>
                  <a:pt x="18785" y="18684"/>
                </a:lnTo>
                <a:lnTo>
                  <a:pt x="21600" y="21600"/>
                </a:lnTo>
                <a:lnTo>
                  <a:pt x="20928" y="13728"/>
                </a:lnTo>
                <a:lnTo>
                  <a:pt x="21600" y="9152"/>
                </a:lnTo>
                <a:lnTo>
                  <a:pt x="18785" y="6084"/>
                </a:lnTo>
                <a:lnTo>
                  <a:pt x="18785" y="4525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551" name="chair1"/>
          <p:cNvSpPr>
            <a:spLocks noEditPoints="1" noChangeArrowheads="1"/>
          </p:cNvSpPr>
          <p:nvPr/>
        </p:nvSpPr>
        <p:spPr bwMode="auto">
          <a:xfrm>
            <a:off x="4859338" y="2420938"/>
            <a:ext cx="3816350" cy="935037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gradFill rotWithShape="1">
            <a:gsLst>
              <a:gs pos="0">
                <a:srgbClr val="0000FF"/>
              </a:gs>
              <a:gs pos="50000">
                <a:srgbClr val="9999FF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688" name="Text Box 568"/>
          <p:cNvSpPr txBox="1">
            <a:spLocks noChangeArrowheads="1"/>
          </p:cNvSpPr>
          <p:nvPr/>
        </p:nvSpPr>
        <p:spPr bwMode="auto">
          <a:xfrm>
            <a:off x="323850" y="3860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689" name="Text Box 569"/>
          <p:cNvSpPr txBox="1">
            <a:spLocks noChangeArrowheads="1"/>
          </p:cNvSpPr>
          <p:nvPr/>
        </p:nvSpPr>
        <p:spPr bwMode="auto">
          <a:xfrm>
            <a:off x="250825" y="3932238"/>
            <a:ext cx="45382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dirty="0" smtClean="0"/>
              <a:t>Подбери </a:t>
            </a:r>
            <a:r>
              <a:rPr lang="ru-RU" sz="2400" dirty="0"/>
              <a:t>гирю, </a:t>
            </a:r>
          </a:p>
          <a:p>
            <a:r>
              <a:rPr lang="ru-RU" sz="2400" dirty="0"/>
              <a:t>чтобы узнать вес </a:t>
            </a:r>
            <a:r>
              <a:rPr lang="ru-RU" sz="2400" dirty="0" smtClean="0"/>
              <a:t>бочонка мёда.</a:t>
            </a:r>
            <a:endParaRPr lang="ru-RU" sz="2400" dirty="0"/>
          </a:p>
        </p:txBody>
      </p:sp>
      <p:sp>
        <p:nvSpPr>
          <p:cNvPr id="5549" name="chair1"/>
          <p:cNvSpPr>
            <a:spLocks noEditPoints="1" noChangeArrowheads="1"/>
          </p:cNvSpPr>
          <p:nvPr/>
        </p:nvSpPr>
        <p:spPr bwMode="auto">
          <a:xfrm>
            <a:off x="468313" y="2349500"/>
            <a:ext cx="3816350" cy="1077913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gradFill rotWithShape="1">
            <a:gsLst>
              <a:gs pos="0">
                <a:srgbClr val="0000FF"/>
              </a:gs>
              <a:gs pos="50000">
                <a:srgbClr val="9999FF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690" name="AutoShape 57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021388"/>
            <a:ext cx="576263" cy="576262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91" name="AutoShape 57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949950"/>
            <a:ext cx="1403350" cy="431800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66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0000FF"/>
                </a:solidFill>
              </a:rPr>
              <a:t>ПРОВЕРКА</a:t>
            </a:r>
          </a:p>
        </p:txBody>
      </p:sp>
      <p:sp>
        <p:nvSpPr>
          <p:cNvPr id="5692" name="AutoShape 572"/>
          <p:cNvSpPr>
            <a:spLocks noChangeArrowheads="1"/>
          </p:cNvSpPr>
          <p:nvPr/>
        </p:nvSpPr>
        <p:spPr bwMode="auto">
          <a:xfrm>
            <a:off x="2124075" y="4868863"/>
            <a:ext cx="2303463" cy="646112"/>
          </a:xfrm>
          <a:prstGeom prst="cloudCallout">
            <a:avLst>
              <a:gd name="adj1" fmla="val -60269"/>
              <a:gd name="adj2" fmla="val 127394"/>
            </a:avLst>
          </a:prstGeom>
          <a:gradFill rotWithShape="1">
            <a:gsLst>
              <a:gs pos="0">
                <a:schemeClr val="bg1"/>
              </a:gs>
              <a:gs pos="50000">
                <a:srgbClr val="66FF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800" b="1">
                <a:solidFill>
                  <a:srgbClr val="0000FF"/>
                </a:solidFill>
              </a:rPr>
              <a:t>1</a:t>
            </a:r>
            <a:r>
              <a:rPr lang="ru-RU" sz="2800" b="1">
                <a:solidFill>
                  <a:srgbClr val="0000FF"/>
                </a:solidFill>
              </a:rPr>
              <a:t>кг </a:t>
            </a:r>
            <a:r>
              <a:rPr lang="en-US" sz="2800" b="1">
                <a:solidFill>
                  <a:srgbClr val="0000FF"/>
                </a:solidFill>
              </a:rPr>
              <a:t>1</a:t>
            </a:r>
            <a:r>
              <a:rPr lang="ru-RU" sz="2800" b="1">
                <a:solidFill>
                  <a:srgbClr val="0000FF"/>
                </a:solidFill>
              </a:rPr>
              <a:t>00г</a:t>
            </a:r>
          </a:p>
        </p:txBody>
      </p:sp>
      <p:grpSp>
        <p:nvGrpSpPr>
          <p:cNvPr id="3" name="Group 686"/>
          <p:cNvGrpSpPr>
            <a:grpSpLocks/>
          </p:cNvGrpSpPr>
          <p:nvPr/>
        </p:nvGrpSpPr>
        <p:grpSpPr bwMode="auto">
          <a:xfrm>
            <a:off x="5508625" y="4005263"/>
            <a:ext cx="931863" cy="1325562"/>
            <a:chOff x="4656" y="2256"/>
            <a:chExt cx="587" cy="835"/>
          </a:xfrm>
        </p:grpSpPr>
        <p:sp>
          <p:nvSpPr>
            <p:cNvPr id="5807" name="Freeform 687"/>
            <p:cNvSpPr>
              <a:spLocks/>
            </p:cNvSpPr>
            <p:nvPr/>
          </p:nvSpPr>
          <p:spPr bwMode="auto">
            <a:xfrm>
              <a:off x="4704" y="2283"/>
              <a:ext cx="522" cy="808"/>
            </a:xfrm>
            <a:custGeom>
              <a:avLst/>
              <a:gdLst/>
              <a:ahLst/>
              <a:cxnLst>
                <a:cxn ang="0">
                  <a:pos x="272" y="804"/>
                </a:cxn>
                <a:cxn ang="0">
                  <a:pos x="98" y="798"/>
                </a:cxn>
                <a:cxn ang="0">
                  <a:pos x="20" y="744"/>
                </a:cxn>
                <a:cxn ang="0">
                  <a:pos x="2" y="576"/>
                </a:cxn>
                <a:cxn ang="0">
                  <a:pos x="20" y="270"/>
                </a:cxn>
                <a:cxn ang="0">
                  <a:pos x="122" y="204"/>
                </a:cxn>
                <a:cxn ang="0">
                  <a:pos x="164" y="162"/>
                </a:cxn>
                <a:cxn ang="0">
                  <a:pos x="104" y="108"/>
                </a:cxn>
                <a:cxn ang="0">
                  <a:pos x="80" y="48"/>
                </a:cxn>
                <a:cxn ang="0">
                  <a:pos x="158" y="6"/>
                </a:cxn>
                <a:cxn ang="0">
                  <a:pos x="315" y="12"/>
                </a:cxn>
                <a:cxn ang="0">
                  <a:pos x="422" y="42"/>
                </a:cxn>
                <a:cxn ang="0">
                  <a:pos x="422" y="90"/>
                </a:cxn>
                <a:cxn ang="0">
                  <a:pos x="356" y="162"/>
                </a:cxn>
                <a:cxn ang="0">
                  <a:pos x="392" y="204"/>
                </a:cxn>
                <a:cxn ang="0">
                  <a:pos x="494" y="240"/>
                </a:cxn>
                <a:cxn ang="0">
                  <a:pos x="518" y="432"/>
                </a:cxn>
                <a:cxn ang="0">
                  <a:pos x="519" y="564"/>
                </a:cxn>
                <a:cxn ang="0">
                  <a:pos x="502" y="750"/>
                </a:cxn>
                <a:cxn ang="0">
                  <a:pos x="434" y="798"/>
                </a:cxn>
                <a:cxn ang="0">
                  <a:pos x="284" y="804"/>
                </a:cxn>
              </a:cxnLst>
              <a:rect l="0" t="0" r="r" b="b"/>
              <a:pathLst>
                <a:path w="522" h="808">
                  <a:moveTo>
                    <a:pt x="272" y="804"/>
                  </a:moveTo>
                  <a:cubicBezTo>
                    <a:pt x="243" y="804"/>
                    <a:pt x="140" y="808"/>
                    <a:pt x="98" y="798"/>
                  </a:cubicBezTo>
                  <a:cubicBezTo>
                    <a:pt x="56" y="788"/>
                    <a:pt x="36" y="781"/>
                    <a:pt x="20" y="744"/>
                  </a:cubicBezTo>
                  <a:cubicBezTo>
                    <a:pt x="4" y="707"/>
                    <a:pt x="2" y="655"/>
                    <a:pt x="2" y="576"/>
                  </a:cubicBezTo>
                  <a:cubicBezTo>
                    <a:pt x="2" y="497"/>
                    <a:pt x="0" y="332"/>
                    <a:pt x="20" y="270"/>
                  </a:cubicBezTo>
                  <a:cubicBezTo>
                    <a:pt x="40" y="208"/>
                    <a:pt x="98" y="222"/>
                    <a:pt x="122" y="204"/>
                  </a:cubicBezTo>
                  <a:cubicBezTo>
                    <a:pt x="146" y="186"/>
                    <a:pt x="167" y="178"/>
                    <a:pt x="164" y="162"/>
                  </a:cubicBezTo>
                  <a:cubicBezTo>
                    <a:pt x="161" y="146"/>
                    <a:pt x="118" y="127"/>
                    <a:pt x="104" y="108"/>
                  </a:cubicBezTo>
                  <a:cubicBezTo>
                    <a:pt x="90" y="89"/>
                    <a:pt x="71" y="65"/>
                    <a:pt x="80" y="48"/>
                  </a:cubicBezTo>
                  <a:cubicBezTo>
                    <a:pt x="89" y="31"/>
                    <a:pt x="119" y="12"/>
                    <a:pt x="158" y="6"/>
                  </a:cubicBezTo>
                  <a:cubicBezTo>
                    <a:pt x="197" y="0"/>
                    <a:pt x="271" y="6"/>
                    <a:pt x="315" y="12"/>
                  </a:cubicBezTo>
                  <a:cubicBezTo>
                    <a:pt x="359" y="18"/>
                    <a:pt x="404" y="29"/>
                    <a:pt x="422" y="42"/>
                  </a:cubicBezTo>
                  <a:cubicBezTo>
                    <a:pt x="440" y="55"/>
                    <a:pt x="433" y="70"/>
                    <a:pt x="422" y="90"/>
                  </a:cubicBezTo>
                  <a:cubicBezTo>
                    <a:pt x="411" y="110"/>
                    <a:pt x="361" y="143"/>
                    <a:pt x="356" y="162"/>
                  </a:cubicBezTo>
                  <a:cubicBezTo>
                    <a:pt x="351" y="181"/>
                    <a:pt x="369" y="191"/>
                    <a:pt x="392" y="204"/>
                  </a:cubicBezTo>
                  <a:cubicBezTo>
                    <a:pt x="415" y="217"/>
                    <a:pt x="473" y="202"/>
                    <a:pt x="494" y="240"/>
                  </a:cubicBezTo>
                  <a:cubicBezTo>
                    <a:pt x="515" y="278"/>
                    <a:pt x="514" y="378"/>
                    <a:pt x="518" y="432"/>
                  </a:cubicBezTo>
                  <a:cubicBezTo>
                    <a:pt x="522" y="486"/>
                    <a:pt x="522" y="511"/>
                    <a:pt x="519" y="564"/>
                  </a:cubicBezTo>
                  <a:cubicBezTo>
                    <a:pt x="516" y="617"/>
                    <a:pt x="516" y="711"/>
                    <a:pt x="502" y="750"/>
                  </a:cubicBezTo>
                  <a:cubicBezTo>
                    <a:pt x="488" y="789"/>
                    <a:pt x="470" y="789"/>
                    <a:pt x="434" y="798"/>
                  </a:cubicBezTo>
                  <a:cubicBezTo>
                    <a:pt x="398" y="807"/>
                    <a:pt x="315" y="803"/>
                    <a:pt x="284" y="804"/>
                  </a:cubicBezTo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rgbClr val="333333"/>
                </a:gs>
                <a:gs pos="100000">
                  <a:schemeClr val="bg2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08" name="Oval 688"/>
            <p:cNvSpPr>
              <a:spLocks noChangeArrowheads="1"/>
            </p:cNvSpPr>
            <p:nvPr/>
          </p:nvSpPr>
          <p:spPr bwMode="auto">
            <a:xfrm>
              <a:off x="4793" y="2256"/>
              <a:ext cx="336" cy="9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333333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09" name="Text Box 689"/>
            <p:cNvSpPr txBox="1">
              <a:spLocks noChangeArrowheads="1"/>
            </p:cNvSpPr>
            <p:nvPr/>
          </p:nvSpPr>
          <p:spPr bwMode="auto">
            <a:xfrm>
              <a:off x="4656" y="2544"/>
              <a:ext cx="58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pitchFamily="34" charset="0"/>
                </a:rPr>
                <a:t>1кг</a:t>
              </a:r>
            </a:p>
          </p:txBody>
        </p:sp>
      </p:grpSp>
      <p:grpSp>
        <p:nvGrpSpPr>
          <p:cNvPr id="4" name="Group 690"/>
          <p:cNvGrpSpPr>
            <a:grpSpLocks/>
          </p:cNvGrpSpPr>
          <p:nvPr/>
        </p:nvGrpSpPr>
        <p:grpSpPr bwMode="auto">
          <a:xfrm>
            <a:off x="6443663" y="3500438"/>
            <a:ext cx="1368425" cy="2232025"/>
            <a:chOff x="3984" y="2006"/>
            <a:chExt cx="682" cy="1133"/>
          </a:xfrm>
        </p:grpSpPr>
        <p:sp>
          <p:nvSpPr>
            <p:cNvPr id="5811" name="Freeform 691"/>
            <p:cNvSpPr>
              <a:spLocks/>
            </p:cNvSpPr>
            <p:nvPr/>
          </p:nvSpPr>
          <p:spPr bwMode="auto">
            <a:xfrm>
              <a:off x="3994" y="2006"/>
              <a:ext cx="672" cy="1133"/>
            </a:xfrm>
            <a:custGeom>
              <a:avLst/>
              <a:gdLst/>
              <a:ahLst/>
              <a:cxnLst>
                <a:cxn ang="0">
                  <a:pos x="272" y="804"/>
                </a:cxn>
                <a:cxn ang="0">
                  <a:pos x="98" y="798"/>
                </a:cxn>
                <a:cxn ang="0">
                  <a:pos x="20" y="744"/>
                </a:cxn>
                <a:cxn ang="0">
                  <a:pos x="2" y="576"/>
                </a:cxn>
                <a:cxn ang="0">
                  <a:pos x="20" y="270"/>
                </a:cxn>
                <a:cxn ang="0">
                  <a:pos x="122" y="204"/>
                </a:cxn>
                <a:cxn ang="0">
                  <a:pos x="164" y="162"/>
                </a:cxn>
                <a:cxn ang="0">
                  <a:pos x="104" y="108"/>
                </a:cxn>
                <a:cxn ang="0">
                  <a:pos x="80" y="48"/>
                </a:cxn>
                <a:cxn ang="0">
                  <a:pos x="158" y="6"/>
                </a:cxn>
                <a:cxn ang="0">
                  <a:pos x="315" y="12"/>
                </a:cxn>
                <a:cxn ang="0">
                  <a:pos x="422" y="42"/>
                </a:cxn>
                <a:cxn ang="0">
                  <a:pos x="422" y="90"/>
                </a:cxn>
                <a:cxn ang="0">
                  <a:pos x="356" y="162"/>
                </a:cxn>
                <a:cxn ang="0">
                  <a:pos x="392" y="204"/>
                </a:cxn>
                <a:cxn ang="0">
                  <a:pos x="494" y="240"/>
                </a:cxn>
                <a:cxn ang="0">
                  <a:pos x="518" y="432"/>
                </a:cxn>
                <a:cxn ang="0">
                  <a:pos x="519" y="564"/>
                </a:cxn>
                <a:cxn ang="0">
                  <a:pos x="502" y="750"/>
                </a:cxn>
                <a:cxn ang="0">
                  <a:pos x="434" y="798"/>
                </a:cxn>
                <a:cxn ang="0">
                  <a:pos x="284" y="804"/>
                </a:cxn>
              </a:cxnLst>
              <a:rect l="0" t="0" r="r" b="b"/>
              <a:pathLst>
                <a:path w="522" h="808">
                  <a:moveTo>
                    <a:pt x="272" y="804"/>
                  </a:moveTo>
                  <a:cubicBezTo>
                    <a:pt x="243" y="804"/>
                    <a:pt x="140" y="808"/>
                    <a:pt x="98" y="798"/>
                  </a:cubicBezTo>
                  <a:cubicBezTo>
                    <a:pt x="56" y="788"/>
                    <a:pt x="36" y="781"/>
                    <a:pt x="20" y="744"/>
                  </a:cubicBezTo>
                  <a:cubicBezTo>
                    <a:pt x="4" y="707"/>
                    <a:pt x="2" y="655"/>
                    <a:pt x="2" y="576"/>
                  </a:cubicBezTo>
                  <a:cubicBezTo>
                    <a:pt x="2" y="497"/>
                    <a:pt x="0" y="332"/>
                    <a:pt x="20" y="270"/>
                  </a:cubicBezTo>
                  <a:cubicBezTo>
                    <a:pt x="40" y="208"/>
                    <a:pt x="98" y="222"/>
                    <a:pt x="122" y="204"/>
                  </a:cubicBezTo>
                  <a:cubicBezTo>
                    <a:pt x="146" y="186"/>
                    <a:pt x="167" y="178"/>
                    <a:pt x="164" y="162"/>
                  </a:cubicBezTo>
                  <a:cubicBezTo>
                    <a:pt x="161" y="146"/>
                    <a:pt x="118" y="127"/>
                    <a:pt x="104" y="108"/>
                  </a:cubicBezTo>
                  <a:cubicBezTo>
                    <a:pt x="90" y="89"/>
                    <a:pt x="71" y="65"/>
                    <a:pt x="80" y="48"/>
                  </a:cubicBezTo>
                  <a:cubicBezTo>
                    <a:pt x="89" y="31"/>
                    <a:pt x="119" y="12"/>
                    <a:pt x="158" y="6"/>
                  </a:cubicBezTo>
                  <a:cubicBezTo>
                    <a:pt x="197" y="0"/>
                    <a:pt x="271" y="6"/>
                    <a:pt x="315" y="12"/>
                  </a:cubicBezTo>
                  <a:cubicBezTo>
                    <a:pt x="359" y="18"/>
                    <a:pt x="404" y="29"/>
                    <a:pt x="422" y="42"/>
                  </a:cubicBezTo>
                  <a:cubicBezTo>
                    <a:pt x="440" y="55"/>
                    <a:pt x="433" y="70"/>
                    <a:pt x="422" y="90"/>
                  </a:cubicBezTo>
                  <a:cubicBezTo>
                    <a:pt x="411" y="110"/>
                    <a:pt x="361" y="143"/>
                    <a:pt x="356" y="162"/>
                  </a:cubicBezTo>
                  <a:cubicBezTo>
                    <a:pt x="351" y="181"/>
                    <a:pt x="369" y="191"/>
                    <a:pt x="392" y="204"/>
                  </a:cubicBezTo>
                  <a:cubicBezTo>
                    <a:pt x="415" y="217"/>
                    <a:pt x="473" y="202"/>
                    <a:pt x="494" y="240"/>
                  </a:cubicBezTo>
                  <a:cubicBezTo>
                    <a:pt x="515" y="278"/>
                    <a:pt x="514" y="378"/>
                    <a:pt x="518" y="432"/>
                  </a:cubicBezTo>
                  <a:cubicBezTo>
                    <a:pt x="522" y="486"/>
                    <a:pt x="522" y="511"/>
                    <a:pt x="519" y="564"/>
                  </a:cubicBezTo>
                  <a:cubicBezTo>
                    <a:pt x="516" y="617"/>
                    <a:pt x="516" y="711"/>
                    <a:pt x="502" y="750"/>
                  </a:cubicBezTo>
                  <a:cubicBezTo>
                    <a:pt x="488" y="789"/>
                    <a:pt x="470" y="789"/>
                    <a:pt x="434" y="798"/>
                  </a:cubicBezTo>
                  <a:cubicBezTo>
                    <a:pt x="398" y="807"/>
                    <a:pt x="315" y="803"/>
                    <a:pt x="284" y="804"/>
                  </a:cubicBezTo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rgbClr val="333333"/>
                </a:gs>
                <a:gs pos="100000">
                  <a:schemeClr val="bg2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12" name="Oval 692"/>
            <p:cNvSpPr>
              <a:spLocks noChangeArrowheads="1"/>
            </p:cNvSpPr>
            <p:nvPr/>
          </p:nvSpPr>
          <p:spPr bwMode="auto">
            <a:xfrm>
              <a:off x="4080" y="2016"/>
              <a:ext cx="480" cy="9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333333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13" name="Text Box 693"/>
            <p:cNvSpPr txBox="1">
              <a:spLocks noChangeArrowheads="1"/>
            </p:cNvSpPr>
            <p:nvPr/>
          </p:nvSpPr>
          <p:spPr bwMode="auto">
            <a:xfrm>
              <a:off x="3984" y="2403"/>
              <a:ext cx="624" cy="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8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pitchFamily="34" charset="0"/>
                </a:rPr>
                <a:t> 3кг</a:t>
              </a:r>
            </a:p>
          </p:txBody>
        </p:sp>
      </p:grpSp>
      <p:grpSp>
        <p:nvGrpSpPr>
          <p:cNvPr id="5" name="Group 694"/>
          <p:cNvGrpSpPr>
            <a:grpSpLocks/>
          </p:cNvGrpSpPr>
          <p:nvPr/>
        </p:nvGrpSpPr>
        <p:grpSpPr bwMode="auto">
          <a:xfrm>
            <a:off x="4500563" y="4724400"/>
            <a:ext cx="1082675" cy="1798638"/>
            <a:chOff x="3984" y="2006"/>
            <a:chExt cx="682" cy="1133"/>
          </a:xfrm>
        </p:grpSpPr>
        <p:sp>
          <p:nvSpPr>
            <p:cNvPr id="5815" name="Freeform 695"/>
            <p:cNvSpPr>
              <a:spLocks/>
            </p:cNvSpPr>
            <p:nvPr/>
          </p:nvSpPr>
          <p:spPr bwMode="auto">
            <a:xfrm>
              <a:off x="3994" y="2006"/>
              <a:ext cx="672" cy="1133"/>
            </a:xfrm>
            <a:custGeom>
              <a:avLst/>
              <a:gdLst/>
              <a:ahLst/>
              <a:cxnLst>
                <a:cxn ang="0">
                  <a:pos x="272" y="804"/>
                </a:cxn>
                <a:cxn ang="0">
                  <a:pos x="98" y="798"/>
                </a:cxn>
                <a:cxn ang="0">
                  <a:pos x="20" y="744"/>
                </a:cxn>
                <a:cxn ang="0">
                  <a:pos x="2" y="576"/>
                </a:cxn>
                <a:cxn ang="0">
                  <a:pos x="20" y="270"/>
                </a:cxn>
                <a:cxn ang="0">
                  <a:pos x="122" y="204"/>
                </a:cxn>
                <a:cxn ang="0">
                  <a:pos x="164" y="162"/>
                </a:cxn>
                <a:cxn ang="0">
                  <a:pos x="104" y="108"/>
                </a:cxn>
                <a:cxn ang="0">
                  <a:pos x="80" y="48"/>
                </a:cxn>
                <a:cxn ang="0">
                  <a:pos x="158" y="6"/>
                </a:cxn>
                <a:cxn ang="0">
                  <a:pos x="315" y="12"/>
                </a:cxn>
                <a:cxn ang="0">
                  <a:pos x="422" y="42"/>
                </a:cxn>
                <a:cxn ang="0">
                  <a:pos x="422" y="90"/>
                </a:cxn>
                <a:cxn ang="0">
                  <a:pos x="356" y="162"/>
                </a:cxn>
                <a:cxn ang="0">
                  <a:pos x="392" y="204"/>
                </a:cxn>
                <a:cxn ang="0">
                  <a:pos x="494" y="240"/>
                </a:cxn>
                <a:cxn ang="0">
                  <a:pos x="518" y="432"/>
                </a:cxn>
                <a:cxn ang="0">
                  <a:pos x="519" y="564"/>
                </a:cxn>
                <a:cxn ang="0">
                  <a:pos x="502" y="750"/>
                </a:cxn>
                <a:cxn ang="0">
                  <a:pos x="434" y="798"/>
                </a:cxn>
                <a:cxn ang="0">
                  <a:pos x="284" y="804"/>
                </a:cxn>
              </a:cxnLst>
              <a:rect l="0" t="0" r="r" b="b"/>
              <a:pathLst>
                <a:path w="522" h="808">
                  <a:moveTo>
                    <a:pt x="272" y="804"/>
                  </a:moveTo>
                  <a:cubicBezTo>
                    <a:pt x="243" y="804"/>
                    <a:pt x="140" y="808"/>
                    <a:pt x="98" y="798"/>
                  </a:cubicBezTo>
                  <a:cubicBezTo>
                    <a:pt x="56" y="788"/>
                    <a:pt x="36" y="781"/>
                    <a:pt x="20" y="744"/>
                  </a:cubicBezTo>
                  <a:cubicBezTo>
                    <a:pt x="4" y="707"/>
                    <a:pt x="2" y="655"/>
                    <a:pt x="2" y="576"/>
                  </a:cubicBezTo>
                  <a:cubicBezTo>
                    <a:pt x="2" y="497"/>
                    <a:pt x="0" y="332"/>
                    <a:pt x="20" y="270"/>
                  </a:cubicBezTo>
                  <a:cubicBezTo>
                    <a:pt x="40" y="208"/>
                    <a:pt x="98" y="222"/>
                    <a:pt x="122" y="204"/>
                  </a:cubicBezTo>
                  <a:cubicBezTo>
                    <a:pt x="146" y="186"/>
                    <a:pt x="167" y="178"/>
                    <a:pt x="164" y="162"/>
                  </a:cubicBezTo>
                  <a:cubicBezTo>
                    <a:pt x="161" y="146"/>
                    <a:pt x="118" y="127"/>
                    <a:pt x="104" y="108"/>
                  </a:cubicBezTo>
                  <a:cubicBezTo>
                    <a:pt x="90" y="89"/>
                    <a:pt x="71" y="65"/>
                    <a:pt x="80" y="48"/>
                  </a:cubicBezTo>
                  <a:cubicBezTo>
                    <a:pt x="89" y="31"/>
                    <a:pt x="119" y="12"/>
                    <a:pt x="158" y="6"/>
                  </a:cubicBezTo>
                  <a:cubicBezTo>
                    <a:pt x="197" y="0"/>
                    <a:pt x="271" y="6"/>
                    <a:pt x="315" y="12"/>
                  </a:cubicBezTo>
                  <a:cubicBezTo>
                    <a:pt x="359" y="18"/>
                    <a:pt x="404" y="29"/>
                    <a:pt x="422" y="42"/>
                  </a:cubicBezTo>
                  <a:cubicBezTo>
                    <a:pt x="440" y="55"/>
                    <a:pt x="433" y="70"/>
                    <a:pt x="422" y="90"/>
                  </a:cubicBezTo>
                  <a:cubicBezTo>
                    <a:pt x="411" y="110"/>
                    <a:pt x="361" y="143"/>
                    <a:pt x="356" y="162"/>
                  </a:cubicBezTo>
                  <a:cubicBezTo>
                    <a:pt x="351" y="181"/>
                    <a:pt x="369" y="191"/>
                    <a:pt x="392" y="204"/>
                  </a:cubicBezTo>
                  <a:cubicBezTo>
                    <a:pt x="415" y="217"/>
                    <a:pt x="473" y="202"/>
                    <a:pt x="494" y="240"/>
                  </a:cubicBezTo>
                  <a:cubicBezTo>
                    <a:pt x="515" y="278"/>
                    <a:pt x="514" y="378"/>
                    <a:pt x="518" y="432"/>
                  </a:cubicBezTo>
                  <a:cubicBezTo>
                    <a:pt x="522" y="486"/>
                    <a:pt x="522" y="511"/>
                    <a:pt x="519" y="564"/>
                  </a:cubicBezTo>
                  <a:cubicBezTo>
                    <a:pt x="516" y="617"/>
                    <a:pt x="516" y="711"/>
                    <a:pt x="502" y="750"/>
                  </a:cubicBezTo>
                  <a:cubicBezTo>
                    <a:pt x="488" y="789"/>
                    <a:pt x="470" y="789"/>
                    <a:pt x="434" y="798"/>
                  </a:cubicBezTo>
                  <a:cubicBezTo>
                    <a:pt x="398" y="807"/>
                    <a:pt x="315" y="803"/>
                    <a:pt x="284" y="804"/>
                  </a:cubicBezTo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rgbClr val="333333"/>
                </a:gs>
                <a:gs pos="100000">
                  <a:schemeClr val="bg2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16" name="Oval 696"/>
            <p:cNvSpPr>
              <a:spLocks noChangeArrowheads="1"/>
            </p:cNvSpPr>
            <p:nvPr/>
          </p:nvSpPr>
          <p:spPr bwMode="auto">
            <a:xfrm>
              <a:off x="4080" y="2016"/>
              <a:ext cx="480" cy="9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333333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17" name="Text Box 697"/>
            <p:cNvSpPr txBox="1">
              <a:spLocks noChangeArrowheads="1"/>
            </p:cNvSpPr>
            <p:nvPr/>
          </p:nvSpPr>
          <p:spPr bwMode="auto">
            <a:xfrm>
              <a:off x="3984" y="2403"/>
              <a:ext cx="682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8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pitchFamily="34" charset="0"/>
                </a:rPr>
                <a:t>2кг</a:t>
              </a:r>
            </a:p>
          </p:txBody>
        </p:sp>
      </p:grpSp>
      <p:pic>
        <p:nvPicPr>
          <p:cNvPr id="34820" name="Picture 4" descr="http://www.bashkirmed.com/products_pictures/2011-b-nabor.jpg"/>
          <p:cNvPicPr>
            <a:picLocks noChangeAspect="1" noChangeArrowheads="1"/>
          </p:cNvPicPr>
          <p:nvPr/>
        </p:nvPicPr>
        <p:blipFill>
          <a:blip r:embed="rId3" cstate="print"/>
          <a:srcRect l="15118" t="5328" r="17008" b="7104"/>
          <a:stretch>
            <a:fillRect/>
          </a:stretch>
        </p:blipFill>
        <p:spPr bwMode="auto">
          <a:xfrm>
            <a:off x="1115617" y="1052736"/>
            <a:ext cx="1224135" cy="141277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9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05122 0.06829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0.04739 0.04213 " pathEditMode="relative" ptsTypes="AA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0.11024 -0.40949 " pathEditMode="relative" ptsTypes="AA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59259E-6 L -0.49618 -0.0051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139" grpId="0" animBg="1"/>
      <p:bldP spid="569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DiagonalStripe"/>
          <p:cNvSpPr>
            <a:spLocks noEditPoints="1" noChangeArrowheads="1"/>
          </p:cNvSpPr>
          <p:nvPr/>
        </p:nvSpPr>
        <p:spPr bwMode="auto">
          <a:xfrm rot="2413501">
            <a:off x="1547813" y="765175"/>
            <a:ext cx="6507162" cy="5703888"/>
          </a:xfrm>
          <a:custGeom>
            <a:avLst/>
            <a:gdLst>
              <a:gd name="G0" fmla="+- 0 0 0"/>
              <a:gd name="G1" fmla="*/ 18036 1 2"/>
              <a:gd name="G2" fmla="+- 18036 0 0"/>
              <a:gd name="G3" fmla="+- G1 10800 0"/>
              <a:gd name="T0" fmla="*/ 9018 w 21600"/>
              <a:gd name="T1" fmla="*/ 9018 h 21600"/>
              <a:gd name="T2" fmla="*/ 0 w 21600"/>
              <a:gd name="T3" fmla="*/ 19818 h 21600"/>
              <a:gd name="T4" fmla="*/ 10800 w 21600"/>
              <a:gd name="T5" fmla="*/ 10800 h 21600"/>
              <a:gd name="T6" fmla="*/ 19818 w 21600"/>
              <a:gd name="T7" fmla="*/ 0 h 21600"/>
              <a:gd name="T8" fmla="*/ 11796480 60000 65536"/>
              <a:gd name="T9" fmla="*/ 11796480 60000 65536"/>
              <a:gd name="T10" fmla="*/ 0 60000 65536"/>
              <a:gd name="T11" fmla="*/ 17694720 60000 65536"/>
              <a:gd name="T12" fmla="*/ 0 w 21600"/>
              <a:gd name="T13" fmla="*/ 0 h 21600"/>
              <a:gd name="T14" fmla="*/ G3 w 21600"/>
              <a:gd name="T15" fmla="*/ G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36" y="0"/>
                </a:moveTo>
                <a:lnTo>
                  <a:pt x="0" y="18036"/>
                </a:ln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CC99FF"/>
              </a:gs>
              <a:gs pos="50000">
                <a:srgbClr val="9999FF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 rot="16200000">
            <a:off x="4246563" y="-1935163"/>
            <a:ext cx="1081088" cy="5472113"/>
          </a:xfrm>
          <a:prstGeom prst="flowChartDelay">
            <a:avLst/>
          </a:prstGeom>
          <a:gradFill rotWithShape="1">
            <a:gsLst>
              <a:gs pos="0">
                <a:srgbClr val="CC99FF"/>
              </a:gs>
              <a:gs pos="50000">
                <a:srgbClr val="FFFFFF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246" name="Group 6"/>
          <p:cNvGraphicFramePr>
            <a:graphicFrameLocks noGrp="1"/>
          </p:cNvGraphicFramePr>
          <p:nvPr/>
        </p:nvGraphicFramePr>
        <p:xfrm>
          <a:off x="2339975" y="908050"/>
          <a:ext cx="4824413" cy="433388"/>
        </p:xfrm>
        <a:graphic>
          <a:graphicData uri="http://schemas.openxmlformats.org/drawingml/2006/table">
            <a:tbl>
              <a:tblPr/>
              <a:tblGrid>
                <a:gridCol w="482600"/>
                <a:gridCol w="482600"/>
                <a:gridCol w="481013"/>
                <a:gridCol w="482600"/>
                <a:gridCol w="485775"/>
                <a:gridCol w="481012"/>
                <a:gridCol w="482600"/>
                <a:gridCol w="481013"/>
                <a:gridCol w="482600"/>
                <a:gridCol w="482600"/>
              </a:tblGrid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70" name="Group 30"/>
          <p:cNvGraphicFramePr>
            <a:graphicFrameLocks noGrp="1"/>
          </p:cNvGraphicFramePr>
          <p:nvPr/>
        </p:nvGraphicFramePr>
        <p:xfrm>
          <a:off x="2555875" y="1052513"/>
          <a:ext cx="4392613" cy="288925"/>
        </p:xfrm>
        <a:graphic>
          <a:graphicData uri="http://schemas.openxmlformats.org/drawingml/2006/table">
            <a:tbl>
              <a:tblPr/>
              <a:tblGrid>
                <a:gridCol w="487363"/>
                <a:gridCol w="487362"/>
                <a:gridCol w="488950"/>
                <a:gridCol w="487363"/>
                <a:gridCol w="490537"/>
                <a:gridCol w="487363"/>
                <a:gridCol w="488950"/>
                <a:gridCol w="487362"/>
                <a:gridCol w="487363"/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92" name="Text Box 52"/>
          <p:cNvSpPr txBox="1">
            <a:spLocks noChangeArrowheads="1"/>
          </p:cNvSpPr>
          <p:nvPr/>
        </p:nvSpPr>
        <p:spPr bwMode="auto">
          <a:xfrm>
            <a:off x="2124075" y="620713"/>
            <a:ext cx="5688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0   100  200  300  400  </a:t>
            </a:r>
            <a:r>
              <a:rPr lang="ru-RU">
                <a:solidFill>
                  <a:srgbClr val="0000FF"/>
                </a:solidFill>
              </a:rPr>
              <a:t>500</a:t>
            </a:r>
            <a:r>
              <a:rPr lang="ru-RU"/>
              <a:t>  600 700  800  900 1000</a:t>
            </a:r>
          </a:p>
        </p:txBody>
      </p:sp>
      <p:sp>
        <p:nvSpPr>
          <p:cNvPr id="10293" name="Line 53"/>
          <p:cNvSpPr>
            <a:spLocks noChangeShapeType="1"/>
          </p:cNvSpPr>
          <p:nvPr/>
        </p:nvSpPr>
        <p:spPr bwMode="auto">
          <a:xfrm flipH="1" flipV="1">
            <a:off x="7380288" y="981075"/>
            <a:ext cx="0" cy="16557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94" name="PubBanner"/>
          <p:cNvSpPr>
            <a:spLocks noEditPoints="1" noChangeArrowheads="1"/>
          </p:cNvSpPr>
          <p:nvPr/>
        </p:nvSpPr>
        <p:spPr bwMode="auto">
          <a:xfrm rot="10800000">
            <a:off x="2051050" y="1341438"/>
            <a:ext cx="5473700" cy="2016125"/>
          </a:xfrm>
          <a:custGeom>
            <a:avLst/>
            <a:gdLst>
              <a:gd name="T0" fmla="*/ 10800 w 21600"/>
              <a:gd name="T1" fmla="*/ 0 h 21600"/>
              <a:gd name="T2" fmla="*/ 684 w 21600"/>
              <a:gd name="T3" fmla="*/ 13728 h 21600"/>
              <a:gd name="T4" fmla="*/ 10800 w 21600"/>
              <a:gd name="T5" fmla="*/ 12549 h 21600"/>
              <a:gd name="T6" fmla="*/ 20928 w 21600"/>
              <a:gd name="T7" fmla="*/ 1372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826 w 21600"/>
              <a:gd name="T13" fmla="*/ 4525 h 21600"/>
              <a:gd name="T14" fmla="*/ 18785 w 21600"/>
              <a:gd name="T15" fmla="*/ 1254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785" y="4525"/>
                </a:moveTo>
                <a:cubicBezTo>
                  <a:pt x="18684" y="3891"/>
                  <a:pt x="18494" y="3359"/>
                  <a:pt x="18152" y="2776"/>
                </a:cubicBezTo>
                <a:cubicBezTo>
                  <a:pt x="17708" y="2243"/>
                  <a:pt x="17125" y="1749"/>
                  <a:pt x="16453" y="1318"/>
                </a:cubicBezTo>
                <a:cubicBezTo>
                  <a:pt x="15667" y="925"/>
                  <a:pt x="14792" y="583"/>
                  <a:pt x="13816" y="342"/>
                </a:cubicBezTo>
                <a:cubicBezTo>
                  <a:pt x="12840" y="152"/>
                  <a:pt x="11826" y="0"/>
                  <a:pt x="10800" y="0"/>
                </a:cubicBezTo>
                <a:cubicBezTo>
                  <a:pt x="9735" y="0"/>
                  <a:pt x="8708" y="152"/>
                  <a:pt x="7732" y="342"/>
                </a:cubicBezTo>
                <a:cubicBezTo>
                  <a:pt x="6807" y="583"/>
                  <a:pt x="5932" y="925"/>
                  <a:pt x="5159" y="1318"/>
                </a:cubicBezTo>
                <a:cubicBezTo>
                  <a:pt x="4474" y="1749"/>
                  <a:pt x="3891" y="2243"/>
                  <a:pt x="3409" y="2776"/>
                </a:cubicBezTo>
                <a:cubicBezTo>
                  <a:pt x="3118" y="3359"/>
                  <a:pt x="2864" y="3891"/>
                  <a:pt x="2826" y="4525"/>
                </a:cubicBezTo>
                <a:lnTo>
                  <a:pt x="2826" y="6084"/>
                </a:lnTo>
                <a:lnTo>
                  <a:pt x="0" y="9152"/>
                </a:lnTo>
                <a:lnTo>
                  <a:pt x="684" y="13728"/>
                </a:lnTo>
                <a:lnTo>
                  <a:pt x="0" y="21600"/>
                </a:lnTo>
                <a:lnTo>
                  <a:pt x="2826" y="18684"/>
                </a:lnTo>
                <a:lnTo>
                  <a:pt x="2826" y="17074"/>
                </a:lnTo>
                <a:cubicBezTo>
                  <a:pt x="2864" y="16491"/>
                  <a:pt x="3118" y="15908"/>
                  <a:pt x="3409" y="15325"/>
                </a:cubicBezTo>
                <a:cubicBezTo>
                  <a:pt x="3891" y="14792"/>
                  <a:pt x="4474" y="14311"/>
                  <a:pt x="5159" y="13867"/>
                </a:cubicBezTo>
                <a:cubicBezTo>
                  <a:pt x="5932" y="13474"/>
                  <a:pt x="6807" y="13145"/>
                  <a:pt x="7732" y="12891"/>
                </a:cubicBezTo>
                <a:cubicBezTo>
                  <a:pt x="8708" y="12701"/>
                  <a:pt x="9735" y="12600"/>
                  <a:pt x="10800" y="12549"/>
                </a:cubicBezTo>
                <a:cubicBezTo>
                  <a:pt x="11826" y="12600"/>
                  <a:pt x="12840" y="12701"/>
                  <a:pt x="13816" y="12891"/>
                </a:cubicBezTo>
                <a:cubicBezTo>
                  <a:pt x="14792" y="13145"/>
                  <a:pt x="15667" y="13474"/>
                  <a:pt x="16453" y="13867"/>
                </a:cubicBezTo>
                <a:cubicBezTo>
                  <a:pt x="17125" y="14311"/>
                  <a:pt x="17708" y="14792"/>
                  <a:pt x="18152" y="15325"/>
                </a:cubicBezTo>
                <a:cubicBezTo>
                  <a:pt x="18494" y="15908"/>
                  <a:pt x="18684" y="16491"/>
                  <a:pt x="18785" y="17074"/>
                </a:cubicBezTo>
                <a:lnTo>
                  <a:pt x="18785" y="18684"/>
                </a:lnTo>
                <a:lnTo>
                  <a:pt x="21600" y="21600"/>
                </a:lnTo>
                <a:lnTo>
                  <a:pt x="20928" y="13728"/>
                </a:lnTo>
                <a:lnTo>
                  <a:pt x="21600" y="9152"/>
                </a:lnTo>
                <a:lnTo>
                  <a:pt x="18785" y="6084"/>
                </a:lnTo>
                <a:lnTo>
                  <a:pt x="18785" y="4525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295" name="chair1"/>
          <p:cNvSpPr>
            <a:spLocks noEditPoints="1" noChangeArrowheads="1"/>
          </p:cNvSpPr>
          <p:nvPr/>
        </p:nvSpPr>
        <p:spPr bwMode="auto">
          <a:xfrm>
            <a:off x="4859338" y="2420938"/>
            <a:ext cx="3816350" cy="935037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gradFill rotWithShape="1">
            <a:gsLst>
              <a:gs pos="0">
                <a:srgbClr val="0000FF"/>
              </a:gs>
              <a:gs pos="50000">
                <a:srgbClr val="9999FF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07" name="chair1"/>
          <p:cNvSpPr>
            <a:spLocks noEditPoints="1" noChangeArrowheads="1"/>
          </p:cNvSpPr>
          <p:nvPr/>
        </p:nvSpPr>
        <p:spPr bwMode="auto">
          <a:xfrm>
            <a:off x="468313" y="2349500"/>
            <a:ext cx="3816350" cy="1077913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gradFill rotWithShape="1">
            <a:gsLst>
              <a:gs pos="0">
                <a:srgbClr val="0000FF"/>
              </a:gs>
              <a:gs pos="50000">
                <a:srgbClr val="9999FF"/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11" name="Text Box 71"/>
          <p:cNvSpPr txBox="1">
            <a:spLocks noChangeArrowheads="1"/>
          </p:cNvSpPr>
          <p:nvPr/>
        </p:nvSpPr>
        <p:spPr bwMode="auto">
          <a:xfrm>
            <a:off x="323850" y="3860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314" name="AutoShape 7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885113" y="5949950"/>
            <a:ext cx="576262" cy="576263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15" name="AutoShape 7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55650" y="5876925"/>
            <a:ext cx="1403350" cy="431800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66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0000FF"/>
                </a:solidFill>
              </a:rPr>
              <a:t>ПРОВЕРКА</a:t>
            </a:r>
          </a:p>
        </p:txBody>
      </p:sp>
      <p:sp>
        <p:nvSpPr>
          <p:cNvPr id="10316" name="AutoShape 76"/>
          <p:cNvSpPr>
            <a:spLocks noChangeArrowheads="1"/>
          </p:cNvSpPr>
          <p:nvPr/>
        </p:nvSpPr>
        <p:spPr bwMode="auto">
          <a:xfrm>
            <a:off x="2051050" y="4797425"/>
            <a:ext cx="2305050" cy="720725"/>
          </a:xfrm>
          <a:prstGeom prst="cloudCallout">
            <a:avLst>
              <a:gd name="adj1" fmla="val -82093"/>
              <a:gd name="adj2" fmla="val 109032"/>
            </a:avLst>
          </a:prstGeom>
          <a:gradFill rotWithShape="1">
            <a:gsLst>
              <a:gs pos="0">
                <a:schemeClr val="bg1"/>
              </a:gs>
              <a:gs pos="50000">
                <a:srgbClr val="66FFFF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0000FF"/>
                </a:solidFill>
              </a:rPr>
              <a:t>3кг </a:t>
            </a:r>
            <a:r>
              <a:rPr lang="en-US" sz="2800" b="1">
                <a:solidFill>
                  <a:srgbClr val="0000FF"/>
                </a:solidFill>
              </a:rPr>
              <a:t>5</a:t>
            </a:r>
            <a:r>
              <a:rPr lang="ru-RU" sz="2800" b="1">
                <a:solidFill>
                  <a:srgbClr val="0000FF"/>
                </a:solidFill>
              </a:rPr>
              <a:t>0г</a:t>
            </a:r>
          </a:p>
        </p:txBody>
      </p:sp>
      <p:sp>
        <p:nvSpPr>
          <p:cNvPr id="10506" name="Text Box 266"/>
          <p:cNvSpPr txBox="1">
            <a:spLocks noChangeArrowheads="1"/>
          </p:cNvSpPr>
          <p:nvPr/>
        </p:nvSpPr>
        <p:spPr bwMode="auto">
          <a:xfrm>
            <a:off x="250825" y="3932238"/>
            <a:ext cx="37719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Побери гирю, </a:t>
            </a:r>
          </a:p>
          <a:p>
            <a:r>
              <a:rPr lang="ru-RU" sz="2400"/>
              <a:t>чтобы узнать вес арбуза.</a:t>
            </a:r>
          </a:p>
        </p:txBody>
      </p:sp>
      <p:grpSp>
        <p:nvGrpSpPr>
          <p:cNvPr id="3" name="Group 270"/>
          <p:cNvGrpSpPr>
            <a:grpSpLocks/>
          </p:cNvGrpSpPr>
          <p:nvPr/>
        </p:nvGrpSpPr>
        <p:grpSpPr bwMode="auto">
          <a:xfrm>
            <a:off x="755650" y="549275"/>
            <a:ext cx="1971675" cy="2087563"/>
            <a:chOff x="476" y="346"/>
            <a:chExt cx="1242" cy="1315"/>
          </a:xfrm>
        </p:grpSpPr>
        <p:pic>
          <p:nvPicPr>
            <p:cNvPr id="10508" name="Picture 268" descr="arbuz0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425726">
              <a:off x="476" y="346"/>
              <a:ext cx="1242" cy="1315"/>
            </a:xfrm>
            <a:prstGeom prst="rect">
              <a:avLst/>
            </a:prstGeom>
            <a:noFill/>
          </p:spPr>
        </p:pic>
        <p:sp>
          <p:nvSpPr>
            <p:cNvPr id="10509" name="Freeform 269"/>
            <p:cNvSpPr>
              <a:spLocks/>
            </p:cNvSpPr>
            <p:nvPr/>
          </p:nvSpPr>
          <p:spPr bwMode="auto">
            <a:xfrm>
              <a:off x="1200" y="1246"/>
              <a:ext cx="468" cy="309"/>
            </a:xfrm>
            <a:custGeom>
              <a:avLst/>
              <a:gdLst/>
              <a:ahLst/>
              <a:cxnLst>
                <a:cxn ang="0">
                  <a:pos x="0" y="224"/>
                </a:cxn>
                <a:cxn ang="0">
                  <a:pos x="84" y="278"/>
                </a:cxn>
                <a:cxn ang="0">
                  <a:pos x="194" y="306"/>
                </a:cxn>
                <a:cxn ang="0">
                  <a:pos x="302" y="294"/>
                </a:cxn>
                <a:cxn ang="0">
                  <a:pos x="396" y="232"/>
                </a:cxn>
                <a:cxn ang="0">
                  <a:pos x="452" y="116"/>
                </a:cxn>
                <a:cxn ang="0">
                  <a:pos x="468" y="0"/>
                </a:cxn>
              </a:cxnLst>
              <a:rect l="0" t="0" r="r" b="b"/>
              <a:pathLst>
                <a:path w="468" h="309">
                  <a:moveTo>
                    <a:pt x="0" y="224"/>
                  </a:moveTo>
                  <a:cubicBezTo>
                    <a:pt x="14" y="233"/>
                    <a:pt x="52" y="264"/>
                    <a:pt x="84" y="278"/>
                  </a:cubicBezTo>
                  <a:cubicBezTo>
                    <a:pt x="116" y="292"/>
                    <a:pt x="158" y="303"/>
                    <a:pt x="194" y="306"/>
                  </a:cubicBezTo>
                  <a:cubicBezTo>
                    <a:pt x="230" y="309"/>
                    <a:pt x="268" y="306"/>
                    <a:pt x="302" y="294"/>
                  </a:cubicBezTo>
                  <a:cubicBezTo>
                    <a:pt x="336" y="282"/>
                    <a:pt x="371" y="261"/>
                    <a:pt x="396" y="232"/>
                  </a:cubicBezTo>
                  <a:cubicBezTo>
                    <a:pt x="421" y="203"/>
                    <a:pt x="440" y="154"/>
                    <a:pt x="452" y="116"/>
                  </a:cubicBezTo>
                  <a:cubicBezTo>
                    <a:pt x="464" y="78"/>
                    <a:pt x="465" y="24"/>
                    <a:pt x="468" y="0"/>
                  </a:cubicBezTo>
                </a:path>
              </a:pathLst>
            </a:custGeom>
            <a:noFill/>
            <a:ln w="38100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275"/>
          <p:cNvGrpSpPr>
            <a:grpSpLocks/>
          </p:cNvGrpSpPr>
          <p:nvPr/>
        </p:nvGrpSpPr>
        <p:grpSpPr bwMode="auto">
          <a:xfrm>
            <a:off x="6804025" y="3860800"/>
            <a:ext cx="1082675" cy="1873250"/>
            <a:chOff x="3984" y="2006"/>
            <a:chExt cx="688" cy="1133"/>
          </a:xfrm>
        </p:grpSpPr>
        <p:sp>
          <p:nvSpPr>
            <p:cNvPr id="10516" name="Freeform 276"/>
            <p:cNvSpPr>
              <a:spLocks/>
            </p:cNvSpPr>
            <p:nvPr/>
          </p:nvSpPr>
          <p:spPr bwMode="auto">
            <a:xfrm>
              <a:off x="3994" y="2006"/>
              <a:ext cx="672" cy="1133"/>
            </a:xfrm>
            <a:custGeom>
              <a:avLst/>
              <a:gdLst/>
              <a:ahLst/>
              <a:cxnLst>
                <a:cxn ang="0">
                  <a:pos x="272" y="804"/>
                </a:cxn>
                <a:cxn ang="0">
                  <a:pos x="98" y="798"/>
                </a:cxn>
                <a:cxn ang="0">
                  <a:pos x="20" y="744"/>
                </a:cxn>
                <a:cxn ang="0">
                  <a:pos x="2" y="576"/>
                </a:cxn>
                <a:cxn ang="0">
                  <a:pos x="20" y="270"/>
                </a:cxn>
                <a:cxn ang="0">
                  <a:pos x="122" y="204"/>
                </a:cxn>
                <a:cxn ang="0">
                  <a:pos x="164" y="162"/>
                </a:cxn>
                <a:cxn ang="0">
                  <a:pos x="104" y="108"/>
                </a:cxn>
                <a:cxn ang="0">
                  <a:pos x="80" y="48"/>
                </a:cxn>
                <a:cxn ang="0">
                  <a:pos x="158" y="6"/>
                </a:cxn>
                <a:cxn ang="0">
                  <a:pos x="315" y="12"/>
                </a:cxn>
                <a:cxn ang="0">
                  <a:pos x="422" y="42"/>
                </a:cxn>
                <a:cxn ang="0">
                  <a:pos x="422" y="90"/>
                </a:cxn>
                <a:cxn ang="0">
                  <a:pos x="356" y="162"/>
                </a:cxn>
                <a:cxn ang="0">
                  <a:pos x="392" y="204"/>
                </a:cxn>
                <a:cxn ang="0">
                  <a:pos x="494" y="240"/>
                </a:cxn>
                <a:cxn ang="0">
                  <a:pos x="518" y="432"/>
                </a:cxn>
                <a:cxn ang="0">
                  <a:pos x="519" y="564"/>
                </a:cxn>
                <a:cxn ang="0">
                  <a:pos x="502" y="750"/>
                </a:cxn>
                <a:cxn ang="0">
                  <a:pos x="434" y="798"/>
                </a:cxn>
                <a:cxn ang="0">
                  <a:pos x="284" y="804"/>
                </a:cxn>
              </a:cxnLst>
              <a:rect l="0" t="0" r="r" b="b"/>
              <a:pathLst>
                <a:path w="522" h="808">
                  <a:moveTo>
                    <a:pt x="272" y="804"/>
                  </a:moveTo>
                  <a:cubicBezTo>
                    <a:pt x="243" y="804"/>
                    <a:pt x="140" y="808"/>
                    <a:pt x="98" y="798"/>
                  </a:cubicBezTo>
                  <a:cubicBezTo>
                    <a:pt x="56" y="788"/>
                    <a:pt x="36" y="781"/>
                    <a:pt x="20" y="744"/>
                  </a:cubicBezTo>
                  <a:cubicBezTo>
                    <a:pt x="4" y="707"/>
                    <a:pt x="2" y="655"/>
                    <a:pt x="2" y="576"/>
                  </a:cubicBezTo>
                  <a:cubicBezTo>
                    <a:pt x="2" y="497"/>
                    <a:pt x="0" y="332"/>
                    <a:pt x="20" y="270"/>
                  </a:cubicBezTo>
                  <a:cubicBezTo>
                    <a:pt x="40" y="208"/>
                    <a:pt x="98" y="222"/>
                    <a:pt x="122" y="204"/>
                  </a:cubicBezTo>
                  <a:cubicBezTo>
                    <a:pt x="146" y="186"/>
                    <a:pt x="167" y="178"/>
                    <a:pt x="164" y="162"/>
                  </a:cubicBezTo>
                  <a:cubicBezTo>
                    <a:pt x="161" y="146"/>
                    <a:pt x="118" y="127"/>
                    <a:pt x="104" y="108"/>
                  </a:cubicBezTo>
                  <a:cubicBezTo>
                    <a:pt x="90" y="89"/>
                    <a:pt x="71" y="65"/>
                    <a:pt x="80" y="48"/>
                  </a:cubicBezTo>
                  <a:cubicBezTo>
                    <a:pt x="89" y="31"/>
                    <a:pt x="119" y="12"/>
                    <a:pt x="158" y="6"/>
                  </a:cubicBezTo>
                  <a:cubicBezTo>
                    <a:pt x="197" y="0"/>
                    <a:pt x="271" y="6"/>
                    <a:pt x="315" y="12"/>
                  </a:cubicBezTo>
                  <a:cubicBezTo>
                    <a:pt x="359" y="18"/>
                    <a:pt x="404" y="29"/>
                    <a:pt x="422" y="42"/>
                  </a:cubicBezTo>
                  <a:cubicBezTo>
                    <a:pt x="440" y="55"/>
                    <a:pt x="433" y="70"/>
                    <a:pt x="422" y="90"/>
                  </a:cubicBezTo>
                  <a:cubicBezTo>
                    <a:pt x="411" y="110"/>
                    <a:pt x="361" y="143"/>
                    <a:pt x="356" y="162"/>
                  </a:cubicBezTo>
                  <a:cubicBezTo>
                    <a:pt x="351" y="181"/>
                    <a:pt x="369" y="191"/>
                    <a:pt x="392" y="204"/>
                  </a:cubicBezTo>
                  <a:cubicBezTo>
                    <a:pt x="415" y="217"/>
                    <a:pt x="473" y="202"/>
                    <a:pt x="494" y="240"/>
                  </a:cubicBezTo>
                  <a:cubicBezTo>
                    <a:pt x="515" y="278"/>
                    <a:pt x="514" y="378"/>
                    <a:pt x="518" y="432"/>
                  </a:cubicBezTo>
                  <a:cubicBezTo>
                    <a:pt x="522" y="486"/>
                    <a:pt x="522" y="511"/>
                    <a:pt x="519" y="564"/>
                  </a:cubicBezTo>
                  <a:cubicBezTo>
                    <a:pt x="516" y="617"/>
                    <a:pt x="516" y="711"/>
                    <a:pt x="502" y="750"/>
                  </a:cubicBezTo>
                  <a:cubicBezTo>
                    <a:pt x="488" y="789"/>
                    <a:pt x="470" y="789"/>
                    <a:pt x="434" y="798"/>
                  </a:cubicBezTo>
                  <a:cubicBezTo>
                    <a:pt x="398" y="807"/>
                    <a:pt x="315" y="803"/>
                    <a:pt x="284" y="804"/>
                  </a:cubicBezTo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rgbClr val="333333"/>
                </a:gs>
                <a:gs pos="100000">
                  <a:schemeClr val="bg2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17" name="Oval 277"/>
            <p:cNvSpPr>
              <a:spLocks noChangeArrowheads="1"/>
            </p:cNvSpPr>
            <p:nvPr/>
          </p:nvSpPr>
          <p:spPr bwMode="auto">
            <a:xfrm>
              <a:off x="4080" y="2016"/>
              <a:ext cx="480" cy="9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333333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8" name="Text Box 278"/>
            <p:cNvSpPr txBox="1">
              <a:spLocks noChangeArrowheads="1"/>
            </p:cNvSpPr>
            <p:nvPr/>
          </p:nvSpPr>
          <p:spPr bwMode="auto">
            <a:xfrm>
              <a:off x="3984" y="2403"/>
              <a:ext cx="688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8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pitchFamily="34" charset="0"/>
                </a:rPr>
                <a:t>2кг</a:t>
              </a:r>
            </a:p>
          </p:txBody>
        </p:sp>
      </p:grpSp>
      <p:grpSp>
        <p:nvGrpSpPr>
          <p:cNvPr id="5" name="Group 271"/>
          <p:cNvGrpSpPr>
            <a:grpSpLocks/>
          </p:cNvGrpSpPr>
          <p:nvPr/>
        </p:nvGrpSpPr>
        <p:grpSpPr bwMode="auto">
          <a:xfrm>
            <a:off x="5651500" y="4724400"/>
            <a:ext cx="931863" cy="1325563"/>
            <a:chOff x="4656" y="2256"/>
            <a:chExt cx="587" cy="835"/>
          </a:xfrm>
        </p:grpSpPr>
        <p:sp>
          <p:nvSpPr>
            <p:cNvPr id="10512" name="Freeform 272"/>
            <p:cNvSpPr>
              <a:spLocks/>
            </p:cNvSpPr>
            <p:nvPr/>
          </p:nvSpPr>
          <p:spPr bwMode="auto">
            <a:xfrm>
              <a:off x="4704" y="2283"/>
              <a:ext cx="522" cy="808"/>
            </a:xfrm>
            <a:custGeom>
              <a:avLst/>
              <a:gdLst/>
              <a:ahLst/>
              <a:cxnLst>
                <a:cxn ang="0">
                  <a:pos x="272" y="804"/>
                </a:cxn>
                <a:cxn ang="0">
                  <a:pos x="98" y="798"/>
                </a:cxn>
                <a:cxn ang="0">
                  <a:pos x="20" y="744"/>
                </a:cxn>
                <a:cxn ang="0">
                  <a:pos x="2" y="576"/>
                </a:cxn>
                <a:cxn ang="0">
                  <a:pos x="20" y="270"/>
                </a:cxn>
                <a:cxn ang="0">
                  <a:pos x="122" y="204"/>
                </a:cxn>
                <a:cxn ang="0">
                  <a:pos x="164" y="162"/>
                </a:cxn>
                <a:cxn ang="0">
                  <a:pos x="104" y="108"/>
                </a:cxn>
                <a:cxn ang="0">
                  <a:pos x="80" y="48"/>
                </a:cxn>
                <a:cxn ang="0">
                  <a:pos x="158" y="6"/>
                </a:cxn>
                <a:cxn ang="0">
                  <a:pos x="315" y="12"/>
                </a:cxn>
                <a:cxn ang="0">
                  <a:pos x="422" y="42"/>
                </a:cxn>
                <a:cxn ang="0">
                  <a:pos x="422" y="90"/>
                </a:cxn>
                <a:cxn ang="0">
                  <a:pos x="356" y="162"/>
                </a:cxn>
                <a:cxn ang="0">
                  <a:pos x="392" y="204"/>
                </a:cxn>
                <a:cxn ang="0">
                  <a:pos x="494" y="240"/>
                </a:cxn>
                <a:cxn ang="0">
                  <a:pos x="518" y="432"/>
                </a:cxn>
                <a:cxn ang="0">
                  <a:pos x="519" y="564"/>
                </a:cxn>
                <a:cxn ang="0">
                  <a:pos x="502" y="750"/>
                </a:cxn>
                <a:cxn ang="0">
                  <a:pos x="434" y="798"/>
                </a:cxn>
                <a:cxn ang="0">
                  <a:pos x="284" y="804"/>
                </a:cxn>
              </a:cxnLst>
              <a:rect l="0" t="0" r="r" b="b"/>
              <a:pathLst>
                <a:path w="522" h="808">
                  <a:moveTo>
                    <a:pt x="272" y="804"/>
                  </a:moveTo>
                  <a:cubicBezTo>
                    <a:pt x="243" y="804"/>
                    <a:pt x="140" y="808"/>
                    <a:pt x="98" y="798"/>
                  </a:cubicBezTo>
                  <a:cubicBezTo>
                    <a:pt x="56" y="788"/>
                    <a:pt x="36" y="781"/>
                    <a:pt x="20" y="744"/>
                  </a:cubicBezTo>
                  <a:cubicBezTo>
                    <a:pt x="4" y="707"/>
                    <a:pt x="2" y="655"/>
                    <a:pt x="2" y="576"/>
                  </a:cubicBezTo>
                  <a:cubicBezTo>
                    <a:pt x="2" y="497"/>
                    <a:pt x="0" y="332"/>
                    <a:pt x="20" y="270"/>
                  </a:cubicBezTo>
                  <a:cubicBezTo>
                    <a:pt x="40" y="208"/>
                    <a:pt x="98" y="222"/>
                    <a:pt x="122" y="204"/>
                  </a:cubicBezTo>
                  <a:cubicBezTo>
                    <a:pt x="146" y="186"/>
                    <a:pt x="167" y="178"/>
                    <a:pt x="164" y="162"/>
                  </a:cubicBezTo>
                  <a:cubicBezTo>
                    <a:pt x="161" y="146"/>
                    <a:pt x="118" y="127"/>
                    <a:pt x="104" y="108"/>
                  </a:cubicBezTo>
                  <a:cubicBezTo>
                    <a:pt x="90" y="89"/>
                    <a:pt x="71" y="65"/>
                    <a:pt x="80" y="48"/>
                  </a:cubicBezTo>
                  <a:cubicBezTo>
                    <a:pt x="89" y="31"/>
                    <a:pt x="119" y="12"/>
                    <a:pt x="158" y="6"/>
                  </a:cubicBezTo>
                  <a:cubicBezTo>
                    <a:pt x="197" y="0"/>
                    <a:pt x="271" y="6"/>
                    <a:pt x="315" y="12"/>
                  </a:cubicBezTo>
                  <a:cubicBezTo>
                    <a:pt x="359" y="18"/>
                    <a:pt x="404" y="29"/>
                    <a:pt x="422" y="42"/>
                  </a:cubicBezTo>
                  <a:cubicBezTo>
                    <a:pt x="440" y="55"/>
                    <a:pt x="433" y="70"/>
                    <a:pt x="422" y="90"/>
                  </a:cubicBezTo>
                  <a:cubicBezTo>
                    <a:pt x="411" y="110"/>
                    <a:pt x="361" y="143"/>
                    <a:pt x="356" y="162"/>
                  </a:cubicBezTo>
                  <a:cubicBezTo>
                    <a:pt x="351" y="181"/>
                    <a:pt x="369" y="191"/>
                    <a:pt x="392" y="204"/>
                  </a:cubicBezTo>
                  <a:cubicBezTo>
                    <a:pt x="415" y="217"/>
                    <a:pt x="473" y="202"/>
                    <a:pt x="494" y="240"/>
                  </a:cubicBezTo>
                  <a:cubicBezTo>
                    <a:pt x="515" y="278"/>
                    <a:pt x="514" y="378"/>
                    <a:pt x="518" y="432"/>
                  </a:cubicBezTo>
                  <a:cubicBezTo>
                    <a:pt x="522" y="486"/>
                    <a:pt x="522" y="511"/>
                    <a:pt x="519" y="564"/>
                  </a:cubicBezTo>
                  <a:cubicBezTo>
                    <a:pt x="516" y="617"/>
                    <a:pt x="516" y="711"/>
                    <a:pt x="502" y="750"/>
                  </a:cubicBezTo>
                  <a:cubicBezTo>
                    <a:pt x="488" y="789"/>
                    <a:pt x="470" y="789"/>
                    <a:pt x="434" y="798"/>
                  </a:cubicBezTo>
                  <a:cubicBezTo>
                    <a:pt x="398" y="807"/>
                    <a:pt x="315" y="803"/>
                    <a:pt x="284" y="804"/>
                  </a:cubicBezTo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rgbClr val="333333"/>
                </a:gs>
                <a:gs pos="100000">
                  <a:schemeClr val="bg2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13" name="Oval 273"/>
            <p:cNvSpPr>
              <a:spLocks noChangeArrowheads="1"/>
            </p:cNvSpPr>
            <p:nvPr/>
          </p:nvSpPr>
          <p:spPr bwMode="auto">
            <a:xfrm>
              <a:off x="4793" y="2256"/>
              <a:ext cx="336" cy="9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333333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4" name="Text Box 274"/>
            <p:cNvSpPr txBox="1">
              <a:spLocks noChangeArrowheads="1"/>
            </p:cNvSpPr>
            <p:nvPr/>
          </p:nvSpPr>
          <p:spPr bwMode="auto">
            <a:xfrm>
              <a:off x="4656" y="2544"/>
              <a:ext cx="58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pitchFamily="34" charset="0"/>
                </a:rPr>
                <a:t>1кг</a:t>
              </a:r>
            </a:p>
          </p:txBody>
        </p:sp>
      </p:grpSp>
      <p:grpSp>
        <p:nvGrpSpPr>
          <p:cNvPr id="6" name="Group 279"/>
          <p:cNvGrpSpPr>
            <a:grpSpLocks/>
          </p:cNvGrpSpPr>
          <p:nvPr/>
        </p:nvGrpSpPr>
        <p:grpSpPr bwMode="auto">
          <a:xfrm>
            <a:off x="4211638" y="4292600"/>
            <a:ext cx="1371600" cy="2230438"/>
            <a:chOff x="3984" y="2006"/>
            <a:chExt cx="682" cy="1133"/>
          </a:xfrm>
        </p:grpSpPr>
        <p:sp>
          <p:nvSpPr>
            <p:cNvPr id="10520" name="Freeform 280"/>
            <p:cNvSpPr>
              <a:spLocks/>
            </p:cNvSpPr>
            <p:nvPr/>
          </p:nvSpPr>
          <p:spPr bwMode="auto">
            <a:xfrm>
              <a:off x="3994" y="2006"/>
              <a:ext cx="672" cy="1133"/>
            </a:xfrm>
            <a:custGeom>
              <a:avLst/>
              <a:gdLst/>
              <a:ahLst/>
              <a:cxnLst>
                <a:cxn ang="0">
                  <a:pos x="272" y="804"/>
                </a:cxn>
                <a:cxn ang="0">
                  <a:pos x="98" y="798"/>
                </a:cxn>
                <a:cxn ang="0">
                  <a:pos x="20" y="744"/>
                </a:cxn>
                <a:cxn ang="0">
                  <a:pos x="2" y="576"/>
                </a:cxn>
                <a:cxn ang="0">
                  <a:pos x="20" y="270"/>
                </a:cxn>
                <a:cxn ang="0">
                  <a:pos x="122" y="204"/>
                </a:cxn>
                <a:cxn ang="0">
                  <a:pos x="164" y="162"/>
                </a:cxn>
                <a:cxn ang="0">
                  <a:pos x="104" y="108"/>
                </a:cxn>
                <a:cxn ang="0">
                  <a:pos x="80" y="48"/>
                </a:cxn>
                <a:cxn ang="0">
                  <a:pos x="158" y="6"/>
                </a:cxn>
                <a:cxn ang="0">
                  <a:pos x="315" y="12"/>
                </a:cxn>
                <a:cxn ang="0">
                  <a:pos x="422" y="42"/>
                </a:cxn>
                <a:cxn ang="0">
                  <a:pos x="422" y="90"/>
                </a:cxn>
                <a:cxn ang="0">
                  <a:pos x="356" y="162"/>
                </a:cxn>
                <a:cxn ang="0">
                  <a:pos x="392" y="204"/>
                </a:cxn>
                <a:cxn ang="0">
                  <a:pos x="494" y="240"/>
                </a:cxn>
                <a:cxn ang="0">
                  <a:pos x="518" y="432"/>
                </a:cxn>
                <a:cxn ang="0">
                  <a:pos x="519" y="564"/>
                </a:cxn>
                <a:cxn ang="0">
                  <a:pos x="502" y="750"/>
                </a:cxn>
                <a:cxn ang="0">
                  <a:pos x="434" y="798"/>
                </a:cxn>
                <a:cxn ang="0">
                  <a:pos x="284" y="804"/>
                </a:cxn>
              </a:cxnLst>
              <a:rect l="0" t="0" r="r" b="b"/>
              <a:pathLst>
                <a:path w="522" h="808">
                  <a:moveTo>
                    <a:pt x="272" y="804"/>
                  </a:moveTo>
                  <a:cubicBezTo>
                    <a:pt x="243" y="804"/>
                    <a:pt x="140" y="808"/>
                    <a:pt x="98" y="798"/>
                  </a:cubicBezTo>
                  <a:cubicBezTo>
                    <a:pt x="56" y="788"/>
                    <a:pt x="36" y="781"/>
                    <a:pt x="20" y="744"/>
                  </a:cubicBezTo>
                  <a:cubicBezTo>
                    <a:pt x="4" y="707"/>
                    <a:pt x="2" y="655"/>
                    <a:pt x="2" y="576"/>
                  </a:cubicBezTo>
                  <a:cubicBezTo>
                    <a:pt x="2" y="497"/>
                    <a:pt x="0" y="332"/>
                    <a:pt x="20" y="270"/>
                  </a:cubicBezTo>
                  <a:cubicBezTo>
                    <a:pt x="40" y="208"/>
                    <a:pt x="98" y="222"/>
                    <a:pt x="122" y="204"/>
                  </a:cubicBezTo>
                  <a:cubicBezTo>
                    <a:pt x="146" y="186"/>
                    <a:pt x="167" y="178"/>
                    <a:pt x="164" y="162"/>
                  </a:cubicBezTo>
                  <a:cubicBezTo>
                    <a:pt x="161" y="146"/>
                    <a:pt x="118" y="127"/>
                    <a:pt x="104" y="108"/>
                  </a:cubicBezTo>
                  <a:cubicBezTo>
                    <a:pt x="90" y="89"/>
                    <a:pt x="71" y="65"/>
                    <a:pt x="80" y="48"/>
                  </a:cubicBezTo>
                  <a:cubicBezTo>
                    <a:pt x="89" y="31"/>
                    <a:pt x="119" y="12"/>
                    <a:pt x="158" y="6"/>
                  </a:cubicBezTo>
                  <a:cubicBezTo>
                    <a:pt x="197" y="0"/>
                    <a:pt x="271" y="6"/>
                    <a:pt x="315" y="12"/>
                  </a:cubicBezTo>
                  <a:cubicBezTo>
                    <a:pt x="359" y="18"/>
                    <a:pt x="404" y="29"/>
                    <a:pt x="422" y="42"/>
                  </a:cubicBezTo>
                  <a:cubicBezTo>
                    <a:pt x="440" y="55"/>
                    <a:pt x="433" y="70"/>
                    <a:pt x="422" y="90"/>
                  </a:cubicBezTo>
                  <a:cubicBezTo>
                    <a:pt x="411" y="110"/>
                    <a:pt x="361" y="143"/>
                    <a:pt x="356" y="162"/>
                  </a:cubicBezTo>
                  <a:cubicBezTo>
                    <a:pt x="351" y="181"/>
                    <a:pt x="369" y="191"/>
                    <a:pt x="392" y="204"/>
                  </a:cubicBezTo>
                  <a:cubicBezTo>
                    <a:pt x="415" y="217"/>
                    <a:pt x="473" y="202"/>
                    <a:pt x="494" y="240"/>
                  </a:cubicBezTo>
                  <a:cubicBezTo>
                    <a:pt x="515" y="278"/>
                    <a:pt x="514" y="378"/>
                    <a:pt x="518" y="432"/>
                  </a:cubicBezTo>
                  <a:cubicBezTo>
                    <a:pt x="522" y="486"/>
                    <a:pt x="522" y="511"/>
                    <a:pt x="519" y="564"/>
                  </a:cubicBezTo>
                  <a:cubicBezTo>
                    <a:pt x="516" y="617"/>
                    <a:pt x="516" y="711"/>
                    <a:pt x="502" y="750"/>
                  </a:cubicBezTo>
                  <a:cubicBezTo>
                    <a:pt x="488" y="789"/>
                    <a:pt x="470" y="789"/>
                    <a:pt x="434" y="798"/>
                  </a:cubicBezTo>
                  <a:cubicBezTo>
                    <a:pt x="398" y="807"/>
                    <a:pt x="315" y="803"/>
                    <a:pt x="284" y="804"/>
                  </a:cubicBezTo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rgbClr val="333333"/>
                </a:gs>
                <a:gs pos="100000">
                  <a:schemeClr val="bg2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521" name="Oval 281"/>
            <p:cNvSpPr>
              <a:spLocks noChangeArrowheads="1"/>
            </p:cNvSpPr>
            <p:nvPr/>
          </p:nvSpPr>
          <p:spPr bwMode="auto">
            <a:xfrm>
              <a:off x="4080" y="2016"/>
              <a:ext cx="480" cy="9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rgbClr val="333333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2" name="Text Box 282"/>
            <p:cNvSpPr txBox="1">
              <a:spLocks noChangeArrowheads="1"/>
            </p:cNvSpPr>
            <p:nvPr/>
          </p:nvSpPr>
          <p:spPr bwMode="auto">
            <a:xfrm>
              <a:off x="3984" y="2403"/>
              <a:ext cx="623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8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pitchFamily="34" charset="0"/>
                </a:rPr>
                <a:t> 3кг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05122 0.06829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0.31094 -0.58241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" y="-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59259E-6 L -0.52761 -0.005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0.07518 0.04004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2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293" grpId="0" animBg="1"/>
      <p:bldP spid="103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612775" y="4421188"/>
            <a:ext cx="8021638" cy="917575"/>
            <a:chOff x="386" y="2785"/>
            <a:chExt cx="5053" cy="578"/>
          </a:xfrm>
        </p:grpSpPr>
        <p:sp>
          <p:nvSpPr>
            <p:cNvPr id="33795" name="Freeform 3" descr="Папирус"/>
            <p:cNvSpPr>
              <a:spLocks/>
            </p:cNvSpPr>
            <p:nvPr/>
          </p:nvSpPr>
          <p:spPr bwMode="auto">
            <a:xfrm>
              <a:off x="386" y="2785"/>
              <a:ext cx="5053" cy="5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44"/>
                </a:cxn>
                <a:cxn ang="0">
                  <a:pos x="3872" y="344"/>
                </a:cxn>
                <a:cxn ang="0">
                  <a:pos x="3880" y="0"/>
                </a:cxn>
                <a:cxn ang="0">
                  <a:pos x="0" y="0"/>
                </a:cxn>
              </a:cxnLst>
              <a:rect l="0" t="0" r="r" b="b"/>
              <a:pathLst>
                <a:path w="3880" h="344">
                  <a:moveTo>
                    <a:pt x="0" y="0"/>
                  </a:moveTo>
                  <a:lnTo>
                    <a:pt x="0" y="344"/>
                  </a:lnTo>
                  <a:lnTo>
                    <a:pt x="3872" y="344"/>
                  </a:lnTo>
                  <a:lnTo>
                    <a:pt x="3880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33796" name="Oval 4"/>
            <p:cNvSpPr>
              <a:spLocks noChangeArrowheads="1"/>
            </p:cNvSpPr>
            <p:nvPr/>
          </p:nvSpPr>
          <p:spPr bwMode="auto">
            <a:xfrm rot="-4023734">
              <a:off x="602" y="3019"/>
              <a:ext cx="153" cy="11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611188" y="4941888"/>
            <a:ext cx="8064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>
                <a:solidFill>
                  <a:srgbClr val="000000"/>
                </a:solidFill>
              </a:rPr>
              <a:t>I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>
                <a:solidFill>
                  <a:srgbClr val="000000"/>
                </a:solidFill>
              </a:rPr>
              <a:t>I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>
                <a:solidFill>
                  <a:srgbClr val="000000"/>
                </a:solidFill>
              </a:rPr>
              <a:t>I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>
                <a:solidFill>
                  <a:srgbClr val="000000"/>
                </a:solidFill>
              </a:rPr>
              <a:t>I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>
                <a:solidFill>
                  <a:srgbClr val="000000"/>
                </a:solidFill>
              </a:rPr>
              <a:t>I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>
                <a:solidFill>
                  <a:srgbClr val="000000"/>
                </a:solidFill>
              </a:rPr>
              <a:t>I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>
                <a:solidFill>
                  <a:srgbClr val="000000"/>
                </a:solidFill>
              </a:rPr>
              <a:t>I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>
                <a:solidFill>
                  <a:srgbClr val="000000"/>
                </a:solidFill>
              </a:rPr>
              <a:t>I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/>
              <a:t>I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>
                <a:solidFill>
                  <a:srgbClr val="000000"/>
                </a:solidFill>
              </a:rPr>
              <a:t>I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ru-RU" sz="2800">
                <a:solidFill>
                  <a:srgbClr val="0000FF"/>
                </a:solidFill>
              </a:rPr>
              <a:t> </a:t>
            </a:r>
            <a:r>
              <a:rPr lang="en-US" sz="2000">
                <a:solidFill>
                  <a:srgbClr val="000000"/>
                </a:solidFill>
              </a:rPr>
              <a:t>IIII</a:t>
            </a:r>
            <a:r>
              <a:rPr lang="en-US" sz="2400">
                <a:solidFill>
                  <a:srgbClr val="000000"/>
                </a:solidFill>
              </a:rPr>
              <a:t>I</a:t>
            </a:r>
            <a:endParaRPr lang="ru-RU" sz="2000">
              <a:solidFill>
                <a:srgbClr val="000000"/>
              </a:solidFill>
            </a:endParaRPr>
          </a:p>
        </p:txBody>
      </p: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611188" y="4762500"/>
            <a:ext cx="8281987" cy="698500"/>
            <a:chOff x="385" y="3000"/>
            <a:chExt cx="5217" cy="440"/>
          </a:xfrm>
        </p:grpSpPr>
        <p:sp>
          <p:nvSpPr>
            <p:cNvPr id="33798" name="Text Box 6"/>
            <p:cNvSpPr txBox="1">
              <a:spLocks noChangeArrowheads="1"/>
            </p:cNvSpPr>
            <p:nvPr/>
          </p:nvSpPr>
          <p:spPr bwMode="auto">
            <a:xfrm>
              <a:off x="385" y="3000"/>
              <a:ext cx="5080" cy="21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0       </a:t>
              </a:r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   </a:t>
              </a:r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1       </a:t>
              </a:r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   </a:t>
              </a:r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2      </a:t>
              </a:r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   </a:t>
              </a:r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 3        </a:t>
              </a:r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  </a:t>
              </a:r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4        </a:t>
              </a:r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  </a:t>
              </a:r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5        </a:t>
              </a:r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  </a:t>
              </a:r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6       </a:t>
              </a:r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   </a:t>
              </a:r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 7     </a:t>
              </a:r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  </a:t>
              </a:r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   8        </a:t>
              </a:r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  </a:t>
              </a:r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9    </a:t>
              </a:r>
              <a:r>
                <a:rPr lang="ru-RU" sz="1600" b="1">
                  <a:solidFill>
                    <a:srgbClr val="000000"/>
                  </a:solidFill>
                  <a:latin typeface="Tahoma" pitchFamily="34" charset="0"/>
                </a:rPr>
                <a:t>  </a:t>
              </a:r>
              <a:r>
                <a:rPr lang="en-US" sz="1600" b="1">
                  <a:solidFill>
                    <a:srgbClr val="000000"/>
                  </a:solidFill>
                  <a:latin typeface="Tahoma" pitchFamily="34" charset="0"/>
                </a:rPr>
                <a:t>   10     </a:t>
              </a:r>
              <a:endParaRPr lang="ru-RU" sz="1600" b="1">
                <a:solidFill>
                  <a:srgbClr val="000000"/>
                </a:solidFill>
                <a:latin typeface="Tahoma" pitchFamily="34" charset="0"/>
              </a:endParaRPr>
            </a:p>
          </p:txBody>
        </p:sp>
        <p:sp>
          <p:nvSpPr>
            <p:cNvPr id="33848" name="Text Box 56"/>
            <p:cNvSpPr txBox="1">
              <a:spLocks noChangeArrowheads="1"/>
            </p:cNvSpPr>
            <p:nvPr/>
          </p:nvSpPr>
          <p:spPr bwMode="auto">
            <a:xfrm>
              <a:off x="385" y="3113"/>
              <a:ext cx="521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800">
                  <a:solidFill>
                    <a:srgbClr val="FF0000"/>
                  </a:solidFill>
                </a:rPr>
                <a:t>I</a:t>
              </a:r>
              <a:r>
                <a:rPr lang="ru-RU" sz="2000">
                  <a:solidFill>
                    <a:srgbClr val="FF0000"/>
                  </a:solidFill>
                </a:rPr>
                <a:t>      </a:t>
              </a:r>
              <a:r>
                <a:rPr lang="ru-RU" sz="800">
                  <a:solidFill>
                    <a:srgbClr val="FF0000"/>
                  </a:solidFill>
                </a:rPr>
                <a:t>  </a:t>
              </a:r>
              <a:r>
                <a:rPr lang="ru-RU" sz="200">
                  <a:solidFill>
                    <a:srgbClr val="FF0000"/>
                  </a:solidFill>
                </a:rPr>
                <a:t> </a:t>
              </a:r>
              <a:r>
                <a:rPr lang="ru-RU" sz="800">
                  <a:solidFill>
                    <a:srgbClr val="FF0000"/>
                  </a:solidFill>
                </a:rPr>
                <a:t>   </a:t>
              </a:r>
              <a:r>
                <a:rPr lang="ru-RU" sz="2000">
                  <a:solidFill>
                    <a:srgbClr val="FF0000"/>
                  </a:solidFill>
                </a:rPr>
                <a:t> </a:t>
              </a:r>
              <a:r>
                <a:rPr lang="en-US" sz="2800">
                  <a:solidFill>
                    <a:srgbClr val="FF0000"/>
                  </a:solidFill>
                </a:rPr>
                <a:t>I</a:t>
              </a:r>
              <a:r>
                <a:rPr lang="ru-RU" sz="2000">
                  <a:solidFill>
                    <a:srgbClr val="FF0000"/>
                  </a:solidFill>
                </a:rPr>
                <a:t>       </a:t>
              </a:r>
              <a:r>
                <a:rPr lang="ru-RU" sz="800">
                  <a:solidFill>
                    <a:srgbClr val="FF0000"/>
                  </a:solidFill>
                </a:rPr>
                <a:t> </a:t>
              </a:r>
              <a:r>
                <a:rPr lang="ru-RU" sz="2000">
                  <a:solidFill>
                    <a:srgbClr val="FF0000"/>
                  </a:solidFill>
                </a:rPr>
                <a:t>  </a:t>
              </a:r>
              <a:r>
                <a:rPr lang="en-US" sz="2800">
                  <a:solidFill>
                    <a:srgbClr val="FF0000"/>
                  </a:solidFill>
                </a:rPr>
                <a:t>I</a:t>
              </a:r>
              <a:r>
                <a:rPr lang="ru-RU" sz="2000">
                  <a:solidFill>
                    <a:srgbClr val="FF0000"/>
                  </a:solidFill>
                </a:rPr>
                <a:t>         </a:t>
              </a:r>
              <a:r>
                <a:rPr lang="en-US" sz="2800">
                  <a:solidFill>
                    <a:srgbClr val="FF0000"/>
                  </a:solidFill>
                </a:rPr>
                <a:t>I</a:t>
              </a:r>
              <a:r>
                <a:rPr lang="ru-RU" sz="2000">
                  <a:solidFill>
                    <a:srgbClr val="FF0000"/>
                  </a:solidFill>
                </a:rPr>
                <a:t>       </a:t>
              </a:r>
              <a:r>
                <a:rPr lang="ru-RU" sz="800">
                  <a:solidFill>
                    <a:srgbClr val="FF0000"/>
                  </a:solidFill>
                </a:rPr>
                <a:t> </a:t>
              </a:r>
              <a:r>
                <a:rPr lang="ru-RU" sz="400">
                  <a:solidFill>
                    <a:srgbClr val="FF0000"/>
                  </a:solidFill>
                </a:rPr>
                <a:t> </a:t>
              </a:r>
              <a:r>
                <a:rPr lang="ru-RU" sz="200">
                  <a:solidFill>
                    <a:srgbClr val="FF0000"/>
                  </a:solidFill>
                </a:rPr>
                <a:t>  </a:t>
              </a:r>
              <a:r>
                <a:rPr lang="ru-RU" sz="400">
                  <a:solidFill>
                    <a:srgbClr val="FF0000"/>
                  </a:solidFill>
                </a:rPr>
                <a:t> </a:t>
              </a:r>
              <a:r>
                <a:rPr lang="ru-RU" sz="200">
                  <a:solidFill>
                    <a:srgbClr val="FF0000"/>
                  </a:solidFill>
                </a:rPr>
                <a:t> </a:t>
              </a:r>
              <a:r>
                <a:rPr lang="ru-RU" sz="2000">
                  <a:solidFill>
                    <a:srgbClr val="FF0000"/>
                  </a:solidFill>
                </a:rPr>
                <a:t> </a:t>
              </a:r>
              <a:r>
                <a:rPr lang="ru-RU" sz="200">
                  <a:solidFill>
                    <a:srgbClr val="FF0000"/>
                  </a:solidFill>
                </a:rPr>
                <a:t> </a:t>
              </a:r>
              <a:r>
                <a:rPr lang="en-US" sz="2800">
                  <a:solidFill>
                    <a:srgbClr val="FF0000"/>
                  </a:solidFill>
                </a:rPr>
                <a:t>I</a:t>
              </a:r>
              <a:r>
                <a:rPr lang="ru-RU" sz="2800">
                  <a:solidFill>
                    <a:srgbClr val="FF0000"/>
                  </a:solidFill>
                </a:rPr>
                <a:t>    </a:t>
              </a:r>
              <a:r>
                <a:rPr lang="ru-RU" sz="400">
                  <a:solidFill>
                    <a:srgbClr val="FF0000"/>
                  </a:solidFill>
                </a:rPr>
                <a:t>      </a:t>
              </a:r>
              <a:r>
                <a:rPr lang="ru-RU" sz="2800">
                  <a:solidFill>
                    <a:srgbClr val="FF0000"/>
                  </a:solidFill>
                </a:rPr>
                <a:t> </a:t>
              </a:r>
              <a:r>
                <a:rPr lang="ru-RU" sz="2000">
                  <a:solidFill>
                    <a:srgbClr val="FF0000"/>
                  </a:solidFill>
                </a:rPr>
                <a:t> </a:t>
              </a:r>
              <a:r>
                <a:rPr lang="en-US" sz="2800">
                  <a:solidFill>
                    <a:srgbClr val="FF0000"/>
                  </a:solidFill>
                </a:rPr>
                <a:t>I</a:t>
              </a:r>
              <a:r>
                <a:rPr lang="ru-RU" sz="2800">
                  <a:solidFill>
                    <a:srgbClr val="FF0000"/>
                  </a:solidFill>
                </a:rPr>
                <a:t>     </a:t>
              </a:r>
              <a:r>
                <a:rPr lang="ru-RU" sz="200">
                  <a:solidFill>
                    <a:srgbClr val="FF0000"/>
                  </a:solidFill>
                </a:rPr>
                <a:t>        </a:t>
              </a:r>
              <a:r>
                <a:rPr lang="ru-RU" sz="2800">
                  <a:solidFill>
                    <a:srgbClr val="FF0000"/>
                  </a:solidFill>
                </a:rPr>
                <a:t> </a:t>
              </a:r>
              <a:r>
                <a:rPr lang="en-US" sz="2800">
                  <a:solidFill>
                    <a:srgbClr val="FF0000"/>
                  </a:solidFill>
                </a:rPr>
                <a:t>I</a:t>
              </a:r>
              <a:r>
                <a:rPr lang="ru-RU" sz="2000">
                  <a:solidFill>
                    <a:srgbClr val="FF0000"/>
                  </a:solidFill>
                </a:rPr>
                <a:t>       </a:t>
              </a:r>
              <a:r>
                <a:rPr lang="ru-RU" sz="200">
                  <a:solidFill>
                    <a:srgbClr val="FF0000"/>
                  </a:solidFill>
                </a:rPr>
                <a:t> </a:t>
              </a:r>
              <a:r>
                <a:rPr lang="ru-RU" sz="2000">
                  <a:solidFill>
                    <a:srgbClr val="FF0000"/>
                  </a:solidFill>
                </a:rPr>
                <a:t>  </a:t>
              </a:r>
              <a:r>
                <a:rPr lang="en-US" sz="2800">
                  <a:solidFill>
                    <a:srgbClr val="FF0000"/>
                  </a:solidFill>
                </a:rPr>
                <a:t>I</a:t>
              </a:r>
              <a:r>
                <a:rPr lang="ru-RU" sz="2000">
                  <a:solidFill>
                    <a:srgbClr val="FF0000"/>
                  </a:solidFill>
                </a:rPr>
                <a:t>      </a:t>
              </a:r>
              <a:r>
                <a:rPr lang="ru-RU" sz="200">
                  <a:solidFill>
                    <a:srgbClr val="FF0000"/>
                  </a:solidFill>
                </a:rPr>
                <a:t>    </a:t>
              </a:r>
              <a:r>
                <a:rPr lang="ru-RU" sz="2000">
                  <a:solidFill>
                    <a:srgbClr val="FF0000"/>
                  </a:solidFill>
                </a:rPr>
                <a:t>   </a:t>
              </a:r>
              <a:r>
                <a:rPr lang="en-US" sz="2800">
                  <a:solidFill>
                    <a:srgbClr val="FF0000"/>
                  </a:solidFill>
                </a:rPr>
                <a:t>I</a:t>
              </a:r>
              <a:r>
                <a:rPr lang="ru-RU" sz="2000">
                  <a:solidFill>
                    <a:srgbClr val="FF0000"/>
                  </a:solidFill>
                </a:rPr>
                <a:t>        </a:t>
              </a:r>
              <a:r>
                <a:rPr lang="ru-RU" sz="200">
                  <a:solidFill>
                    <a:srgbClr val="FF0000"/>
                  </a:solidFill>
                </a:rPr>
                <a:t> </a:t>
              </a:r>
              <a:r>
                <a:rPr lang="ru-RU" sz="2000">
                  <a:solidFill>
                    <a:srgbClr val="FF0000"/>
                  </a:solidFill>
                </a:rPr>
                <a:t> </a:t>
              </a:r>
              <a:r>
                <a:rPr lang="en-US" sz="2800">
                  <a:solidFill>
                    <a:srgbClr val="FF0000"/>
                  </a:solidFill>
                </a:rPr>
                <a:t>I</a:t>
              </a:r>
              <a:r>
                <a:rPr lang="ru-RU" sz="2000">
                  <a:solidFill>
                    <a:srgbClr val="FF0000"/>
                  </a:solidFill>
                </a:rPr>
                <a:t>    </a:t>
              </a:r>
              <a:r>
                <a:rPr lang="ru-RU" sz="200">
                  <a:solidFill>
                    <a:srgbClr val="FF0000"/>
                  </a:solidFill>
                </a:rPr>
                <a:t>    </a:t>
              </a:r>
              <a:r>
                <a:rPr lang="ru-RU" sz="2000">
                  <a:solidFill>
                    <a:srgbClr val="FF0000"/>
                  </a:solidFill>
                </a:rPr>
                <a:t>     </a:t>
              </a:r>
              <a:r>
                <a:rPr lang="en-US" sz="2800">
                  <a:solidFill>
                    <a:srgbClr val="FF0000"/>
                  </a:solidFill>
                </a:rPr>
                <a:t>I</a:t>
              </a:r>
              <a:endParaRPr lang="ru-RU" sz="2400">
                <a:solidFill>
                  <a:srgbClr val="FF0000"/>
                </a:solidFill>
              </a:endParaRPr>
            </a:p>
          </p:txBody>
        </p:sp>
      </p:grpSp>
      <p:sp>
        <p:nvSpPr>
          <p:cNvPr id="33847" name="Text Box 55"/>
          <p:cNvSpPr txBox="1">
            <a:spLocks noChangeArrowheads="1"/>
          </p:cNvSpPr>
          <p:nvPr/>
        </p:nvSpPr>
        <p:spPr bwMode="auto">
          <a:xfrm>
            <a:off x="1692076" y="333375"/>
            <a:ext cx="80645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Длины отрезков измеряют линейкой.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 линейке нанесены 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штрихи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Они разбивают линейку на равные части.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Эти части называют 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делениями.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Все деления линейки образуют 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шкалу.</a:t>
            </a:r>
          </a:p>
        </p:txBody>
      </p:sp>
      <p:sp>
        <p:nvSpPr>
          <p:cNvPr id="33850" name="Text Box 58"/>
          <p:cNvSpPr txBox="1">
            <a:spLocks noChangeArrowheads="1"/>
          </p:cNvSpPr>
          <p:nvPr/>
        </p:nvSpPr>
        <p:spPr bwMode="auto">
          <a:xfrm>
            <a:off x="1042988" y="6021388"/>
            <a:ext cx="3313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Цена деления – 1 см</a:t>
            </a:r>
          </a:p>
        </p:txBody>
      </p:sp>
      <p:sp useBgFill="1">
        <p:nvSpPr>
          <p:cNvPr id="33851" name="Text Box 59"/>
          <p:cNvSpPr txBox="1">
            <a:spLocks noChangeArrowheads="1"/>
          </p:cNvSpPr>
          <p:nvPr/>
        </p:nvSpPr>
        <p:spPr bwMode="auto">
          <a:xfrm>
            <a:off x="3708400" y="6021388"/>
            <a:ext cx="647700" cy="45720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850" grpId="0"/>
      <p:bldP spid="338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0"/>
            <a:ext cx="7056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«Шкалы разные нужны, шкалы всякие важны»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0"/>
            <a:ext cx="70567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54 №6;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придумать и нарисовать свой измерительный прибор со шкалой.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0"/>
            <a:ext cx="70567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</a:p>
          <a:p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132 см    40 кг    3 кг    8 ч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0888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132 см    40 кг    3 кг    8 ч</a:t>
            </a:r>
            <a:endParaRPr lang="en-US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3068960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МАССА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4437112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ДЛИНА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5661248"/>
            <a:ext cx="4824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7327 -0.16805 " pathEditMode="relative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78 -0.08101 L -0.14202 -0.41689 " pathEditMode="relative" ptsTypes="AA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05996 L 0.48351 -0.59537 " pathEditMode="relative" ptsTypes="AA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Измерительные приборы</a:t>
            </a:r>
            <a:endParaRPr lang="en-US" sz="4800" b="1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www.medrk.ru/shop/photo/19072/big/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1412776"/>
            <a:ext cx="1944216" cy="3888432"/>
          </a:xfrm>
          <a:prstGeom prst="rect">
            <a:avLst/>
          </a:prstGeom>
          <a:noFill/>
        </p:spPr>
      </p:pic>
      <p:sp>
        <p:nvSpPr>
          <p:cNvPr id="16388" name="AutoShape 4" descr="http://partnerimages.zakazi24.ru/Image.ashx?product_img=4830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://partnerimages.zakazi24.ru/Image.ashx?product_img=4830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2" name="AutoShape 8" descr="http://partnerimages.zakazi24.ru/Image.ashx?product_img=4830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4" name="AutoShape 10" descr="http://partnerimages.zakazi24.ru/Image.ashx?product_img=4830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6" name="AutoShape 12" descr="http://partnerimages.zakazi24.ru/Image.ashx?product_img=4830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0" name="AutoShape 16" descr="http://partnerimages.zakazi24.ru/Image.ashx?product_img=48307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402" name="Picture 18" descr="SCARLETT SC-211 Whi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268760"/>
            <a:ext cx="2808312" cy="2952328"/>
          </a:xfrm>
          <a:prstGeom prst="rect">
            <a:avLst/>
          </a:prstGeom>
          <a:noFill/>
        </p:spPr>
      </p:pic>
      <p:pic>
        <p:nvPicPr>
          <p:cNvPr id="16404" name="Picture 20" descr="http://www.rhythm-co.ru/goods_pictures/4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1484784"/>
            <a:ext cx="291581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476672"/>
            <a:ext cx="756084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числа и деления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образуют________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, которая помогает определять ______  ________ величины.</a:t>
            </a: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Справка: 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шкалу; значение измеряемой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0"/>
            <a:ext cx="741682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Шкала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Скалэ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» – «лестница»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2852936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Цена деления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0"/>
            <a:ext cx="74168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Измерительные приборы</a:t>
            </a:r>
          </a:p>
        </p:txBody>
      </p:sp>
      <p:pic>
        <p:nvPicPr>
          <p:cNvPr id="47106" name="Picture 2" descr="http://www.medpribori.ru/_mod_files/ce_images/eshop/generated/dinamometr_dk-100_250x250_p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268760"/>
            <a:ext cx="2093218" cy="2381250"/>
          </a:xfrm>
          <a:prstGeom prst="rect">
            <a:avLst/>
          </a:prstGeom>
          <a:noFill/>
        </p:spPr>
      </p:pic>
      <p:pic>
        <p:nvPicPr>
          <p:cNvPr id="47108" name="Picture 4" descr="http://physicsguide.ru/uploads/baromet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052736"/>
            <a:ext cx="3024336" cy="2952328"/>
          </a:xfrm>
          <a:prstGeom prst="rect">
            <a:avLst/>
          </a:prstGeom>
          <a:noFill/>
        </p:spPr>
      </p:pic>
      <p:pic>
        <p:nvPicPr>
          <p:cNvPr id="47110" name="Picture 6" descr="http://zdravim.ru/files/ru/sections_prod/10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980728"/>
            <a:ext cx="2483768" cy="2880320"/>
          </a:xfrm>
          <a:prstGeom prst="rect">
            <a:avLst/>
          </a:prstGeom>
          <a:noFill/>
        </p:spPr>
      </p:pic>
      <p:pic>
        <p:nvPicPr>
          <p:cNvPr id="47112" name="Picture 8" descr="http://skacat.com/uploads/posts/2011-05/1305969504_istockphoto_3153865-stop-watch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4508" y="3839293"/>
            <a:ext cx="3619500" cy="268605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76056" y="429309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Силомер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8064" y="4869160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арометр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6056" y="5445224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Тонометр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6309320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Секундомер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6.16628E-6 L -0.33854 -0.13625 " pathEditMode="relative" ptsTypes="AA">
                                      <p:cBhvr>
                                        <p:cTn id="6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54965E-6 L -0.06302 -0.17806 " pathEditMode="relative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35 -0.0418 L 0.17083 -0.31432 " pathEditMode="relative" ptsTypes="AA">
                                      <p:cBhvr>
                                        <p:cTn id="1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2" name="Text Box 12"/>
          <p:cNvSpPr txBox="1">
            <a:spLocks noChangeArrowheads="1"/>
          </p:cNvSpPr>
          <p:nvPr/>
        </p:nvSpPr>
        <p:spPr bwMode="auto">
          <a:xfrm rot="16200000">
            <a:off x="-907256" y="2688431"/>
            <a:ext cx="5572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endParaRPr lang="ru-RU" sz="2800" dirty="0"/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 rot="5400000" flipH="1">
            <a:off x="-797718" y="3253557"/>
            <a:ext cx="5784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600" i="1" dirty="0">
                <a:solidFill>
                  <a:schemeClr val="bg1"/>
                </a:solidFill>
              </a:rPr>
              <a:t>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en-US" sz="2000" dirty="0"/>
              <a:t>IIII</a:t>
            </a:r>
            <a:r>
              <a:rPr lang="en-US" sz="2800" dirty="0"/>
              <a:t>I</a:t>
            </a:r>
            <a:r>
              <a:rPr lang="ru-RU" sz="200" dirty="0"/>
              <a:t> </a:t>
            </a:r>
            <a:r>
              <a:rPr lang="en-US" sz="2800" dirty="0"/>
              <a:t>  </a:t>
            </a:r>
            <a:endParaRPr lang="ru-RU" sz="2800" dirty="0"/>
          </a:p>
        </p:txBody>
      </p:sp>
      <p:sp>
        <p:nvSpPr>
          <p:cNvPr id="35863" name="Freeform 23"/>
          <p:cNvSpPr>
            <a:spLocks/>
          </p:cNvSpPr>
          <p:nvPr/>
        </p:nvSpPr>
        <p:spPr bwMode="auto">
          <a:xfrm>
            <a:off x="1841500" y="5837238"/>
            <a:ext cx="279400" cy="8128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88" y="0"/>
              </a:cxn>
              <a:cxn ang="0">
                <a:pos x="144" y="16"/>
              </a:cxn>
              <a:cxn ang="0">
                <a:pos x="176" y="48"/>
              </a:cxn>
              <a:cxn ang="0">
                <a:pos x="176" y="512"/>
              </a:cxn>
              <a:cxn ang="0">
                <a:pos x="8" y="504"/>
              </a:cxn>
              <a:cxn ang="0">
                <a:pos x="0" y="32"/>
              </a:cxn>
            </a:cxnLst>
            <a:rect l="0" t="0" r="r" b="b"/>
            <a:pathLst>
              <a:path w="176" h="512">
                <a:moveTo>
                  <a:pt x="0" y="32"/>
                </a:moveTo>
                <a:lnTo>
                  <a:pt x="88" y="0"/>
                </a:lnTo>
                <a:lnTo>
                  <a:pt x="144" y="16"/>
                </a:lnTo>
                <a:lnTo>
                  <a:pt x="176" y="48"/>
                </a:lnTo>
                <a:lnTo>
                  <a:pt x="176" y="512"/>
                </a:lnTo>
                <a:lnTo>
                  <a:pt x="8" y="504"/>
                </a:lnTo>
                <a:lnTo>
                  <a:pt x="0" y="32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4" name="Freeform 4"/>
          <p:cNvSpPr>
            <a:spLocks/>
          </p:cNvSpPr>
          <p:nvPr/>
        </p:nvSpPr>
        <p:spPr bwMode="auto">
          <a:xfrm>
            <a:off x="1549400" y="287338"/>
            <a:ext cx="25400" cy="5219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" y="3288"/>
              </a:cxn>
            </a:cxnLst>
            <a:rect l="0" t="0" r="r" b="b"/>
            <a:pathLst>
              <a:path w="16" h="3288">
                <a:moveTo>
                  <a:pt x="0" y="0"/>
                </a:moveTo>
                <a:lnTo>
                  <a:pt x="16" y="328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2411413" y="303213"/>
            <a:ext cx="0" cy="5327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6" name="Freeform 6"/>
          <p:cNvSpPr>
            <a:spLocks/>
          </p:cNvSpPr>
          <p:nvPr/>
        </p:nvSpPr>
        <p:spPr bwMode="auto">
          <a:xfrm>
            <a:off x="1536700" y="115888"/>
            <a:ext cx="876300" cy="196850"/>
          </a:xfrm>
          <a:custGeom>
            <a:avLst/>
            <a:gdLst/>
            <a:ahLst/>
            <a:cxnLst>
              <a:cxn ang="0">
                <a:pos x="0" y="108"/>
              </a:cxn>
              <a:cxn ang="0">
                <a:pos x="112" y="28"/>
              </a:cxn>
              <a:cxn ang="0">
                <a:pos x="304" y="4"/>
              </a:cxn>
              <a:cxn ang="0">
                <a:pos x="488" y="52"/>
              </a:cxn>
              <a:cxn ang="0">
                <a:pos x="552" y="124"/>
              </a:cxn>
            </a:cxnLst>
            <a:rect l="0" t="0" r="r" b="b"/>
            <a:pathLst>
              <a:path w="552" h="124">
                <a:moveTo>
                  <a:pt x="0" y="108"/>
                </a:moveTo>
                <a:cubicBezTo>
                  <a:pt x="19" y="96"/>
                  <a:pt x="61" y="45"/>
                  <a:pt x="112" y="28"/>
                </a:cubicBezTo>
                <a:cubicBezTo>
                  <a:pt x="163" y="11"/>
                  <a:pt x="241" y="0"/>
                  <a:pt x="304" y="4"/>
                </a:cubicBezTo>
                <a:cubicBezTo>
                  <a:pt x="367" y="8"/>
                  <a:pt x="447" y="32"/>
                  <a:pt x="488" y="52"/>
                </a:cubicBezTo>
                <a:cubicBezTo>
                  <a:pt x="529" y="72"/>
                  <a:pt x="539" y="109"/>
                  <a:pt x="552" y="12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9" name="Freeform 9"/>
          <p:cNvSpPr>
            <a:spLocks/>
          </p:cNvSpPr>
          <p:nvPr/>
        </p:nvSpPr>
        <p:spPr bwMode="auto">
          <a:xfrm>
            <a:off x="1574800" y="5507038"/>
            <a:ext cx="266700" cy="393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0" y="168"/>
              </a:cxn>
              <a:cxn ang="0">
                <a:pos x="168" y="248"/>
              </a:cxn>
            </a:cxnLst>
            <a:rect l="0" t="0" r="r" b="b"/>
            <a:pathLst>
              <a:path w="168" h="248">
                <a:moveTo>
                  <a:pt x="0" y="0"/>
                </a:moveTo>
                <a:cubicBezTo>
                  <a:pt x="7" y="27"/>
                  <a:pt x="12" y="127"/>
                  <a:pt x="40" y="168"/>
                </a:cubicBezTo>
                <a:cubicBezTo>
                  <a:pt x="68" y="209"/>
                  <a:pt x="141" y="231"/>
                  <a:pt x="168" y="24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0" name="Freeform 10"/>
          <p:cNvSpPr>
            <a:spLocks/>
          </p:cNvSpPr>
          <p:nvPr/>
        </p:nvSpPr>
        <p:spPr bwMode="auto">
          <a:xfrm>
            <a:off x="2133600" y="5629275"/>
            <a:ext cx="280988" cy="271463"/>
          </a:xfrm>
          <a:custGeom>
            <a:avLst/>
            <a:gdLst/>
            <a:ahLst/>
            <a:cxnLst>
              <a:cxn ang="0">
                <a:pos x="177" y="0"/>
              </a:cxn>
              <a:cxn ang="0">
                <a:pos x="120" y="115"/>
              </a:cxn>
              <a:cxn ang="0">
                <a:pos x="0" y="171"/>
              </a:cxn>
            </a:cxnLst>
            <a:rect l="0" t="0" r="r" b="b"/>
            <a:pathLst>
              <a:path w="177" h="171">
                <a:moveTo>
                  <a:pt x="177" y="0"/>
                </a:moveTo>
                <a:cubicBezTo>
                  <a:pt x="167" y="19"/>
                  <a:pt x="149" y="87"/>
                  <a:pt x="120" y="115"/>
                </a:cubicBezTo>
                <a:cubicBezTo>
                  <a:pt x="91" y="143"/>
                  <a:pt x="25" y="159"/>
                  <a:pt x="0" y="171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1" name="Freeform 11"/>
          <p:cNvSpPr>
            <a:spLocks/>
          </p:cNvSpPr>
          <p:nvPr/>
        </p:nvSpPr>
        <p:spPr bwMode="auto">
          <a:xfrm>
            <a:off x="1866900" y="6650038"/>
            <a:ext cx="228600" cy="650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8" y="40"/>
              </a:cxn>
              <a:cxn ang="0">
                <a:pos x="144" y="8"/>
              </a:cxn>
            </a:cxnLst>
            <a:rect l="0" t="0" r="r" b="b"/>
            <a:pathLst>
              <a:path w="144" h="41">
                <a:moveTo>
                  <a:pt x="0" y="0"/>
                </a:moveTo>
                <a:cubicBezTo>
                  <a:pt x="13" y="7"/>
                  <a:pt x="64" y="39"/>
                  <a:pt x="88" y="40"/>
                </a:cubicBezTo>
                <a:cubicBezTo>
                  <a:pt x="112" y="41"/>
                  <a:pt x="132" y="15"/>
                  <a:pt x="144" y="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6" name="Freeform 16"/>
          <p:cNvSpPr>
            <a:spLocks/>
          </p:cNvSpPr>
          <p:nvPr/>
        </p:nvSpPr>
        <p:spPr bwMode="auto">
          <a:xfrm>
            <a:off x="1949450" y="263525"/>
            <a:ext cx="69850" cy="5637213"/>
          </a:xfrm>
          <a:custGeom>
            <a:avLst/>
            <a:gdLst/>
            <a:ahLst/>
            <a:cxnLst>
              <a:cxn ang="0">
                <a:pos x="8" y="24"/>
              </a:cxn>
              <a:cxn ang="0">
                <a:pos x="32" y="16"/>
              </a:cxn>
              <a:cxn ang="0">
                <a:pos x="44" y="3535"/>
              </a:cxn>
              <a:cxn ang="0">
                <a:pos x="24" y="3528"/>
              </a:cxn>
              <a:cxn ang="0">
                <a:pos x="4" y="3551"/>
              </a:cxn>
              <a:cxn ang="0">
                <a:pos x="0" y="0"/>
              </a:cxn>
            </a:cxnLst>
            <a:rect l="0" t="0" r="r" b="b"/>
            <a:pathLst>
              <a:path w="44" h="3551">
                <a:moveTo>
                  <a:pt x="8" y="24"/>
                </a:moveTo>
                <a:lnTo>
                  <a:pt x="32" y="16"/>
                </a:lnTo>
                <a:lnTo>
                  <a:pt x="44" y="3535"/>
                </a:lnTo>
                <a:lnTo>
                  <a:pt x="24" y="3528"/>
                </a:lnTo>
                <a:lnTo>
                  <a:pt x="4" y="3551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8" name="Line 18"/>
          <p:cNvSpPr>
            <a:spLocks noChangeShapeType="1"/>
          </p:cNvSpPr>
          <p:nvPr/>
        </p:nvSpPr>
        <p:spPr bwMode="auto">
          <a:xfrm>
            <a:off x="2124075" y="5881688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59" name="Freeform 19"/>
          <p:cNvSpPr>
            <a:spLocks/>
          </p:cNvSpPr>
          <p:nvPr/>
        </p:nvSpPr>
        <p:spPr bwMode="auto">
          <a:xfrm>
            <a:off x="1835150" y="5881688"/>
            <a:ext cx="25400" cy="736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" y="464"/>
              </a:cxn>
            </a:cxnLst>
            <a:rect l="0" t="0" r="r" b="b"/>
            <a:pathLst>
              <a:path w="16" h="464">
                <a:moveTo>
                  <a:pt x="0" y="0"/>
                </a:moveTo>
                <a:lnTo>
                  <a:pt x="16" y="464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0" name="Freeform 20"/>
          <p:cNvSpPr>
            <a:spLocks/>
          </p:cNvSpPr>
          <p:nvPr/>
        </p:nvSpPr>
        <p:spPr bwMode="auto">
          <a:xfrm>
            <a:off x="1852613" y="6615113"/>
            <a:ext cx="276225" cy="98425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30" y="42"/>
              </a:cxn>
              <a:cxn ang="0">
                <a:pos x="97" y="62"/>
              </a:cxn>
              <a:cxn ang="0">
                <a:pos x="150" y="42"/>
              </a:cxn>
              <a:cxn ang="0">
                <a:pos x="174" y="0"/>
              </a:cxn>
            </a:cxnLst>
            <a:rect l="0" t="0" r="r" b="b"/>
            <a:pathLst>
              <a:path w="174" h="62">
                <a:moveTo>
                  <a:pt x="0" y="12"/>
                </a:moveTo>
                <a:cubicBezTo>
                  <a:pt x="5" y="17"/>
                  <a:pt x="14" y="34"/>
                  <a:pt x="30" y="42"/>
                </a:cubicBezTo>
                <a:cubicBezTo>
                  <a:pt x="46" y="50"/>
                  <a:pt x="77" y="62"/>
                  <a:pt x="97" y="62"/>
                </a:cubicBezTo>
                <a:cubicBezTo>
                  <a:pt x="117" y="62"/>
                  <a:pt x="137" y="52"/>
                  <a:pt x="150" y="42"/>
                </a:cubicBezTo>
                <a:cubicBezTo>
                  <a:pt x="163" y="32"/>
                  <a:pt x="169" y="9"/>
                  <a:pt x="174" y="0"/>
                </a:cubicBezTo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1" name="Freeform 21"/>
          <p:cNvSpPr>
            <a:spLocks/>
          </p:cNvSpPr>
          <p:nvPr/>
        </p:nvSpPr>
        <p:spPr bwMode="auto">
          <a:xfrm>
            <a:off x="1854200" y="5810250"/>
            <a:ext cx="269875" cy="77788"/>
          </a:xfrm>
          <a:custGeom>
            <a:avLst/>
            <a:gdLst/>
            <a:ahLst/>
            <a:cxnLst>
              <a:cxn ang="0">
                <a:pos x="0" y="49"/>
              </a:cxn>
              <a:cxn ang="0">
                <a:pos x="96" y="0"/>
              </a:cxn>
              <a:cxn ang="0">
                <a:pos x="170" y="47"/>
              </a:cxn>
            </a:cxnLst>
            <a:rect l="0" t="0" r="r" b="b"/>
            <a:pathLst>
              <a:path w="170" h="49">
                <a:moveTo>
                  <a:pt x="0" y="49"/>
                </a:moveTo>
                <a:cubicBezTo>
                  <a:pt x="15" y="41"/>
                  <a:pt x="68" y="0"/>
                  <a:pt x="96" y="0"/>
                </a:cubicBezTo>
                <a:cubicBezTo>
                  <a:pt x="124" y="0"/>
                  <a:pt x="155" y="37"/>
                  <a:pt x="170" y="47"/>
                </a:cubicBezTo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65" name="Text Box 25"/>
          <p:cNvSpPr txBox="1">
            <a:spLocks noChangeArrowheads="1"/>
          </p:cNvSpPr>
          <p:nvPr/>
        </p:nvSpPr>
        <p:spPr bwMode="auto">
          <a:xfrm rot="16200000">
            <a:off x="1440657" y="221456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42</a:t>
            </a:r>
            <a:endParaRPr lang="ru-RU"/>
          </a:p>
        </p:txBody>
      </p:sp>
      <p:sp>
        <p:nvSpPr>
          <p:cNvPr id="35866" name="Text Box 26"/>
          <p:cNvSpPr txBox="1">
            <a:spLocks noChangeArrowheads="1"/>
          </p:cNvSpPr>
          <p:nvPr/>
        </p:nvSpPr>
        <p:spPr bwMode="auto">
          <a:xfrm rot="16200000">
            <a:off x="2082007" y="1298376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41</a:t>
            </a:r>
            <a:endParaRPr lang="ru-RU" dirty="0"/>
          </a:p>
        </p:txBody>
      </p:sp>
      <p:sp>
        <p:nvSpPr>
          <p:cNvPr id="35867" name="Text Box 27"/>
          <p:cNvSpPr txBox="1">
            <a:spLocks noChangeArrowheads="1"/>
          </p:cNvSpPr>
          <p:nvPr/>
        </p:nvSpPr>
        <p:spPr bwMode="auto">
          <a:xfrm rot="16200000">
            <a:off x="1440657" y="1946448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40</a:t>
            </a:r>
            <a:endParaRPr lang="ru-RU" dirty="0"/>
          </a:p>
        </p:txBody>
      </p:sp>
      <p:sp>
        <p:nvSpPr>
          <p:cNvPr id="35868" name="Text Box 28"/>
          <p:cNvSpPr txBox="1">
            <a:spLocks noChangeArrowheads="1"/>
          </p:cNvSpPr>
          <p:nvPr/>
        </p:nvSpPr>
        <p:spPr bwMode="auto">
          <a:xfrm rot="16200000">
            <a:off x="2082007" y="2666528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39</a:t>
            </a:r>
            <a:endParaRPr lang="ru-RU" dirty="0"/>
          </a:p>
        </p:txBody>
      </p:sp>
      <p:sp>
        <p:nvSpPr>
          <p:cNvPr id="35869" name="Text Box 29"/>
          <p:cNvSpPr txBox="1">
            <a:spLocks noChangeArrowheads="1"/>
          </p:cNvSpPr>
          <p:nvPr/>
        </p:nvSpPr>
        <p:spPr bwMode="auto">
          <a:xfrm rot="16200000">
            <a:off x="1440657" y="33146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38</a:t>
            </a:r>
            <a:endParaRPr lang="ru-RU" dirty="0"/>
          </a:p>
        </p:txBody>
      </p:sp>
      <p:sp>
        <p:nvSpPr>
          <p:cNvPr id="35870" name="Text Box 30"/>
          <p:cNvSpPr txBox="1">
            <a:spLocks noChangeArrowheads="1"/>
          </p:cNvSpPr>
          <p:nvPr/>
        </p:nvSpPr>
        <p:spPr bwMode="auto">
          <a:xfrm rot="16200000">
            <a:off x="2082007" y="403468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5871" name="Text Box 31"/>
          <p:cNvSpPr txBox="1">
            <a:spLocks noChangeArrowheads="1"/>
          </p:cNvSpPr>
          <p:nvPr/>
        </p:nvSpPr>
        <p:spPr bwMode="auto">
          <a:xfrm rot="16200000">
            <a:off x="1440657" y="4682752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36</a:t>
            </a:r>
            <a:endParaRPr lang="ru-RU" dirty="0"/>
          </a:p>
        </p:txBody>
      </p:sp>
      <p:sp>
        <p:nvSpPr>
          <p:cNvPr id="35872" name="Text Box 32"/>
          <p:cNvSpPr txBox="1">
            <a:spLocks noChangeArrowheads="1"/>
          </p:cNvSpPr>
          <p:nvPr/>
        </p:nvSpPr>
        <p:spPr bwMode="auto">
          <a:xfrm rot="16200000">
            <a:off x="2082007" y="5334793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35</a:t>
            </a:r>
            <a:endParaRPr lang="ru-RU"/>
          </a:p>
        </p:txBody>
      </p:sp>
      <p:sp>
        <p:nvSpPr>
          <p:cNvPr id="35876" name="Oval 36"/>
          <p:cNvSpPr>
            <a:spLocks noChangeArrowheads="1"/>
          </p:cNvSpPr>
          <p:nvPr/>
        </p:nvSpPr>
        <p:spPr bwMode="auto">
          <a:xfrm>
            <a:off x="1619250" y="4148633"/>
            <a:ext cx="144463" cy="144463"/>
          </a:xfrm>
          <a:prstGeom prst="ellipse">
            <a:avLst/>
          </a:prstGeom>
          <a:solidFill>
            <a:srgbClr val="FF0000"/>
          </a:solidFill>
          <a:ln w="31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5877" name="Text Box 37"/>
          <p:cNvSpPr txBox="1">
            <a:spLocks noChangeArrowheads="1"/>
          </p:cNvSpPr>
          <p:nvPr/>
        </p:nvSpPr>
        <p:spPr bwMode="auto">
          <a:xfrm>
            <a:off x="3492500" y="549275"/>
            <a:ext cx="547211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Шкалы бывают не только на линейках. На рисунке изображен медицинский термометр.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Его шкала состоит из 70 делений. Каждое деление соответствует 1</a:t>
            </a:r>
            <a:r>
              <a:rPr lang="ru-RU" sz="360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5864" name="Freeform 24"/>
          <p:cNvSpPr>
            <a:spLocks/>
          </p:cNvSpPr>
          <p:nvPr/>
        </p:nvSpPr>
        <p:spPr bwMode="auto">
          <a:xfrm>
            <a:off x="1981200" y="4376738"/>
            <a:ext cx="6350" cy="1473200"/>
          </a:xfrm>
          <a:custGeom>
            <a:avLst/>
            <a:gdLst/>
            <a:ahLst/>
            <a:cxnLst>
              <a:cxn ang="0">
                <a:pos x="0" y="928"/>
              </a:cxn>
              <a:cxn ang="0">
                <a:pos x="4" y="776"/>
              </a:cxn>
              <a:cxn ang="0">
                <a:pos x="0" y="0"/>
              </a:cxn>
            </a:cxnLst>
            <a:rect l="0" t="0" r="r" b="b"/>
            <a:pathLst>
              <a:path w="4" h="928">
                <a:moveTo>
                  <a:pt x="0" y="928"/>
                </a:moveTo>
                <a:lnTo>
                  <a:pt x="4" y="776"/>
                </a:lnTo>
                <a:lnTo>
                  <a:pt x="0" y="0"/>
                </a:lnTo>
              </a:path>
            </a:pathLst>
          </a:custGeom>
          <a:noFill/>
          <a:ln w="5715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80" name="Freeform 40"/>
          <p:cNvSpPr>
            <a:spLocks/>
          </p:cNvSpPr>
          <p:nvPr/>
        </p:nvSpPr>
        <p:spPr bwMode="auto">
          <a:xfrm>
            <a:off x="1974850" y="3779838"/>
            <a:ext cx="4763" cy="2057400"/>
          </a:xfrm>
          <a:custGeom>
            <a:avLst/>
            <a:gdLst/>
            <a:ahLst/>
            <a:cxnLst>
              <a:cxn ang="0">
                <a:pos x="0" y="1296"/>
              </a:cxn>
              <a:cxn ang="0">
                <a:pos x="3" y="1208"/>
              </a:cxn>
              <a:cxn ang="0">
                <a:pos x="3" y="0"/>
              </a:cxn>
            </a:cxnLst>
            <a:rect l="0" t="0" r="r" b="b"/>
            <a:pathLst>
              <a:path w="3" h="1296">
                <a:moveTo>
                  <a:pt x="0" y="1296"/>
                </a:moveTo>
                <a:lnTo>
                  <a:pt x="3" y="1208"/>
                </a:lnTo>
                <a:lnTo>
                  <a:pt x="3" y="0"/>
                </a:lnTo>
              </a:path>
            </a:pathLst>
          </a:custGeom>
          <a:noFill/>
          <a:ln w="5715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82" name="Freeform 42"/>
          <p:cNvSpPr>
            <a:spLocks/>
          </p:cNvSpPr>
          <p:nvPr/>
        </p:nvSpPr>
        <p:spPr bwMode="auto">
          <a:xfrm>
            <a:off x="1979613" y="2338388"/>
            <a:ext cx="17462" cy="3513137"/>
          </a:xfrm>
          <a:custGeom>
            <a:avLst/>
            <a:gdLst/>
            <a:ahLst/>
            <a:cxnLst>
              <a:cxn ang="0">
                <a:pos x="11" y="2213"/>
              </a:cxn>
              <a:cxn ang="0">
                <a:pos x="3" y="2121"/>
              </a:cxn>
              <a:cxn ang="0">
                <a:pos x="0" y="0"/>
              </a:cxn>
            </a:cxnLst>
            <a:rect l="0" t="0" r="r" b="b"/>
            <a:pathLst>
              <a:path w="11" h="2213">
                <a:moveTo>
                  <a:pt x="11" y="2213"/>
                </a:moveTo>
                <a:lnTo>
                  <a:pt x="3" y="2121"/>
                </a:lnTo>
                <a:lnTo>
                  <a:pt x="0" y="0"/>
                </a:lnTo>
              </a:path>
            </a:pathLst>
          </a:custGeom>
          <a:noFill/>
          <a:ln w="5715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84" name="Freeform 44"/>
          <p:cNvSpPr>
            <a:spLocks/>
          </p:cNvSpPr>
          <p:nvPr/>
        </p:nvSpPr>
        <p:spPr bwMode="auto">
          <a:xfrm>
            <a:off x="1979613" y="1730375"/>
            <a:ext cx="6350" cy="4157663"/>
          </a:xfrm>
          <a:custGeom>
            <a:avLst/>
            <a:gdLst/>
            <a:ahLst/>
            <a:cxnLst>
              <a:cxn ang="0">
                <a:pos x="2" y="2619"/>
              </a:cxn>
              <a:cxn ang="0">
                <a:pos x="4" y="2374"/>
              </a:cxn>
              <a:cxn ang="0">
                <a:pos x="0" y="0"/>
              </a:cxn>
            </a:cxnLst>
            <a:rect l="0" t="0" r="r" b="b"/>
            <a:pathLst>
              <a:path w="4" h="2619">
                <a:moveTo>
                  <a:pt x="2" y="2619"/>
                </a:moveTo>
                <a:lnTo>
                  <a:pt x="4" y="2374"/>
                </a:lnTo>
                <a:lnTo>
                  <a:pt x="0" y="0"/>
                </a:lnTo>
              </a:path>
            </a:pathLst>
          </a:custGeom>
          <a:noFill/>
          <a:ln w="5715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86" name="Freeform 46"/>
          <p:cNvSpPr>
            <a:spLocks/>
          </p:cNvSpPr>
          <p:nvPr/>
        </p:nvSpPr>
        <p:spPr bwMode="auto">
          <a:xfrm>
            <a:off x="1978025" y="3409950"/>
            <a:ext cx="3175" cy="2439988"/>
          </a:xfrm>
          <a:custGeom>
            <a:avLst/>
            <a:gdLst/>
            <a:ahLst/>
            <a:cxnLst>
              <a:cxn ang="0">
                <a:pos x="2" y="1537"/>
              </a:cxn>
              <a:cxn ang="0">
                <a:pos x="1" y="1398"/>
              </a:cxn>
              <a:cxn ang="0">
                <a:pos x="0" y="0"/>
              </a:cxn>
            </a:cxnLst>
            <a:rect l="0" t="0" r="r" b="b"/>
            <a:pathLst>
              <a:path w="2" h="1537">
                <a:moveTo>
                  <a:pt x="2" y="1537"/>
                </a:moveTo>
                <a:lnTo>
                  <a:pt x="1" y="1398"/>
                </a:lnTo>
                <a:lnTo>
                  <a:pt x="0" y="0"/>
                </a:lnTo>
              </a:path>
            </a:pathLst>
          </a:custGeom>
          <a:noFill/>
          <a:ln w="5715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4" grpId="0" animBg="1"/>
      <p:bldP spid="35880" grpId="0" animBg="1"/>
      <p:bldP spid="35880" grpId="1" animBg="1"/>
      <p:bldP spid="35882" grpId="0" animBg="1"/>
      <p:bldP spid="35882" grpId="1" animBg="1"/>
      <p:bldP spid="35884" grpId="0" animBg="1"/>
      <p:bldP spid="35884" grpId="1" animBg="1"/>
      <p:bldP spid="3588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www.photoknopa.ru/uploads/posts/2011-11/1321123269_termometr_vector_4.jpg"/>
          <p:cNvPicPr>
            <a:picLocks noChangeAspect="1" noChangeArrowheads="1"/>
          </p:cNvPicPr>
          <p:nvPr/>
        </p:nvPicPr>
        <p:blipFill>
          <a:blip r:embed="rId3" cstate="print"/>
          <a:srcRect r="36895"/>
          <a:stretch>
            <a:fillRect/>
          </a:stretch>
        </p:blipFill>
        <p:spPr bwMode="auto">
          <a:xfrm>
            <a:off x="2195736" y="1052736"/>
            <a:ext cx="3549807" cy="5328592"/>
          </a:xfrm>
          <a:prstGeom prst="rect">
            <a:avLst/>
          </a:prstGeom>
          <a:noFill/>
        </p:spPr>
      </p:pic>
      <p:sp>
        <p:nvSpPr>
          <p:cNvPr id="8" name="Rectangle 1"/>
          <p:cNvSpPr>
            <a:spLocks noGrp="1"/>
          </p:cNvSpPr>
          <p:nvPr>
            <p:ph type="title"/>
          </p:nvPr>
        </p:nvSpPr>
        <p:spPr>
          <a:xfrm>
            <a:off x="1435608" y="-243408"/>
            <a:ext cx="749808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Уличный термометр</a:t>
            </a:r>
            <a:endParaRPr lang="en-US" sz="4800" b="1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010167129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1DE0C9A-E7EA-4130-A638-8C6570FF0C4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TS010167129</Template>
  <TotalTime>0</TotalTime>
  <Words>551</Words>
  <Application>Microsoft Office PowerPoint</Application>
  <PresentationFormat>Экран (4:3)</PresentationFormat>
  <Paragraphs>173</Paragraphs>
  <Slides>18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TS010167129</vt:lpstr>
      <vt:lpstr>132    40    3    8</vt:lpstr>
      <vt:lpstr>132 см    40 кг    3 кг    8 ч</vt:lpstr>
      <vt:lpstr>132 см    40 кг    3 кг    8 ч</vt:lpstr>
      <vt:lpstr>Измерительные приборы</vt:lpstr>
      <vt:lpstr>Слайд 5</vt:lpstr>
      <vt:lpstr>Слайд 6</vt:lpstr>
      <vt:lpstr>Слайд 7</vt:lpstr>
      <vt:lpstr>Слайд 8</vt:lpstr>
      <vt:lpstr>Уличный термометр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2012-01-22T18:56:14Z</dcterms:created>
  <dcterms:modified xsi:type="dcterms:W3CDTF">2012-01-22T22:15:40Z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TC101671299990</vt:lpwstr>
  </property>
</Properties>
</file>