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6" r:id="rId3"/>
    <p:sldId id="258" r:id="rId4"/>
    <p:sldId id="278" r:id="rId5"/>
    <p:sldId id="287" r:id="rId6"/>
    <p:sldId id="288" r:id="rId7"/>
    <p:sldId id="257" r:id="rId8"/>
    <p:sldId id="260" r:id="rId9"/>
    <p:sldId id="271" r:id="rId10"/>
    <p:sldId id="259" r:id="rId11"/>
    <p:sldId id="285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3300"/>
    <a:srgbClr val="FDF58D"/>
    <a:srgbClr val="808080"/>
    <a:srgbClr val="FCFCFC"/>
    <a:srgbClr val="E8E8E8"/>
    <a:srgbClr val="FFD84B"/>
    <a:srgbClr val="FFFFFF"/>
    <a:srgbClr val="FFC3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7" autoAdjust="0"/>
    <p:restoredTop sz="94660"/>
  </p:normalViewPr>
  <p:slideViewPr>
    <p:cSldViewPr>
      <p:cViewPr varScale="1">
        <p:scale>
          <a:sx n="76" d="100"/>
          <a:sy n="76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6E82B9-102D-48E8-BE30-45E5F86CE7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14CBFF-A3E7-4B29-8B39-34565ABFAF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7ACD5C-4F0B-4DC1-9748-AB67505E6FB6}" type="slidenum">
              <a:rPr lang="en-US"/>
              <a:pPr/>
              <a:t>8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F1F77517-8501-45F7-A466-8B5A188087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/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EC7C3-40A0-4897-B5DB-6C52C0C2FA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7E3B3-C2EC-432B-B2CE-3A661B9E7D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C8C6DA0-93CB-43B2-A2A1-5DD18D4617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A9AB13C-BBE5-4321-B5C5-2B1AF6F6C3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3AB5186-4C06-4CA2-86DB-A66786EAD6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A39722-FE03-43D3-AA4D-581DA6186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678C8D-C31E-401D-969A-7B22DD7FC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F29FF-5759-414E-B791-FC6DE8EE14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CA49F-512B-41AC-8121-1742E1C8CD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F9062-04C3-407B-8026-E4D63B1D48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1E358-8B97-400C-80A1-C5C6A3442D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E9C98-64EB-4C78-9F1F-B0B3D0F92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F2EE9-F24F-4573-9813-84F313BD0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F122A-023E-463B-ADE4-4BA46F64E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B5A55-37A5-4224-B90F-933505DB80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7FD74F-2FDD-4390-88AC-EE0C154828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8"/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0" y="2057400"/>
            <a:ext cx="6019800" cy="2830512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</a:rPr>
              <a:t>Адаптация первоклассника к школе</a:t>
            </a:r>
            <a:endParaRPr lang="en-US" dirty="0"/>
          </a:p>
        </p:txBody>
      </p:sp>
      <p:pic>
        <p:nvPicPr>
          <p:cNvPr id="7" name="Рисунок 6" descr="Интернет_фильтр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657600"/>
            <a:ext cx="1828800" cy="2432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</a:t>
            </a:r>
            <a:r>
              <a:rPr lang="ru-RU" dirty="0" err="1" smtClean="0"/>
              <a:t>дезадаптации</a:t>
            </a:r>
            <a:endParaRPr lang="en-US" dirty="0"/>
          </a:p>
        </p:txBody>
      </p:sp>
      <p:sp>
        <p:nvSpPr>
          <p:cNvPr id="25" name="Капля 24"/>
          <p:cNvSpPr/>
          <p:nvPr/>
        </p:nvSpPr>
        <p:spPr bwMode="auto">
          <a:xfrm>
            <a:off x="2362200" y="5257800"/>
            <a:ext cx="1752600" cy="1371600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Головные боли,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боли в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области живота</a:t>
            </a:r>
          </a:p>
        </p:txBody>
      </p:sp>
      <p:sp>
        <p:nvSpPr>
          <p:cNvPr id="26" name="Капля 25"/>
          <p:cNvSpPr/>
          <p:nvPr/>
        </p:nvSpPr>
        <p:spPr bwMode="auto">
          <a:xfrm>
            <a:off x="7086600" y="1600200"/>
            <a:ext cx="1752600" cy="1371600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Замедленный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Темп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деятельности</a:t>
            </a:r>
          </a:p>
        </p:txBody>
      </p:sp>
      <p:sp>
        <p:nvSpPr>
          <p:cNvPr id="27" name="Капля 26"/>
          <p:cNvSpPr/>
          <p:nvPr/>
        </p:nvSpPr>
        <p:spPr bwMode="auto">
          <a:xfrm>
            <a:off x="4495800" y="1219200"/>
            <a:ext cx="1752600" cy="1371600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Повышенная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отвлекаемость</a:t>
            </a:r>
          </a:p>
        </p:txBody>
      </p:sp>
      <p:sp>
        <p:nvSpPr>
          <p:cNvPr id="28" name="Капля 27"/>
          <p:cNvSpPr/>
          <p:nvPr/>
        </p:nvSpPr>
        <p:spPr bwMode="auto">
          <a:xfrm>
            <a:off x="1600200" y="1447800"/>
            <a:ext cx="1752600" cy="1371600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неорганизован</a:t>
            </a:r>
          </a:p>
        </p:txBody>
      </p:sp>
      <p:sp>
        <p:nvSpPr>
          <p:cNvPr id="29" name="Капля 28"/>
          <p:cNvSpPr/>
          <p:nvPr/>
        </p:nvSpPr>
        <p:spPr bwMode="auto">
          <a:xfrm>
            <a:off x="6019800" y="3124200"/>
            <a:ext cx="1752600" cy="1371600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Зажатый,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Скованный,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робкий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Капля 29"/>
          <p:cNvSpPr/>
          <p:nvPr/>
        </p:nvSpPr>
        <p:spPr bwMode="auto">
          <a:xfrm>
            <a:off x="3200400" y="2819400"/>
            <a:ext cx="1752600" cy="1371600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Шумный,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крикливый</a:t>
            </a:r>
          </a:p>
        </p:txBody>
      </p:sp>
      <p:sp>
        <p:nvSpPr>
          <p:cNvPr id="31" name="Капля 30"/>
          <p:cNvSpPr/>
          <p:nvPr/>
        </p:nvSpPr>
        <p:spPr bwMode="auto">
          <a:xfrm>
            <a:off x="0" y="2895600"/>
            <a:ext cx="1752600" cy="1371600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Не понимает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задания</a:t>
            </a:r>
          </a:p>
        </p:txBody>
      </p:sp>
      <p:sp>
        <p:nvSpPr>
          <p:cNvPr id="32" name="Капля 31"/>
          <p:cNvSpPr/>
          <p:nvPr/>
        </p:nvSpPr>
        <p:spPr bwMode="auto">
          <a:xfrm>
            <a:off x="1371600" y="3962400"/>
            <a:ext cx="1752600" cy="1371600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Нарушения сна,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аппетита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Капля 32"/>
          <p:cNvSpPr/>
          <p:nvPr/>
        </p:nvSpPr>
        <p:spPr bwMode="auto">
          <a:xfrm>
            <a:off x="4267200" y="4267200"/>
            <a:ext cx="1752600" cy="1371600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слезливость</a:t>
            </a:r>
          </a:p>
        </p:txBody>
      </p:sp>
      <p:sp>
        <p:nvSpPr>
          <p:cNvPr id="34" name="Капля 33"/>
          <p:cNvSpPr/>
          <p:nvPr/>
        </p:nvSpPr>
        <p:spPr bwMode="auto">
          <a:xfrm>
            <a:off x="6858000" y="4876800"/>
            <a:ext cx="1752600" cy="1371600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Эмоциональные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вспышки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57400" y="2133600"/>
            <a:ext cx="8229600" cy="2078037"/>
          </a:xfrm>
        </p:spPr>
        <p:txBody>
          <a:bodyPr/>
          <a:lstStyle/>
          <a:p>
            <a:r>
              <a:rPr lang="ru-RU" sz="6000" dirty="0" smtClean="0"/>
              <a:t>Спасибо за внимание</a:t>
            </a:r>
            <a:endParaRPr lang="en-US" sz="6000" dirty="0"/>
          </a:p>
        </p:txBody>
      </p:sp>
      <p:pic>
        <p:nvPicPr>
          <p:cNvPr id="5" name="Рисунок 4" descr="Интернет_фильтр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657600"/>
            <a:ext cx="1828800" cy="2432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5562600"/>
          </a:xfrm>
        </p:spPr>
        <p:txBody>
          <a:bodyPr/>
          <a:lstStyle/>
          <a:p>
            <a:pPr indent="342900" algn="ctr"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1-</a:t>
            </a:r>
            <a:r>
              <a:rPr lang="ru-RU" sz="5400" b="1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й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класс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– </a:t>
            </a:r>
          </a:p>
          <a:p>
            <a:pPr indent="342900" algn="just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это существенные изменения в жизни маленького человечка, он расстается с тем, что было таким привычным и родным, и вступает в новый мир, полный не только интересных моментов, но и таящий в себе некоторые опасности.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5438"/>
            <a:ext cx="8229600" cy="1198562"/>
          </a:xfrm>
        </p:spPr>
        <p:txBody>
          <a:bodyPr/>
          <a:lstStyle/>
          <a:p>
            <a:r>
              <a:rPr lang="ru-RU" dirty="0" smtClean="0"/>
              <a:t>Почему такое пристальное внимание?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981200"/>
            <a:ext cx="7378700" cy="3810000"/>
          </a:xfrm>
        </p:spPr>
        <p:txBody>
          <a:bodyPr/>
          <a:lstStyle/>
          <a:p>
            <a:pPr algn="just">
              <a:buSzPct val="90000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Школьная адаптация – динамический процесс прогрессивной перестройки функциональных систем, обеспечивает возрастное развитие</a:t>
            </a:r>
          </a:p>
          <a:p>
            <a:pPr algn="just">
              <a:buSzPct val="90000"/>
              <a:buNone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SzPct val="90000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Механизмы, возникшие в процессе  адаптации первоклассника будут вновь и вновь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проявляться,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использоваться, и таким образом закрепляться в структуре личности и характера.</a:t>
            </a:r>
          </a:p>
          <a:p>
            <a:pPr algn="just">
              <a:buSzPct val="90000"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5" name="Picture 3" descr="light_shadow_m"/>
          <p:cNvPicPr>
            <a:picLocks noChangeAspect="1" noChangeArrowheads="1"/>
          </p:cNvPicPr>
          <p:nvPr/>
        </p:nvPicPr>
        <p:blipFill>
          <a:blip r:embed="rId2">
            <a:lum bright="-48000" contrast="-24000"/>
          </a:blip>
          <a:srcRect/>
          <a:stretch>
            <a:fillRect/>
          </a:stretch>
        </p:blipFill>
        <p:spPr bwMode="auto">
          <a:xfrm rot="-3118864">
            <a:off x="1345406" y="3810794"/>
            <a:ext cx="3255963" cy="441325"/>
          </a:xfrm>
          <a:prstGeom prst="rect">
            <a:avLst/>
          </a:prstGeom>
          <a:noFill/>
        </p:spPr>
      </p:pic>
      <p:grpSp>
        <p:nvGrpSpPr>
          <p:cNvPr id="79936" name="Group 64"/>
          <p:cNvGrpSpPr>
            <a:grpSpLocks/>
          </p:cNvGrpSpPr>
          <p:nvPr/>
        </p:nvGrpSpPr>
        <p:grpSpPr bwMode="auto">
          <a:xfrm>
            <a:off x="1066800" y="838200"/>
            <a:ext cx="6858000" cy="1475887"/>
            <a:chOff x="1440" y="924"/>
            <a:chExt cx="2688" cy="600"/>
          </a:xfrm>
        </p:grpSpPr>
        <p:grpSp>
          <p:nvGrpSpPr>
            <p:cNvPr id="79937" name="Group 65"/>
            <p:cNvGrpSpPr>
              <a:grpSpLocks/>
            </p:cNvGrpSpPr>
            <p:nvPr/>
          </p:nvGrpSpPr>
          <p:grpSpPr bwMode="auto">
            <a:xfrm>
              <a:off x="1440" y="924"/>
              <a:ext cx="2688" cy="600"/>
              <a:chOff x="1596" y="1167"/>
              <a:chExt cx="2448" cy="600"/>
            </a:xfrm>
          </p:grpSpPr>
          <p:sp>
            <p:nvSpPr>
              <p:cNvPr id="79938" name="AutoShape 66"/>
              <p:cNvSpPr>
                <a:spLocks noChangeArrowheads="1"/>
              </p:cNvSpPr>
              <p:nvPr/>
            </p:nvSpPr>
            <p:spPr bwMode="gray">
              <a:xfrm>
                <a:off x="1596" y="1167"/>
                <a:ext cx="2448" cy="389"/>
              </a:xfrm>
              <a:prstGeom prst="roundRect">
                <a:avLst>
                  <a:gd name="adj" fmla="val 50000"/>
                </a:avLst>
              </a:prstGeom>
              <a:solidFill>
                <a:srgbClr val="FCFCFC">
                  <a:alpha val="89999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39" name="AutoShape 67"/>
              <p:cNvSpPr>
                <a:spLocks noChangeArrowheads="1"/>
              </p:cNvSpPr>
              <p:nvPr/>
            </p:nvSpPr>
            <p:spPr bwMode="gray">
              <a:xfrm>
                <a:off x="1632" y="1200"/>
                <a:ext cx="2371" cy="56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>
                      <a:gamma/>
                      <a:shade val="72549"/>
                      <a:invGamma/>
                    </a:schemeClr>
                  </a:gs>
                  <a:gs pos="50000">
                    <a:schemeClr val="tx2">
                      <a:alpha val="89999"/>
                    </a:schemeClr>
                  </a:gs>
                  <a:gs pos="100000">
                    <a:schemeClr val="tx2">
                      <a:gamma/>
                      <a:shade val="72549"/>
                      <a:invGamma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schemeClr val="bg1"/>
                  </a:solidFill>
                  <a:latin typeface="Symbol" pitchFamily="18" charset="2"/>
                </a:endParaRPr>
              </a:p>
            </p:txBody>
          </p:sp>
        </p:grpSp>
        <p:sp>
          <p:nvSpPr>
            <p:cNvPr id="79940" name="Rectangle 68"/>
            <p:cNvSpPr>
              <a:spLocks noChangeArrowheads="1"/>
            </p:cNvSpPr>
            <p:nvPr/>
          </p:nvSpPr>
          <p:spPr bwMode="gray">
            <a:xfrm>
              <a:off x="1662" y="1047"/>
              <a:ext cx="2241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SzPct val="90000"/>
              </a:pPr>
              <a:r>
                <a:rPr lang="ru-RU" b="1" dirty="0" smtClean="0">
                  <a:solidFill>
                    <a:srgbClr val="FDF58D"/>
                  </a:solidFill>
                </a:rPr>
                <a:t>Начальная школа закладывает не только базовые умения и навыки, а формирует прежде всего:</a:t>
              </a: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3200400" y="4267200"/>
            <a:ext cx="2590800" cy="2590800"/>
            <a:chOff x="3611563" y="4438650"/>
            <a:chExt cx="1747837" cy="1733550"/>
          </a:xfrm>
        </p:grpSpPr>
        <p:sp>
          <p:nvSpPr>
            <p:cNvPr id="79904" name="Oval 32"/>
            <p:cNvSpPr>
              <a:spLocks noChangeArrowheads="1"/>
            </p:cNvSpPr>
            <p:nvPr/>
          </p:nvSpPr>
          <p:spPr bwMode="gray">
            <a:xfrm>
              <a:off x="3611563" y="4438650"/>
              <a:ext cx="1747837" cy="1733550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B2B2B2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190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05" name="Oval 33"/>
            <p:cNvSpPr>
              <a:spLocks noChangeArrowheads="1"/>
            </p:cNvSpPr>
            <p:nvPr/>
          </p:nvSpPr>
          <p:spPr bwMode="gray">
            <a:xfrm>
              <a:off x="3684588" y="4518025"/>
              <a:ext cx="1597025" cy="1582738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26667"/>
                    <a:invGamma/>
                  </a:srgbClr>
                </a:gs>
                <a:gs pos="100000">
                  <a:srgbClr val="DDDDDD"/>
                </a:gs>
              </a:gsLst>
              <a:lin ang="5400000" scaled="1"/>
            </a:gradFill>
            <a:ln w="190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9906" name="Picture 34" descr="circuler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3743325" y="4575175"/>
              <a:ext cx="1490663" cy="1457325"/>
            </a:xfrm>
            <a:prstGeom prst="rect">
              <a:avLst/>
            </a:prstGeom>
            <a:noFill/>
          </p:spPr>
        </p:pic>
        <p:sp>
          <p:nvSpPr>
            <p:cNvPr id="79907" name="Oval 35"/>
            <p:cNvSpPr>
              <a:spLocks noChangeArrowheads="1"/>
            </p:cNvSpPr>
            <p:nvPr/>
          </p:nvSpPr>
          <p:spPr bwMode="gray">
            <a:xfrm>
              <a:off x="3743325" y="4575175"/>
              <a:ext cx="1481138" cy="14605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26275"/>
                    <a:invGamma/>
                    <a:alpha val="89999"/>
                  </a:schemeClr>
                </a:gs>
                <a:gs pos="50000">
                  <a:schemeClr val="hlink">
                    <a:alpha val="45000"/>
                  </a:schemeClr>
                </a:gs>
                <a:gs pos="100000">
                  <a:schemeClr val="hlink">
                    <a:gamma/>
                    <a:shade val="26275"/>
                    <a:invGamma/>
                    <a:alpha val="89999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9909" name="Group 37"/>
            <p:cNvGrpSpPr>
              <a:grpSpLocks/>
            </p:cNvGrpSpPr>
            <p:nvPr/>
          </p:nvGrpSpPr>
          <p:grpSpPr bwMode="auto">
            <a:xfrm rot="-1297425" flipH="1" flipV="1">
              <a:off x="3856038" y="5715000"/>
              <a:ext cx="1293812" cy="309563"/>
              <a:chOff x="2532" y="1051"/>
              <a:chExt cx="893" cy="246"/>
            </a:xfrm>
          </p:grpSpPr>
          <p:grpSp>
            <p:nvGrpSpPr>
              <p:cNvPr id="79910" name="Group 3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79911" name="AutoShape 39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12" name="AutoShape 40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13" name="AutoShape 41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14" name="AutoShape 42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9915" name="Group 4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79916" name="AutoShape 44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17" name="AutoShape 45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18" name="AutoShape 46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19" name="AutoShape 47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79921" name="Rectangle 49"/>
            <p:cNvSpPr>
              <a:spLocks noChangeArrowheads="1"/>
            </p:cNvSpPr>
            <p:nvPr/>
          </p:nvSpPr>
          <p:spPr bwMode="black">
            <a:xfrm>
              <a:off x="3859213" y="5127625"/>
              <a:ext cx="124625" cy="2265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600" b="1" dirty="0">
                <a:solidFill>
                  <a:srgbClr val="1C1C1C"/>
                </a:solidFill>
              </a:endParaRPr>
            </a:p>
          </p:txBody>
        </p:sp>
        <p:pic>
          <p:nvPicPr>
            <p:cNvPr id="79942" name="Picture 70" descr="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95725" y="4591050"/>
              <a:ext cx="1169988" cy="512763"/>
            </a:xfrm>
            <a:prstGeom prst="rect">
              <a:avLst/>
            </a:prstGeom>
            <a:noFill/>
          </p:spPr>
        </p:pic>
      </p:grpSp>
      <p:grpSp>
        <p:nvGrpSpPr>
          <p:cNvPr id="70" name="Группа 69"/>
          <p:cNvGrpSpPr/>
          <p:nvPr/>
        </p:nvGrpSpPr>
        <p:grpSpPr>
          <a:xfrm>
            <a:off x="1828800" y="2438400"/>
            <a:ext cx="6659562" cy="3839528"/>
            <a:chOff x="1887538" y="3036888"/>
            <a:chExt cx="6659562" cy="3839528"/>
          </a:xfrm>
        </p:grpSpPr>
        <p:sp>
          <p:nvSpPr>
            <p:cNvPr id="79876" name="Freeform 4"/>
            <p:cNvSpPr>
              <a:spLocks/>
            </p:cNvSpPr>
            <p:nvPr/>
          </p:nvSpPr>
          <p:spPr bwMode="gray">
            <a:xfrm>
              <a:off x="1887538" y="3041650"/>
              <a:ext cx="2097087" cy="2016125"/>
            </a:xfrm>
            <a:custGeom>
              <a:avLst/>
              <a:gdLst/>
              <a:ahLst/>
              <a:cxnLst>
                <a:cxn ang="0">
                  <a:pos x="763" y="102"/>
                </a:cxn>
                <a:cxn ang="0">
                  <a:pos x="1209" y="244"/>
                </a:cxn>
                <a:cxn ang="0">
                  <a:pos x="1325" y="314"/>
                </a:cxn>
                <a:cxn ang="0">
                  <a:pos x="843" y="267"/>
                </a:cxn>
                <a:cxn ang="0">
                  <a:pos x="305" y="1479"/>
                </a:cxn>
                <a:cxn ang="0">
                  <a:pos x="0" y="1303"/>
                </a:cxn>
                <a:cxn ang="0">
                  <a:pos x="763" y="102"/>
                </a:cxn>
              </a:cxnLst>
              <a:rect l="0" t="0" r="r" b="b"/>
              <a:pathLst>
                <a:path w="1335" h="1479">
                  <a:moveTo>
                    <a:pt x="763" y="102"/>
                  </a:moveTo>
                  <a:cubicBezTo>
                    <a:pt x="920" y="0"/>
                    <a:pt x="1137" y="178"/>
                    <a:pt x="1209" y="244"/>
                  </a:cubicBezTo>
                  <a:cubicBezTo>
                    <a:pt x="1281" y="310"/>
                    <a:pt x="1335" y="312"/>
                    <a:pt x="1325" y="314"/>
                  </a:cubicBezTo>
                  <a:cubicBezTo>
                    <a:pt x="1262" y="339"/>
                    <a:pt x="1010" y="74"/>
                    <a:pt x="843" y="267"/>
                  </a:cubicBezTo>
                  <a:cubicBezTo>
                    <a:pt x="554" y="534"/>
                    <a:pt x="389" y="1337"/>
                    <a:pt x="305" y="1479"/>
                  </a:cubicBezTo>
                  <a:lnTo>
                    <a:pt x="0" y="1303"/>
                  </a:lnTo>
                  <a:cubicBezTo>
                    <a:pt x="76" y="1074"/>
                    <a:pt x="398" y="270"/>
                    <a:pt x="763" y="102"/>
                  </a:cubicBezTo>
                  <a:close/>
                </a:path>
              </a:pathLst>
            </a:custGeom>
            <a:gradFill rotWithShape="1">
              <a:gsLst>
                <a:gs pos="0">
                  <a:srgbClr val="B2B2B2"/>
                </a:gs>
                <a:gs pos="100000">
                  <a:srgbClr val="B2B2B2">
                    <a:gamma/>
                    <a:shade val="0"/>
                    <a:invGamma/>
                  </a:srgb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77" name="Freeform 5"/>
            <p:cNvSpPr>
              <a:spLocks/>
            </p:cNvSpPr>
            <p:nvPr/>
          </p:nvSpPr>
          <p:spPr bwMode="gray">
            <a:xfrm flipH="1">
              <a:off x="4979988" y="3087688"/>
              <a:ext cx="2097087" cy="2016125"/>
            </a:xfrm>
            <a:custGeom>
              <a:avLst/>
              <a:gdLst/>
              <a:ahLst/>
              <a:cxnLst>
                <a:cxn ang="0">
                  <a:pos x="763" y="102"/>
                </a:cxn>
                <a:cxn ang="0">
                  <a:pos x="1209" y="244"/>
                </a:cxn>
                <a:cxn ang="0">
                  <a:pos x="1325" y="314"/>
                </a:cxn>
                <a:cxn ang="0">
                  <a:pos x="843" y="267"/>
                </a:cxn>
                <a:cxn ang="0">
                  <a:pos x="305" y="1479"/>
                </a:cxn>
                <a:cxn ang="0">
                  <a:pos x="0" y="1303"/>
                </a:cxn>
                <a:cxn ang="0">
                  <a:pos x="763" y="102"/>
                </a:cxn>
              </a:cxnLst>
              <a:rect l="0" t="0" r="r" b="b"/>
              <a:pathLst>
                <a:path w="1335" h="1479">
                  <a:moveTo>
                    <a:pt x="763" y="102"/>
                  </a:moveTo>
                  <a:cubicBezTo>
                    <a:pt x="920" y="0"/>
                    <a:pt x="1137" y="178"/>
                    <a:pt x="1209" y="244"/>
                  </a:cubicBezTo>
                  <a:cubicBezTo>
                    <a:pt x="1281" y="310"/>
                    <a:pt x="1335" y="312"/>
                    <a:pt x="1325" y="314"/>
                  </a:cubicBezTo>
                  <a:cubicBezTo>
                    <a:pt x="1262" y="339"/>
                    <a:pt x="1010" y="74"/>
                    <a:pt x="843" y="267"/>
                  </a:cubicBezTo>
                  <a:cubicBezTo>
                    <a:pt x="554" y="534"/>
                    <a:pt x="389" y="1337"/>
                    <a:pt x="305" y="1479"/>
                  </a:cubicBezTo>
                  <a:lnTo>
                    <a:pt x="0" y="1303"/>
                  </a:lnTo>
                  <a:cubicBezTo>
                    <a:pt x="76" y="1074"/>
                    <a:pt x="398" y="270"/>
                    <a:pt x="763" y="102"/>
                  </a:cubicBezTo>
                  <a:close/>
                </a:path>
              </a:pathLst>
            </a:custGeom>
            <a:gradFill rotWithShape="1">
              <a:gsLst>
                <a:gs pos="0">
                  <a:srgbClr val="B2B2B2"/>
                </a:gs>
                <a:gs pos="100000">
                  <a:srgbClr val="B2B2B2">
                    <a:gamma/>
                    <a:shade val="0"/>
                    <a:invGamma/>
                  </a:srgb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79" name="Freeform 7"/>
            <p:cNvSpPr>
              <a:spLocks/>
            </p:cNvSpPr>
            <p:nvPr/>
          </p:nvSpPr>
          <p:spPr bwMode="gray">
            <a:xfrm>
              <a:off x="4202113" y="3036888"/>
              <a:ext cx="625475" cy="2103437"/>
            </a:xfrm>
            <a:custGeom>
              <a:avLst/>
              <a:gdLst/>
              <a:ahLst/>
              <a:cxnLst>
                <a:cxn ang="0">
                  <a:pos x="229" y="318"/>
                </a:cxn>
                <a:cxn ang="0">
                  <a:pos x="80" y="240"/>
                </a:cxn>
                <a:cxn ang="0">
                  <a:pos x="10" y="1542"/>
                </a:cxn>
                <a:cxn ang="0">
                  <a:pos x="362" y="1525"/>
                </a:cxn>
                <a:cxn ang="0">
                  <a:pos x="229" y="318"/>
                </a:cxn>
              </a:cxnLst>
              <a:rect l="0" t="0" r="r" b="b"/>
              <a:pathLst>
                <a:path w="398" h="1542">
                  <a:moveTo>
                    <a:pt x="229" y="318"/>
                  </a:moveTo>
                  <a:cubicBezTo>
                    <a:pt x="169" y="114"/>
                    <a:pt x="110" y="0"/>
                    <a:pt x="80" y="240"/>
                  </a:cubicBezTo>
                  <a:cubicBezTo>
                    <a:pt x="50" y="480"/>
                    <a:pt x="0" y="1379"/>
                    <a:pt x="10" y="1542"/>
                  </a:cubicBezTo>
                  <a:lnTo>
                    <a:pt x="362" y="1525"/>
                  </a:lnTo>
                  <a:cubicBezTo>
                    <a:pt x="398" y="1321"/>
                    <a:pt x="289" y="522"/>
                    <a:pt x="229" y="318"/>
                  </a:cubicBezTo>
                  <a:close/>
                </a:path>
              </a:pathLst>
            </a:custGeom>
            <a:gradFill rotWithShape="1">
              <a:gsLst>
                <a:gs pos="0">
                  <a:srgbClr val="B2B2B2"/>
                </a:gs>
                <a:gs pos="100000">
                  <a:srgbClr val="B2B2B2">
                    <a:gamma/>
                    <a:shade val="0"/>
                    <a:invGamma/>
                  </a:srgb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8" name="Группа 67"/>
            <p:cNvGrpSpPr/>
            <p:nvPr/>
          </p:nvGrpSpPr>
          <p:grpSpPr>
            <a:xfrm>
              <a:off x="6096000" y="3886200"/>
              <a:ext cx="2451100" cy="2438400"/>
              <a:chOff x="6083300" y="4438650"/>
              <a:chExt cx="1747838" cy="1733550"/>
            </a:xfrm>
          </p:grpSpPr>
          <p:sp>
            <p:nvSpPr>
              <p:cNvPr id="79888" name="Oval 16"/>
              <p:cNvSpPr>
                <a:spLocks noChangeArrowheads="1"/>
              </p:cNvSpPr>
              <p:nvPr/>
            </p:nvSpPr>
            <p:spPr bwMode="gray">
              <a:xfrm>
                <a:off x="6083300" y="4438650"/>
                <a:ext cx="1747838" cy="1733550"/>
              </a:xfrm>
              <a:prstGeom prst="ellipse">
                <a:avLst/>
              </a:prstGeom>
              <a:gradFill rotWithShape="1">
                <a:gsLst>
                  <a:gs pos="0">
                    <a:srgbClr val="B2B2B2"/>
                  </a:gs>
                  <a:gs pos="100000">
                    <a:srgbClr val="B2B2B2">
                      <a:gamma/>
                      <a:tint val="0"/>
                      <a:invGamma/>
                    </a:srgbClr>
                  </a:gs>
                </a:gsLst>
                <a:lin ang="5400000" scaled="1"/>
              </a:gradFill>
              <a:ln w="1905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889" name="Oval 17"/>
              <p:cNvSpPr>
                <a:spLocks noChangeArrowheads="1"/>
              </p:cNvSpPr>
              <p:nvPr/>
            </p:nvSpPr>
            <p:spPr bwMode="gray">
              <a:xfrm>
                <a:off x="6156325" y="4518025"/>
                <a:ext cx="1597025" cy="1582738"/>
              </a:xfrm>
              <a:prstGeom prst="ellipse">
                <a:avLst/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26667"/>
                      <a:invGamma/>
                    </a:srgbClr>
                  </a:gs>
                  <a:gs pos="100000">
                    <a:srgbClr val="DDDDDD"/>
                  </a:gs>
                </a:gsLst>
                <a:lin ang="5400000" scaled="1"/>
              </a:gradFill>
              <a:ln w="1905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79890" name="Picture 18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6215063" y="4575175"/>
                <a:ext cx="1490662" cy="1457325"/>
              </a:xfrm>
              <a:prstGeom prst="rect">
                <a:avLst/>
              </a:prstGeom>
              <a:noFill/>
            </p:spPr>
          </p:pic>
          <p:sp>
            <p:nvSpPr>
              <p:cNvPr id="79891" name="Oval 19"/>
              <p:cNvSpPr>
                <a:spLocks noChangeArrowheads="1"/>
              </p:cNvSpPr>
              <p:nvPr/>
            </p:nvSpPr>
            <p:spPr bwMode="gray">
              <a:xfrm>
                <a:off x="6215063" y="4575175"/>
                <a:ext cx="1481137" cy="1460500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shade val="26275"/>
                      <a:invGamma/>
                      <a:alpha val="89999"/>
                    </a:schemeClr>
                  </a:gs>
                  <a:gs pos="50000">
                    <a:schemeClr val="folHlink">
                      <a:alpha val="45000"/>
                    </a:schemeClr>
                  </a:gs>
                  <a:gs pos="100000">
                    <a:schemeClr val="folHlink">
                      <a:gamma/>
                      <a:shade val="26275"/>
                      <a:invGamma/>
                      <a:alpha val="89999"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79893" name="Group 21"/>
              <p:cNvGrpSpPr>
                <a:grpSpLocks/>
              </p:cNvGrpSpPr>
              <p:nvPr/>
            </p:nvGrpSpPr>
            <p:grpSpPr bwMode="auto">
              <a:xfrm rot="-1297425" flipH="1" flipV="1">
                <a:off x="6327775" y="5715000"/>
                <a:ext cx="1293813" cy="309563"/>
                <a:chOff x="2532" y="1051"/>
                <a:chExt cx="893" cy="246"/>
              </a:xfrm>
            </p:grpSpPr>
            <p:grpSp>
              <p:nvGrpSpPr>
                <p:cNvPr id="79894" name="Group 22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79895" name="AutoShape 23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896" name="AutoShape 24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897" name="AutoShape 25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898" name="AutoShape 26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9899" name="Group 27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79900" name="AutoShape 28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01" name="AutoShape 29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02" name="AutoShape 30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03" name="AutoShape 31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pic>
            <p:nvPicPr>
              <p:cNvPr id="79943" name="Picture 71" descr="1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364288" y="4591050"/>
                <a:ext cx="1169987" cy="512763"/>
              </a:xfrm>
              <a:prstGeom prst="rect">
                <a:avLst/>
              </a:prstGeom>
              <a:noFill/>
            </p:spPr>
          </p:pic>
        </p:grpSp>
        <p:sp>
          <p:nvSpPr>
            <p:cNvPr id="69" name="TextBox 68"/>
            <p:cNvSpPr txBox="1"/>
            <p:nvPr/>
          </p:nvSpPr>
          <p:spPr>
            <a:xfrm>
              <a:off x="6172200" y="4495800"/>
              <a:ext cx="227498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</a:rPr>
                <a:t>Развитие </a:t>
              </a:r>
            </a:p>
            <a:p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</a:rPr>
                <a:t>самоорганизации </a:t>
              </a:r>
            </a:p>
            <a:p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</a:rPr>
                <a:t>и самоконтроля.</a:t>
              </a:r>
              <a:endParaRPr lang="en-US" b="1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endParaRPr lang="ru-RU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487738" y="5399088"/>
              <a:ext cx="2111860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</a:rPr>
                <a:t>Самостоятельно</a:t>
              </a:r>
            </a:p>
            <a:p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</a:rPr>
                <a:t> добывать </a:t>
              </a:r>
            </a:p>
            <a:p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</a:rPr>
                <a:t>новые знания</a:t>
              </a:r>
            </a:p>
            <a:p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</a:rPr>
                <a:t> и умения</a:t>
              </a:r>
            </a:p>
            <a:p>
              <a:endParaRPr lang="ru-RU" dirty="0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406445" y="3962400"/>
            <a:ext cx="2333581" cy="2209800"/>
            <a:chOff x="990600" y="4438650"/>
            <a:chExt cx="1749425" cy="1733550"/>
          </a:xfrm>
        </p:grpSpPr>
        <p:sp>
          <p:nvSpPr>
            <p:cNvPr id="79883" name="Oval 11"/>
            <p:cNvSpPr>
              <a:spLocks noChangeArrowheads="1"/>
            </p:cNvSpPr>
            <p:nvPr/>
          </p:nvSpPr>
          <p:spPr bwMode="gray">
            <a:xfrm>
              <a:off x="990600" y="4438650"/>
              <a:ext cx="1749425" cy="1733550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B2B2B2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190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84" name="Oval 12"/>
            <p:cNvSpPr>
              <a:spLocks noChangeArrowheads="1"/>
            </p:cNvSpPr>
            <p:nvPr/>
          </p:nvSpPr>
          <p:spPr bwMode="gray">
            <a:xfrm>
              <a:off x="1065213" y="4518025"/>
              <a:ext cx="1595437" cy="1582738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26667"/>
                    <a:invGamma/>
                  </a:srgbClr>
                </a:gs>
                <a:gs pos="100000">
                  <a:srgbClr val="DDDDDD"/>
                </a:gs>
              </a:gsLst>
              <a:lin ang="5400000" scaled="1"/>
            </a:gradFill>
            <a:ln w="190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9885" name="Picture 13" descr="circuler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1122363" y="4575175"/>
              <a:ext cx="1492250" cy="1457325"/>
            </a:xfrm>
            <a:prstGeom prst="rect">
              <a:avLst/>
            </a:prstGeom>
            <a:noFill/>
          </p:spPr>
        </p:pic>
        <p:sp>
          <p:nvSpPr>
            <p:cNvPr id="79886" name="Oval 14"/>
            <p:cNvSpPr>
              <a:spLocks noChangeArrowheads="1"/>
            </p:cNvSpPr>
            <p:nvPr/>
          </p:nvSpPr>
          <p:spPr bwMode="ltGray">
            <a:xfrm>
              <a:off x="1122363" y="4575175"/>
              <a:ext cx="1482725" cy="146050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6275"/>
                    <a:invGamma/>
                    <a:alpha val="89999"/>
                  </a:schemeClr>
                </a:gs>
                <a:gs pos="5000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shade val="26275"/>
                    <a:invGamma/>
                    <a:alpha val="89999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22" name="Rectangle 50"/>
            <p:cNvSpPr>
              <a:spLocks noChangeArrowheads="1"/>
            </p:cNvSpPr>
            <p:nvPr/>
          </p:nvSpPr>
          <p:spPr bwMode="black">
            <a:xfrm>
              <a:off x="1142901" y="5155981"/>
              <a:ext cx="1357763" cy="26559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1" dirty="0" smtClean="0">
                  <a:solidFill>
                    <a:schemeClr val="tx2">
                      <a:lumMod val="75000"/>
                    </a:schemeClr>
                  </a:solidFill>
                </a:rPr>
                <a:t>Умение учиться</a:t>
              </a:r>
              <a:endParaRPr lang="en-US" sz="1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79925" name="Group 53"/>
            <p:cNvGrpSpPr>
              <a:grpSpLocks/>
            </p:cNvGrpSpPr>
            <p:nvPr/>
          </p:nvGrpSpPr>
          <p:grpSpPr bwMode="auto">
            <a:xfrm rot="-1297425" flipH="1" flipV="1">
              <a:off x="1223963" y="5715000"/>
              <a:ext cx="1293812" cy="309563"/>
              <a:chOff x="2532" y="1051"/>
              <a:chExt cx="893" cy="246"/>
            </a:xfrm>
          </p:grpSpPr>
          <p:grpSp>
            <p:nvGrpSpPr>
              <p:cNvPr id="79926" name="Group 54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79927" name="AutoShape 55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28" name="AutoShape 56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29" name="AutoShape 57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30" name="AutoShape 58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9931" name="Group 59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79932" name="AutoShape 60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33" name="AutoShape 61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34" name="AutoShape 62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935" name="AutoShape 63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9941" name="Picture 69" descr="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76350" y="4591050"/>
              <a:ext cx="1169988" cy="51276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419600"/>
          </a:xfrm>
        </p:spPr>
        <p:txBody>
          <a:bodyPr/>
          <a:lstStyle/>
          <a:p>
            <a:pPr algn="just"/>
            <a:r>
              <a:rPr lang="ru-RU" sz="3200" u="sng" dirty="0" smtClean="0"/>
              <a:t>Школьная адаптация </a:t>
            </a:r>
            <a:r>
              <a:rPr lang="ru-RU" sz="3200" dirty="0" smtClean="0"/>
              <a:t>– процесс перестройки познавательной, мотивационной и эмоционально-волевой сфер ребенка при переходе к систематическому, организованному школьному обучению.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Сферы адаптации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2971799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CC3300"/>
                </a:solidFill>
                <a:latin typeface="+mj-lt"/>
              </a:rPr>
              <a:t>Адаптация к изменениям общих условий и режима жизнедеятельности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CC3300"/>
                </a:solidFill>
                <a:latin typeface="+mj-lt"/>
              </a:rPr>
              <a:t> Адаптация к новой социальной среде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CC3300"/>
                </a:solidFill>
                <a:latin typeface="+mj-lt"/>
              </a:rPr>
              <a:t>Адаптация к изменившейся ведущей деятельности </a:t>
            </a:r>
            <a:endParaRPr lang="ru-RU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648200"/>
            <a:ext cx="4405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Изменения во всех сферах </a:t>
            </a:r>
            <a:endParaRPr lang="ru-RU" sz="2400" b="1" dirty="0"/>
          </a:p>
        </p:txBody>
      </p:sp>
      <p:sp>
        <p:nvSpPr>
          <p:cNvPr id="7" name="Штриховая стрелка вправо 6"/>
          <p:cNvSpPr/>
          <p:nvPr/>
        </p:nvSpPr>
        <p:spPr bwMode="auto">
          <a:xfrm>
            <a:off x="4114800" y="5105400"/>
            <a:ext cx="1371600" cy="457200"/>
          </a:xfrm>
          <a:prstGeom prst="stripedRightArrow">
            <a:avLst>
              <a:gd name="adj1" fmla="val 28082"/>
              <a:gd name="adj2" fmla="val 14863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5562600"/>
            <a:ext cx="3595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C3300"/>
                </a:solidFill>
              </a:rPr>
              <a:t>Исключительно остро</a:t>
            </a:r>
            <a:endParaRPr lang="ru-RU" sz="24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Oval 2"/>
          <p:cNvSpPr>
            <a:spLocks noChangeArrowheads="1"/>
          </p:cNvSpPr>
          <p:nvPr/>
        </p:nvSpPr>
        <p:spPr bwMode="gray">
          <a:xfrm flipV="1">
            <a:off x="1828800" y="6019800"/>
            <a:ext cx="5410200" cy="487362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25438"/>
            <a:ext cx="8153400" cy="1046162"/>
          </a:xfrm>
        </p:spPr>
        <p:txBody>
          <a:bodyPr/>
          <a:lstStyle/>
          <a:p>
            <a:r>
              <a:rPr lang="ru-RU" sz="3200" dirty="0" smtClean="0"/>
              <a:t>Новая социальная ситуация ужесточает  условия жизни ребенка</a:t>
            </a:r>
            <a:endParaRPr lang="en-US" sz="3200" dirty="0">
              <a:solidFill>
                <a:schemeClr val="accent1"/>
              </a:solidFill>
            </a:endParaRPr>
          </a:p>
        </p:txBody>
      </p: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914400" y="1676400"/>
            <a:ext cx="7086600" cy="4418917"/>
            <a:chOff x="723" y="1673"/>
            <a:chExt cx="1957" cy="2231"/>
          </a:xfrm>
        </p:grpSpPr>
        <p:sp>
          <p:nvSpPr>
            <p:cNvPr id="57350" name="Rectangle 6"/>
            <p:cNvSpPr>
              <a:spLocks noChangeArrowheads="1"/>
            </p:cNvSpPr>
            <p:nvPr/>
          </p:nvSpPr>
          <p:spPr bwMode="gray">
            <a:xfrm>
              <a:off x="2367" y="1675"/>
              <a:ext cx="85" cy="2229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gray">
            <a:xfrm>
              <a:off x="940" y="1673"/>
              <a:ext cx="87" cy="2231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2" name="AutoShape 8"/>
            <p:cNvSpPr>
              <a:spLocks noChangeArrowheads="1"/>
            </p:cNvSpPr>
            <p:nvPr/>
          </p:nvSpPr>
          <p:spPr bwMode="gray">
            <a:xfrm>
              <a:off x="723" y="1798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chemeClr val="bg1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>
                      <a:lumMod val="20000"/>
                      <a:lumOff val="80000"/>
                    </a:schemeClr>
                  </a:solidFill>
                </a:rPr>
                <a:t>освоение нового школьного пространства</a:t>
              </a:r>
              <a:endParaRPr lang="en-US" sz="1600" b="1" dirty="0">
                <a:solidFill>
                  <a:schemeClr val="bg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7353" name="AutoShape 9"/>
            <p:cNvSpPr>
              <a:spLocks noChangeArrowheads="1"/>
            </p:cNvSpPr>
            <p:nvPr/>
          </p:nvSpPr>
          <p:spPr bwMode="gray">
            <a:xfrm>
              <a:off x="723" y="2134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5921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ru-RU" sz="1600" b="1" dirty="0" smtClean="0">
                  <a:solidFill>
                    <a:schemeClr val="bg1">
                      <a:lumMod val="20000"/>
                      <a:lumOff val="80000"/>
                    </a:schemeClr>
                  </a:solidFill>
                </a:rPr>
                <a:t>выработка нового режима дн</a:t>
              </a:r>
              <a:r>
                <a:rPr lang="ru-RU" sz="1600" dirty="0" smtClean="0">
                  <a:solidFill>
                    <a:schemeClr val="bg1">
                      <a:lumMod val="20000"/>
                      <a:lumOff val="80000"/>
                    </a:schemeClr>
                  </a:solidFill>
                </a:rPr>
                <a:t>я</a:t>
              </a:r>
              <a:endParaRPr lang="en-US" sz="1600" b="1" dirty="0">
                <a:solidFill>
                  <a:schemeClr val="bg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7354" name="AutoShape 10"/>
            <p:cNvSpPr>
              <a:spLocks noChangeArrowheads="1"/>
            </p:cNvSpPr>
            <p:nvPr/>
          </p:nvSpPr>
          <p:spPr bwMode="gray">
            <a:xfrm>
              <a:off x="723" y="2470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ru-RU" sz="1600" b="1" dirty="0" smtClean="0">
                  <a:solidFill>
                    <a:schemeClr val="bg1">
                      <a:lumMod val="20000"/>
                      <a:lumOff val="80000"/>
                    </a:schemeClr>
                  </a:solidFill>
                </a:rPr>
                <a:t>вхождение в новый, нередко первый, коллектив сверстников</a:t>
              </a:r>
              <a:endParaRPr lang="en-US" sz="1600" b="1" dirty="0">
                <a:solidFill>
                  <a:schemeClr val="bg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7355" name="AutoShape 11"/>
            <p:cNvSpPr>
              <a:spLocks noChangeArrowheads="1"/>
            </p:cNvSpPr>
            <p:nvPr/>
          </p:nvSpPr>
          <p:spPr bwMode="gray">
            <a:xfrm>
              <a:off x="723" y="2750"/>
              <a:ext cx="1957" cy="329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5921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>
                      <a:lumMod val="20000"/>
                      <a:lumOff val="80000"/>
                    </a:schemeClr>
                  </a:solidFill>
                </a:rPr>
                <a:t>принятие множества ограничений и установок, </a:t>
              </a:r>
            </a:p>
            <a:p>
              <a:pPr eaLnBrk="0" hangingPunct="0"/>
              <a:r>
                <a:rPr lang="ru-RU" sz="1600" b="1" dirty="0" smtClean="0">
                  <a:solidFill>
                    <a:schemeClr val="bg1">
                      <a:lumMod val="20000"/>
                      <a:lumOff val="80000"/>
                    </a:schemeClr>
                  </a:solidFill>
                </a:rPr>
                <a:t>регламентирующих поведение;</a:t>
              </a:r>
              <a:r>
                <a:rPr lang="ru-RU" sz="1600" dirty="0" smtClean="0"/>
                <a:t> </a:t>
              </a:r>
            </a:p>
            <a:p>
              <a:pPr eaLnBrk="0" hangingPunct="0">
                <a:buFont typeface="Wingdings" pitchFamily="2" charset="2"/>
                <a:buNone/>
              </a:pPr>
              <a:endParaRPr lang="en-US" sz="1600" b="1" dirty="0">
                <a:solidFill>
                  <a:srgbClr val="F8F8F8"/>
                </a:solidFill>
              </a:endParaRPr>
            </a:p>
          </p:txBody>
        </p:sp>
        <p:sp>
          <p:nvSpPr>
            <p:cNvPr id="57356" name="AutoShape 12"/>
            <p:cNvSpPr>
              <a:spLocks noChangeArrowheads="1"/>
            </p:cNvSpPr>
            <p:nvPr/>
          </p:nvSpPr>
          <p:spPr bwMode="gray">
            <a:xfrm>
              <a:off x="723" y="3142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ru-RU" sz="1600" b="1" dirty="0" smtClean="0">
                  <a:solidFill>
                    <a:schemeClr val="bg1">
                      <a:lumMod val="20000"/>
                      <a:lumOff val="80000"/>
                    </a:schemeClr>
                  </a:solidFill>
                </a:rPr>
                <a:t>установление взаимоотношений с учителем</a:t>
              </a:r>
              <a:endParaRPr lang="en-US" sz="1600" b="1" dirty="0">
                <a:solidFill>
                  <a:schemeClr val="bg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57366" name="Rectangle 22"/>
          <p:cNvSpPr>
            <a:spLocks noChangeArrowheads="1"/>
          </p:cNvSpPr>
          <p:nvPr/>
        </p:nvSpPr>
        <p:spPr bwMode="black">
          <a:xfrm>
            <a:off x="2667000" y="6096000"/>
            <a:ext cx="331379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CFCFC"/>
                </a:solidFill>
              </a:rPr>
              <a:t>Трудности первоклассника</a:t>
            </a:r>
            <a:endParaRPr lang="en-US" b="1" dirty="0">
              <a:solidFill>
                <a:srgbClr val="FCFCFC"/>
              </a:solidFill>
            </a:endParaRPr>
          </a:p>
        </p:txBody>
      </p:sp>
      <p:sp>
        <p:nvSpPr>
          <p:cNvPr id="25" name="AutoShape 8"/>
          <p:cNvSpPr>
            <a:spLocks noChangeArrowheads="1"/>
          </p:cNvSpPr>
          <p:nvPr/>
        </p:nvSpPr>
        <p:spPr bwMode="gray">
          <a:xfrm>
            <a:off x="914400" y="5181600"/>
            <a:ext cx="7086600" cy="475365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1">
                  <a:gamma/>
                  <a:shade val="6980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</a:pPr>
            <a:r>
              <a:rPr lang="ru-RU" sz="1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построение новой гармонии отношений в домашней, </a:t>
            </a:r>
          </a:p>
          <a:p>
            <a:pPr eaLnBrk="0" hangingPunct="0">
              <a:buFont typeface="Wingdings" pitchFamily="2" charset="2"/>
              <a:buNone/>
            </a:pPr>
            <a:r>
              <a:rPr lang="ru-RU" sz="1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семейной ситуации</a:t>
            </a:r>
            <a:endParaRPr lang="en-US" sz="16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адаптации</a:t>
            </a:r>
            <a:endParaRPr lang="en-US" dirty="0"/>
          </a:p>
        </p:txBody>
      </p:sp>
      <p:pic>
        <p:nvPicPr>
          <p:cNvPr id="60419" name="Picture 3" descr="RY_circl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219201"/>
            <a:ext cx="2471386" cy="1676400"/>
          </a:xfrm>
          <a:prstGeom prst="rect">
            <a:avLst/>
          </a:prstGeom>
          <a:noFill/>
        </p:spPr>
      </p:pic>
      <p:pic>
        <p:nvPicPr>
          <p:cNvPr id="60420" name="Picture 4" descr="LB_circle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143000"/>
            <a:ext cx="2578100" cy="1828800"/>
          </a:xfrm>
          <a:prstGeom prst="rect">
            <a:avLst/>
          </a:prstGeom>
          <a:noFill/>
        </p:spPr>
      </p:pic>
      <p:pic>
        <p:nvPicPr>
          <p:cNvPr id="60421" name="Picture 5" descr="O_chevron001"/>
          <p:cNvPicPr>
            <a:picLocks noChangeAspect="1" noChangeArrowheads="1"/>
          </p:cNvPicPr>
          <p:nvPr/>
        </p:nvPicPr>
        <p:blipFill>
          <a:blip r:embed="rId5">
            <a:lum bright="6000" contrast="42000"/>
            <a:grayscl/>
          </a:blip>
          <a:srcRect/>
          <a:stretch>
            <a:fillRect/>
          </a:stretch>
        </p:blipFill>
        <p:spPr bwMode="auto">
          <a:xfrm>
            <a:off x="2743200" y="1981200"/>
            <a:ext cx="517525" cy="582613"/>
          </a:xfrm>
          <a:prstGeom prst="rect">
            <a:avLst/>
          </a:prstGeom>
          <a:noFill/>
        </p:spPr>
      </p:pic>
      <p:pic>
        <p:nvPicPr>
          <p:cNvPr id="60422" name="Picture 6" descr="O_chevron001"/>
          <p:cNvPicPr>
            <a:picLocks noChangeAspect="1" noChangeArrowheads="1"/>
          </p:cNvPicPr>
          <p:nvPr/>
        </p:nvPicPr>
        <p:blipFill>
          <a:blip r:embed="rId5">
            <a:lum bright="6000" contrast="42000"/>
            <a:grayscl/>
          </a:blip>
          <a:srcRect/>
          <a:stretch>
            <a:fillRect/>
          </a:stretch>
        </p:blipFill>
        <p:spPr bwMode="auto">
          <a:xfrm>
            <a:off x="5867400" y="1828800"/>
            <a:ext cx="517525" cy="582612"/>
          </a:xfrm>
          <a:prstGeom prst="rect">
            <a:avLst/>
          </a:prstGeom>
          <a:noFill/>
        </p:spPr>
      </p:pic>
      <p:pic>
        <p:nvPicPr>
          <p:cNvPr id="60423" name="Picture 7" descr="YG_circle0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1219200"/>
            <a:ext cx="2609850" cy="1752600"/>
          </a:xfrm>
          <a:prstGeom prst="rect">
            <a:avLst/>
          </a:prstGeom>
          <a:noFill/>
        </p:spPr>
      </p:pic>
      <p:sp>
        <p:nvSpPr>
          <p:cNvPr id="60424" name="Text Box 8"/>
          <p:cNvSpPr txBox="1">
            <a:spLocks noChangeArrowheads="1"/>
          </p:cNvSpPr>
          <p:nvPr/>
        </p:nvSpPr>
        <p:spPr bwMode="gray">
          <a:xfrm>
            <a:off x="228600" y="1828800"/>
            <a:ext cx="2362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/>
              <a:t>Ориентировочный</a:t>
            </a:r>
            <a:endParaRPr lang="en-US" b="1" dirty="0"/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gray">
          <a:xfrm>
            <a:off x="3581400" y="1752600"/>
            <a:ext cx="21336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/>
              <a:t>Неустойчивое приспособление</a:t>
            </a:r>
            <a:endParaRPr lang="en-US" b="1" dirty="0"/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gray">
          <a:xfrm>
            <a:off x="6629400" y="1752600"/>
            <a:ext cx="21336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/>
              <a:t>Устойчивое приспособление</a:t>
            </a:r>
            <a:endParaRPr lang="en-US" b="1" dirty="0"/>
          </a:p>
        </p:txBody>
      </p:sp>
      <p:sp>
        <p:nvSpPr>
          <p:cNvPr id="46" name="AutoShape 3"/>
          <p:cNvSpPr>
            <a:spLocks noChangeArrowheads="1"/>
          </p:cNvSpPr>
          <p:nvPr/>
        </p:nvSpPr>
        <p:spPr bwMode="gray">
          <a:xfrm rot="5400000">
            <a:off x="685007" y="3277394"/>
            <a:ext cx="1725612" cy="218122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FFFFF">
                  <a:gamma/>
                  <a:shade val="78824"/>
                  <a:invGamma/>
                  <a:alpha val="98000"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8824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gray">
          <a:xfrm>
            <a:off x="457200" y="3886200"/>
            <a:ext cx="2144712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Низкая неустойчивая работоспособность, высокое напряжение </a:t>
            </a:r>
            <a:r>
              <a:rPr lang="ru-RU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сердечно-сосудистой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системы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AutoShape 7"/>
          <p:cNvSpPr>
            <a:spLocks noChangeArrowheads="1"/>
          </p:cNvSpPr>
          <p:nvPr/>
        </p:nvSpPr>
        <p:spPr bwMode="gray">
          <a:xfrm rot="5400000">
            <a:off x="3762374" y="3171826"/>
            <a:ext cx="1727201" cy="2393950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FFFFF">
                  <a:gamma/>
                  <a:shade val="78824"/>
                  <a:invGamma/>
                  <a:alpha val="98000"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8824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gray">
          <a:xfrm>
            <a:off x="3505200" y="3962400"/>
            <a:ext cx="2378076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Нарастают и становятся устойчивыми показатели работоспособности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AutoShape 11"/>
          <p:cNvSpPr>
            <a:spLocks noChangeArrowheads="1"/>
          </p:cNvSpPr>
          <p:nvPr/>
        </p:nvSpPr>
        <p:spPr bwMode="gray">
          <a:xfrm rot="5400000">
            <a:off x="6822281" y="3236119"/>
            <a:ext cx="1631950" cy="2322513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FFFFF">
                  <a:gamma/>
                  <a:shade val="78824"/>
                  <a:invGamma/>
                  <a:alpha val="98000"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8824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gray">
          <a:xfrm>
            <a:off x="6553200" y="4038600"/>
            <a:ext cx="22860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1400" b="1" dirty="0" smtClean="0">
                <a:solidFill>
                  <a:srgbClr val="1C1C1C"/>
                </a:solidFill>
              </a:rPr>
              <a:t>Снижается напряжение жизнеобеспечивающих систем организма</a:t>
            </a:r>
            <a:endParaRPr lang="en-US" sz="1400" b="1" dirty="0">
              <a:solidFill>
                <a:srgbClr val="1C1C1C"/>
              </a:solidFill>
            </a:endParaRPr>
          </a:p>
        </p:txBody>
      </p:sp>
      <p:sp>
        <p:nvSpPr>
          <p:cNvPr id="58" name="AutoShape 27"/>
          <p:cNvSpPr>
            <a:spLocks noChangeArrowheads="1"/>
          </p:cNvSpPr>
          <p:nvPr/>
        </p:nvSpPr>
        <p:spPr bwMode="gray">
          <a:xfrm flipV="1">
            <a:off x="457200" y="2362200"/>
            <a:ext cx="1981200" cy="13716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AutoShape 28"/>
          <p:cNvSpPr>
            <a:spLocks noChangeArrowheads="1"/>
          </p:cNvSpPr>
          <p:nvPr/>
        </p:nvSpPr>
        <p:spPr bwMode="gray">
          <a:xfrm flipV="1">
            <a:off x="3581400" y="2286000"/>
            <a:ext cx="1981200" cy="13716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" name="AutoShape 29"/>
          <p:cNvSpPr>
            <a:spLocks noChangeArrowheads="1"/>
          </p:cNvSpPr>
          <p:nvPr/>
        </p:nvSpPr>
        <p:spPr bwMode="gray">
          <a:xfrm flipV="1">
            <a:off x="6705600" y="2362200"/>
            <a:ext cx="1981200" cy="13716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" name="Freeform 3"/>
          <p:cNvSpPr>
            <a:spLocks/>
          </p:cNvSpPr>
          <p:nvPr/>
        </p:nvSpPr>
        <p:spPr bwMode="gray">
          <a:xfrm>
            <a:off x="1219200" y="4724400"/>
            <a:ext cx="1900238" cy="1376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2" y="202"/>
              </a:cxn>
              <a:cxn ang="0">
                <a:pos x="577" y="202"/>
              </a:cxn>
              <a:cxn ang="0">
                <a:pos x="637" y="249"/>
              </a:cxn>
              <a:cxn ang="0">
                <a:pos x="639" y="402"/>
              </a:cxn>
              <a:cxn ang="0">
                <a:pos x="598" y="400"/>
              </a:cxn>
              <a:cxn ang="0">
                <a:pos x="669" y="532"/>
              </a:cxn>
              <a:cxn ang="0">
                <a:pos x="735" y="402"/>
              </a:cxn>
              <a:cxn ang="0">
                <a:pos x="696" y="402"/>
              </a:cxn>
              <a:cxn ang="0">
                <a:pos x="694" y="226"/>
              </a:cxn>
              <a:cxn ang="0">
                <a:pos x="616" y="150"/>
              </a:cxn>
              <a:cxn ang="0">
                <a:pos x="335" y="149"/>
              </a:cxn>
              <a:cxn ang="0">
                <a:pos x="69" y="0"/>
              </a:cxn>
              <a:cxn ang="0">
                <a:pos x="0" y="0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" name="Freeform 4"/>
          <p:cNvSpPr>
            <a:spLocks/>
          </p:cNvSpPr>
          <p:nvPr/>
        </p:nvSpPr>
        <p:spPr bwMode="gray">
          <a:xfrm>
            <a:off x="4191000" y="4495800"/>
            <a:ext cx="366712" cy="1562100"/>
          </a:xfrm>
          <a:custGeom>
            <a:avLst/>
            <a:gdLst/>
            <a:ahLst/>
            <a:cxnLst>
              <a:cxn ang="0">
                <a:pos x="37" y="1"/>
              </a:cxn>
              <a:cxn ang="0">
                <a:pos x="45" y="472"/>
              </a:cxn>
              <a:cxn ang="0">
                <a:pos x="0" y="474"/>
              </a:cxn>
              <a:cxn ang="0">
                <a:pos x="72" y="604"/>
              </a:cxn>
              <a:cxn ang="0">
                <a:pos x="142" y="474"/>
              </a:cxn>
              <a:cxn ang="0">
                <a:pos x="100" y="474"/>
              </a:cxn>
              <a:cxn ang="0">
                <a:pos x="99" y="0"/>
              </a:cxn>
              <a:cxn ang="0">
                <a:pos x="37" y="1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" name="Freeform 5"/>
          <p:cNvSpPr>
            <a:spLocks/>
          </p:cNvSpPr>
          <p:nvPr/>
        </p:nvSpPr>
        <p:spPr bwMode="gray">
          <a:xfrm flipH="1">
            <a:off x="5867400" y="4724400"/>
            <a:ext cx="1900237" cy="1376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2" y="202"/>
              </a:cxn>
              <a:cxn ang="0">
                <a:pos x="577" y="202"/>
              </a:cxn>
              <a:cxn ang="0">
                <a:pos x="637" y="249"/>
              </a:cxn>
              <a:cxn ang="0">
                <a:pos x="639" y="402"/>
              </a:cxn>
              <a:cxn ang="0">
                <a:pos x="598" y="400"/>
              </a:cxn>
              <a:cxn ang="0">
                <a:pos x="669" y="532"/>
              </a:cxn>
              <a:cxn ang="0">
                <a:pos x="735" y="402"/>
              </a:cxn>
              <a:cxn ang="0">
                <a:pos x="696" y="402"/>
              </a:cxn>
              <a:cxn ang="0">
                <a:pos x="694" y="226"/>
              </a:cxn>
              <a:cxn ang="0">
                <a:pos x="616" y="150"/>
              </a:cxn>
              <a:cxn ang="0">
                <a:pos x="335" y="149"/>
              </a:cxn>
              <a:cxn ang="0">
                <a:pos x="69" y="0"/>
              </a:cxn>
              <a:cxn ang="0">
                <a:pos x="0" y="0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2438400" y="6172200"/>
            <a:ext cx="4682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Д л и т с я 6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9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н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е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е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л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ь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33" name="AutoShape 29"/>
          <p:cNvSpPr>
            <a:spLocks noChangeArrowheads="1"/>
          </p:cNvSpPr>
          <p:nvPr/>
        </p:nvSpPr>
        <p:spPr bwMode="auto">
          <a:xfrm>
            <a:off x="4819650" y="2057400"/>
            <a:ext cx="4019550" cy="3962400"/>
          </a:xfrm>
          <a:prstGeom prst="roundRect">
            <a:avLst>
              <a:gd name="adj" fmla="val 5208"/>
            </a:avLst>
          </a:prstGeom>
          <a:solidFill>
            <a:srgbClr val="FCFCFC">
              <a:alpha val="70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адаптации</a:t>
            </a:r>
            <a:endParaRPr lang="en-US" dirty="0"/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gray">
          <a:xfrm flipH="1">
            <a:off x="3124200" y="1676400"/>
            <a:ext cx="995363" cy="835025"/>
          </a:xfrm>
          <a:prstGeom prst="curvedRightArrow">
            <a:avLst>
              <a:gd name="adj1" fmla="val 16542"/>
              <a:gd name="adj2" fmla="val 38977"/>
              <a:gd name="adj3" fmla="val 33846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gray">
          <a:xfrm>
            <a:off x="1219200" y="1828800"/>
            <a:ext cx="995362" cy="835025"/>
          </a:xfrm>
          <a:prstGeom prst="curvedRightArrow">
            <a:avLst>
              <a:gd name="adj1" fmla="val 19583"/>
              <a:gd name="adj2" fmla="val 44676"/>
              <a:gd name="adj3" fmla="val 33652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2709" name="Group 5"/>
          <p:cNvGrpSpPr>
            <a:grpSpLocks/>
          </p:cNvGrpSpPr>
          <p:nvPr/>
        </p:nvGrpSpPr>
        <p:grpSpPr bwMode="auto">
          <a:xfrm>
            <a:off x="990600" y="2743200"/>
            <a:ext cx="3176588" cy="3733799"/>
            <a:chOff x="862" y="713"/>
            <a:chExt cx="3780" cy="3490"/>
          </a:xfrm>
        </p:grpSpPr>
        <p:grpSp>
          <p:nvGrpSpPr>
            <p:cNvPr id="72710" name="Group 6"/>
            <p:cNvGrpSpPr>
              <a:grpSpLocks/>
            </p:cNvGrpSpPr>
            <p:nvPr/>
          </p:nvGrpSpPr>
          <p:grpSpPr bwMode="auto">
            <a:xfrm>
              <a:off x="1082" y="2210"/>
              <a:ext cx="3406" cy="1993"/>
              <a:chOff x="1082" y="2355"/>
              <a:chExt cx="3406" cy="1993"/>
            </a:xfrm>
          </p:grpSpPr>
          <p:sp>
            <p:nvSpPr>
              <p:cNvPr id="72711" name="Freeform 7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/>
                <a:ahLst/>
                <a:cxnLst>
                  <a:cxn ang="0">
                    <a:pos x="51" y="367"/>
                  </a:cxn>
                  <a:cxn ang="0">
                    <a:pos x="1323" y="1322"/>
                  </a:cxn>
                  <a:cxn ang="0">
                    <a:pos x="1323" y="974"/>
                  </a:cxn>
                  <a:cxn ang="0">
                    <a:pos x="0" y="0"/>
                  </a:cxn>
                  <a:cxn ang="0">
                    <a:pos x="51" y="367"/>
                  </a:cxn>
                </a:cxnLst>
                <a:rect l="0" t="0" r="r" b="b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808080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12" name="Freeform 8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/>
                <a:ahLst/>
                <a:cxnLst>
                  <a:cxn ang="0">
                    <a:pos x="0" y="1070"/>
                  </a:cxn>
                  <a:cxn ang="0">
                    <a:pos x="2083" y="0"/>
                  </a:cxn>
                  <a:cxn ang="0">
                    <a:pos x="2045" y="355"/>
                  </a:cxn>
                  <a:cxn ang="0">
                    <a:pos x="7" y="1418"/>
                  </a:cxn>
                  <a:cxn ang="0">
                    <a:pos x="0" y="1070"/>
                  </a:cxn>
                </a:cxnLst>
                <a:rect l="0" t="0" r="r" b="b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hlink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13" name="Freeform 9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/>
                <a:ahLst/>
                <a:cxnLst>
                  <a:cxn ang="0">
                    <a:pos x="1323" y="1639"/>
                  </a:cxn>
                  <a:cxn ang="0">
                    <a:pos x="0" y="671"/>
                  </a:cxn>
                  <a:cxn ang="0">
                    <a:pos x="1969" y="0"/>
                  </a:cxn>
                  <a:cxn ang="0">
                    <a:pos x="3406" y="569"/>
                  </a:cxn>
                  <a:cxn ang="0">
                    <a:pos x="1323" y="1639"/>
                  </a:cxn>
                </a:cxnLst>
                <a:rect l="0" t="0" r="r" b="b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solidFill>
                <a:srgbClr val="969696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2714" name="Group 10"/>
            <p:cNvGrpSpPr>
              <a:grpSpLocks/>
            </p:cNvGrpSpPr>
            <p:nvPr/>
          </p:nvGrpSpPr>
          <p:grpSpPr bwMode="auto">
            <a:xfrm>
              <a:off x="1009" y="1723"/>
              <a:ext cx="3527" cy="1993"/>
              <a:chOff x="1082" y="2355"/>
              <a:chExt cx="3406" cy="1993"/>
            </a:xfrm>
          </p:grpSpPr>
          <p:sp>
            <p:nvSpPr>
              <p:cNvPr id="72715" name="Freeform 11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/>
                <a:ahLst/>
                <a:cxnLst>
                  <a:cxn ang="0">
                    <a:pos x="51" y="367"/>
                  </a:cxn>
                  <a:cxn ang="0">
                    <a:pos x="1323" y="1322"/>
                  </a:cxn>
                  <a:cxn ang="0">
                    <a:pos x="1323" y="974"/>
                  </a:cxn>
                  <a:cxn ang="0">
                    <a:pos x="0" y="0"/>
                  </a:cxn>
                  <a:cxn ang="0">
                    <a:pos x="51" y="367"/>
                  </a:cxn>
                </a:cxnLst>
                <a:rect l="0" t="0" r="r" b="b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B2B2B2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16" name="Freeform 12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/>
                <a:ahLst/>
                <a:cxnLst>
                  <a:cxn ang="0">
                    <a:pos x="0" y="1070"/>
                  </a:cxn>
                  <a:cxn ang="0">
                    <a:pos x="2083" y="0"/>
                  </a:cxn>
                  <a:cxn ang="0">
                    <a:pos x="2045" y="355"/>
                  </a:cxn>
                  <a:cxn ang="0">
                    <a:pos x="7" y="1418"/>
                  </a:cxn>
                  <a:cxn ang="0">
                    <a:pos x="0" y="1070"/>
                  </a:cxn>
                </a:cxnLst>
                <a:rect l="0" t="0" r="r" b="b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17" name="Freeform 13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/>
                <a:ahLst/>
                <a:cxnLst>
                  <a:cxn ang="0">
                    <a:pos x="1323" y="1639"/>
                  </a:cxn>
                  <a:cxn ang="0">
                    <a:pos x="0" y="671"/>
                  </a:cxn>
                  <a:cxn ang="0">
                    <a:pos x="1969" y="0"/>
                  </a:cxn>
                  <a:cxn ang="0">
                    <a:pos x="3406" y="569"/>
                  </a:cxn>
                  <a:cxn ang="0">
                    <a:pos x="1323" y="1639"/>
                  </a:cxn>
                </a:cxnLst>
                <a:rect l="0" t="0" r="r" b="b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solidFill>
                <a:srgbClr val="B4B4B4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2718" name="Group 14"/>
            <p:cNvGrpSpPr>
              <a:grpSpLocks/>
            </p:cNvGrpSpPr>
            <p:nvPr/>
          </p:nvGrpSpPr>
          <p:grpSpPr bwMode="auto">
            <a:xfrm>
              <a:off x="935" y="1219"/>
              <a:ext cx="3653" cy="1993"/>
              <a:chOff x="1082" y="2355"/>
              <a:chExt cx="3406" cy="1993"/>
            </a:xfrm>
          </p:grpSpPr>
          <p:sp>
            <p:nvSpPr>
              <p:cNvPr id="72719" name="Freeform 15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/>
                <a:ahLst/>
                <a:cxnLst>
                  <a:cxn ang="0">
                    <a:pos x="51" y="367"/>
                  </a:cxn>
                  <a:cxn ang="0">
                    <a:pos x="1323" y="1322"/>
                  </a:cxn>
                  <a:cxn ang="0">
                    <a:pos x="1323" y="974"/>
                  </a:cxn>
                  <a:cxn ang="0">
                    <a:pos x="0" y="0"/>
                  </a:cxn>
                  <a:cxn ang="0">
                    <a:pos x="51" y="367"/>
                  </a:cxn>
                </a:cxnLst>
                <a:rect l="0" t="0" r="r" b="b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20" name="Freeform 16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/>
                <a:ahLst/>
                <a:cxnLst>
                  <a:cxn ang="0">
                    <a:pos x="0" y="1070"/>
                  </a:cxn>
                  <a:cxn ang="0">
                    <a:pos x="2083" y="0"/>
                  </a:cxn>
                  <a:cxn ang="0">
                    <a:pos x="2045" y="355"/>
                  </a:cxn>
                  <a:cxn ang="0">
                    <a:pos x="7" y="1418"/>
                  </a:cxn>
                  <a:cxn ang="0">
                    <a:pos x="0" y="1070"/>
                  </a:cxn>
                </a:cxnLst>
                <a:rect l="0" t="0" r="r" b="b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21" name="Freeform 17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/>
                <a:ahLst/>
                <a:cxnLst>
                  <a:cxn ang="0">
                    <a:pos x="1323" y="1639"/>
                  </a:cxn>
                  <a:cxn ang="0">
                    <a:pos x="0" y="671"/>
                  </a:cxn>
                  <a:cxn ang="0">
                    <a:pos x="1969" y="0"/>
                  </a:cxn>
                  <a:cxn ang="0">
                    <a:pos x="3406" y="569"/>
                  </a:cxn>
                  <a:cxn ang="0">
                    <a:pos x="1323" y="1639"/>
                  </a:cxn>
                </a:cxnLst>
                <a:rect l="0" t="0" r="r" b="b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2722" name="Group 18"/>
            <p:cNvGrpSpPr>
              <a:grpSpLocks/>
            </p:cNvGrpSpPr>
            <p:nvPr/>
          </p:nvGrpSpPr>
          <p:grpSpPr bwMode="auto">
            <a:xfrm>
              <a:off x="862" y="713"/>
              <a:ext cx="3780" cy="1993"/>
              <a:chOff x="1082" y="2355"/>
              <a:chExt cx="3406" cy="1993"/>
            </a:xfrm>
          </p:grpSpPr>
          <p:sp>
            <p:nvSpPr>
              <p:cNvPr id="72723" name="Freeform 19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/>
                <a:ahLst/>
                <a:cxnLst>
                  <a:cxn ang="0">
                    <a:pos x="51" y="367"/>
                  </a:cxn>
                  <a:cxn ang="0">
                    <a:pos x="1323" y="1322"/>
                  </a:cxn>
                  <a:cxn ang="0">
                    <a:pos x="1323" y="974"/>
                  </a:cxn>
                  <a:cxn ang="0">
                    <a:pos x="0" y="0"/>
                  </a:cxn>
                  <a:cxn ang="0">
                    <a:pos x="51" y="367"/>
                  </a:cxn>
                </a:cxnLst>
                <a:rect l="0" t="0" r="r" b="b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24" name="Freeform 20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/>
                <a:ahLst/>
                <a:cxnLst>
                  <a:cxn ang="0">
                    <a:pos x="0" y="1070"/>
                  </a:cxn>
                  <a:cxn ang="0">
                    <a:pos x="2083" y="0"/>
                  </a:cxn>
                  <a:cxn ang="0">
                    <a:pos x="2045" y="355"/>
                  </a:cxn>
                  <a:cxn ang="0">
                    <a:pos x="7" y="1418"/>
                  </a:cxn>
                  <a:cxn ang="0">
                    <a:pos x="0" y="1070"/>
                  </a:cxn>
                </a:cxnLst>
                <a:rect l="0" t="0" r="r" b="b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25" name="Freeform 21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/>
                <a:ahLst/>
                <a:cxnLst>
                  <a:cxn ang="0">
                    <a:pos x="1323" y="1639"/>
                  </a:cxn>
                  <a:cxn ang="0">
                    <a:pos x="0" y="671"/>
                  </a:cxn>
                  <a:cxn ang="0">
                    <a:pos x="1969" y="0"/>
                  </a:cxn>
                  <a:cxn ang="0">
                    <a:pos x="3406" y="569"/>
                  </a:cxn>
                  <a:cxn ang="0">
                    <a:pos x="1323" y="1639"/>
                  </a:cxn>
                </a:cxnLst>
                <a:rect l="0" t="0" r="r" b="b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8F8F8">
                      <a:gamma/>
                      <a:shade val="86275"/>
                      <a:invGamma/>
                    </a:srgbClr>
                  </a:gs>
                  <a:gs pos="100000">
                    <a:srgbClr val="F8F8F8"/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72726" name="AutoShape 22"/>
          <p:cNvSpPr>
            <a:spLocks/>
          </p:cNvSpPr>
          <p:nvPr/>
        </p:nvSpPr>
        <p:spPr bwMode="blackWhite">
          <a:xfrm>
            <a:off x="4876800" y="2286000"/>
            <a:ext cx="3916363" cy="533400"/>
          </a:xfrm>
          <a:prstGeom prst="callout2">
            <a:avLst>
              <a:gd name="adj1" fmla="val 22153"/>
              <a:gd name="adj2" fmla="val -1944"/>
              <a:gd name="adj3" fmla="val 22153"/>
              <a:gd name="adj4" fmla="val -12162"/>
              <a:gd name="adj5" fmla="val 265847"/>
              <a:gd name="adj6" fmla="val -22903"/>
            </a:avLst>
          </a:prstGeom>
          <a:noFill/>
          <a:ln w="9525">
            <a:solidFill>
              <a:srgbClr val="000000"/>
            </a:solidFill>
            <a:miter lim="800000"/>
            <a:headEnd type="diamond" w="med" len="med"/>
            <a:tailEnd/>
          </a:ln>
          <a:effectLst/>
        </p:spPr>
        <p:txBody>
          <a:bodyPr anchor="ctr"/>
          <a:lstStyle/>
          <a:p>
            <a:pPr algn="l" eaLnBrk="0" hangingPunct="0"/>
            <a:r>
              <a:rPr lang="ru-RU" sz="2400" b="1" dirty="0" smtClean="0">
                <a:solidFill>
                  <a:schemeClr val="accent2"/>
                </a:solidFill>
              </a:rPr>
              <a:t>Адекватность поведения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72727" name="AutoShape 23"/>
          <p:cNvSpPr>
            <a:spLocks/>
          </p:cNvSpPr>
          <p:nvPr/>
        </p:nvSpPr>
        <p:spPr bwMode="blackWhite">
          <a:xfrm>
            <a:off x="4876800" y="3124200"/>
            <a:ext cx="4038600" cy="522287"/>
          </a:xfrm>
          <a:prstGeom prst="callout2">
            <a:avLst>
              <a:gd name="adj1" fmla="val 21884"/>
              <a:gd name="adj2" fmla="val -1954"/>
              <a:gd name="adj3" fmla="val 21884"/>
              <a:gd name="adj4" fmla="val -11843"/>
              <a:gd name="adj5" fmla="val 200306"/>
              <a:gd name="adj6" fmla="val -22060"/>
            </a:avLst>
          </a:prstGeom>
          <a:noFill/>
          <a:ln w="9525">
            <a:solidFill>
              <a:srgbClr val="000000"/>
            </a:solidFill>
            <a:miter lim="800000"/>
            <a:headEnd type="diamond" w="med" len="med"/>
            <a:tailEnd/>
          </a:ln>
          <a:effectLst/>
        </p:spPr>
        <p:txBody>
          <a:bodyPr anchor="ctr"/>
          <a:lstStyle/>
          <a:p>
            <a:pPr algn="l" eaLnBrk="0" hangingPunct="0"/>
            <a:r>
              <a:rPr lang="ru-RU" sz="2400" b="1" dirty="0" smtClean="0">
                <a:solidFill>
                  <a:schemeClr val="folHlink"/>
                </a:solidFill>
              </a:rPr>
              <a:t>Реализация личностного потенциала</a:t>
            </a: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72728" name="AutoShape 24"/>
          <p:cNvSpPr>
            <a:spLocks/>
          </p:cNvSpPr>
          <p:nvPr/>
        </p:nvSpPr>
        <p:spPr bwMode="blackWhite">
          <a:xfrm>
            <a:off x="4883150" y="4800600"/>
            <a:ext cx="4260850" cy="630238"/>
          </a:xfrm>
          <a:prstGeom prst="callout2">
            <a:avLst>
              <a:gd name="adj1" fmla="val 25440"/>
              <a:gd name="adj2" fmla="val -1972"/>
              <a:gd name="adj3" fmla="val 25440"/>
              <a:gd name="adj4" fmla="val -13551"/>
              <a:gd name="adj5" fmla="val 91873"/>
              <a:gd name="adj6" fmla="val -25505"/>
            </a:avLst>
          </a:prstGeom>
          <a:noFill/>
          <a:ln w="9525">
            <a:solidFill>
              <a:srgbClr val="000000"/>
            </a:solidFill>
            <a:miter lim="800000"/>
            <a:headEnd type="diamond" w="med" len="med"/>
            <a:tailEnd/>
          </a:ln>
          <a:effectLst/>
        </p:spPr>
        <p:txBody>
          <a:bodyPr anchor="ctr"/>
          <a:lstStyle/>
          <a:p>
            <a:pPr algn="l" eaLnBrk="0" hangingPunct="0"/>
            <a:r>
              <a:rPr lang="ru-RU" sz="2400" b="1" dirty="0" smtClean="0">
                <a:solidFill>
                  <a:schemeClr val="hlink"/>
                </a:solidFill>
              </a:rPr>
              <a:t>Самоконтроль и организация собственной деятельности</a:t>
            </a:r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72729" name="AutoShape 25"/>
          <p:cNvSpPr>
            <a:spLocks/>
          </p:cNvSpPr>
          <p:nvPr/>
        </p:nvSpPr>
        <p:spPr bwMode="blackWhite">
          <a:xfrm>
            <a:off x="4953000" y="3962400"/>
            <a:ext cx="3879850" cy="482600"/>
          </a:xfrm>
          <a:prstGeom prst="callout2">
            <a:avLst>
              <a:gd name="adj1" fmla="val 23685"/>
              <a:gd name="adj2" fmla="val -1963"/>
              <a:gd name="adj3" fmla="val 23685"/>
              <a:gd name="adj4" fmla="val -13218"/>
              <a:gd name="adj5" fmla="val 157894"/>
              <a:gd name="adj6" fmla="val -24755"/>
            </a:avLst>
          </a:prstGeom>
          <a:noFill/>
          <a:ln w="9525">
            <a:solidFill>
              <a:srgbClr val="000000"/>
            </a:solidFill>
            <a:miter lim="800000"/>
            <a:headEnd type="diamond" w="med" len="med"/>
            <a:tailEnd/>
          </a:ln>
          <a:effectLst/>
        </p:spPr>
        <p:txBody>
          <a:bodyPr anchor="ctr"/>
          <a:lstStyle/>
          <a:p>
            <a:pPr algn="l" eaLnBrk="0" hangingPunct="0"/>
            <a:r>
              <a:rPr lang="ru-RU" sz="2400" b="1" dirty="0" smtClean="0">
                <a:solidFill>
                  <a:schemeClr val="accent1"/>
                </a:solidFill>
              </a:rPr>
              <a:t>Принятие роли ученика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pic>
        <p:nvPicPr>
          <p:cNvPr id="72732" name="Picture 28" descr="num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3125" y="1371601"/>
            <a:ext cx="2447925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1234</TotalTime>
  <Words>316</Words>
  <Application>Microsoft Office PowerPoint</Application>
  <PresentationFormat>Экран (4:3)</PresentationFormat>
  <Paragraphs>71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Default Design</vt:lpstr>
      <vt:lpstr>Адаптация первоклассника к школе</vt:lpstr>
      <vt:lpstr>Слайд 2</vt:lpstr>
      <vt:lpstr>Почему такое пристальное внимание?</vt:lpstr>
      <vt:lpstr>Слайд 4</vt:lpstr>
      <vt:lpstr>Школьная адаптация – процесс перестройки познавательной, мотивационной и эмоционально-волевой сфер ребенка при переходе к систематическому, организованному школьному обучению. </vt:lpstr>
      <vt:lpstr>Сферы адаптации</vt:lpstr>
      <vt:lpstr>Новая социальная ситуация ужесточает  условия жизни ребенка</vt:lpstr>
      <vt:lpstr>Этапы адаптации</vt:lpstr>
      <vt:lpstr>Критерии адаптации</vt:lpstr>
      <vt:lpstr>Критерии дезадаптации</vt:lpstr>
      <vt:lpstr>Спасибо за внимание</vt:lpstr>
    </vt:vector>
  </TitlesOfParts>
  <Company>Guild Design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www.themegallery.com</dc:creator>
  <cp:lastModifiedBy>lk</cp:lastModifiedBy>
  <cp:revision>36</cp:revision>
  <dcterms:created xsi:type="dcterms:W3CDTF">2008-03-10T09:13:42Z</dcterms:created>
  <dcterms:modified xsi:type="dcterms:W3CDTF">2013-10-09T10:22:58Z</dcterms:modified>
</cp:coreProperties>
</file>