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Приведение дробей к общему знаменателю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1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Устная работа.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sz="4400" dirty="0" smtClean="0"/>
              <a:t>№ 284, № </a:t>
            </a:r>
            <a:r>
              <a:rPr lang="ru-RU" sz="4400" dirty="0"/>
              <a:t>290 (в; г</a:t>
            </a:r>
            <a:r>
              <a:rPr lang="ru-RU" sz="4400" dirty="0" smtClean="0"/>
              <a:t>),            № </a:t>
            </a:r>
            <a:r>
              <a:rPr lang="ru-RU" sz="4400" dirty="0"/>
              <a:t>288 (1-я, 2-я дроби)</a:t>
            </a:r>
          </a:p>
        </p:txBody>
      </p:sp>
    </p:spTree>
    <p:extLst>
      <p:ext uri="{BB962C8B-B14F-4D97-AF65-F5344CB8AC3E}">
        <p14:creationId xmlns:p14="http://schemas.microsoft.com/office/powerpoint/2010/main" xmlns="" val="28455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Приведение дробей к общему знаменателю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19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Приведение дробей к общему знаменателю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2808"/>
                <a:ext cx="8435280" cy="4572000"/>
              </a:xfrm>
            </p:spPr>
            <p:txBody>
              <a:bodyPr>
                <a:normAutofit fontScale="92500"/>
              </a:bodyPr>
              <a:lstStyle/>
              <a:p>
                <a:r>
                  <a:rPr lang="ru-RU" dirty="0" smtClean="0"/>
                  <a:t> № 275 (г), </a:t>
                </a:r>
                <a:r>
                  <a:rPr lang="ru-RU" dirty="0"/>
                  <a:t>№ 277 (б; г; е</a:t>
                </a:r>
                <a:r>
                  <a:rPr lang="ru-RU" dirty="0" smtClean="0"/>
                  <a:t>), № </a:t>
                </a:r>
                <a:r>
                  <a:rPr lang="ru-RU" dirty="0"/>
                  <a:t>281 (из а), б), в) вторые и первые дроби</a:t>
                </a:r>
                <a:r>
                  <a:rPr lang="ru-RU" dirty="0" smtClean="0"/>
                  <a:t>), № </a:t>
                </a:r>
                <a:r>
                  <a:rPr lang="ru-RU" dirty="0"/>
                  <a:t>283 (г; д; е</a:t>
                </a:r>
                <a:r>
                  <a:rPr lang="ru-RU" dirty="0" smtClean="0"/>
                  <a:t>) </a:t>
                </a:r>
              </a:p>
              <a:p>
                <a:r>
                  <a:rPr lang="ru-RU" dirty="0" smtClean="0"/>
                  <a:t/>
                </a:r>
                <a:r>
                  <a:rPr lang="ru-RU" dirty="0"/>
                  <a:t>Используя признаки делимости, докажите, что сократимы дроб</a:t>
                </a:r>
                <a:r>
                  <a:rPr lang="ru-RU" dirty="0" smtClean="0"/>
                  <a:t>и            </a:t>
                </a:r>
              </a:p>
              <a:p>
                <a:pPr marL="64008" indent="0">
                  <a:buNone/>
                </a:pPr>
                <a:r>
                  <a:rPr lang="ru-RU" sz="3900" dirty="0"/>
                  <a:t/>
                </a:r>
                <a:r>
                  <a:rPr lang="ru-RU" sz="39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0" i="1" smtClean="0">
                            <a:latin typeface="Cambria Math"/>
                          </a:rPr>
                          <m:t>312</m:t>
                        </m:r>
                      </m:num>
                      <m:den>
                        <m:r>
                          <a:rPr lang="ru-RU" sz="3900" b="0" i="1" smtClean="0">
                            <a:latin typeface="Cambria Math"/>
                          </a:rPr>
                          <m:t>382</m:t>
                        </m:r>
                      </m:den>
                    </m:f>
                    <m:r>
                      <a:rPr lang="ru-RU" sz="3900" b="0" i="1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ru-RU" sz="3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0" i="1" smtClean="0">
                            <a:latin typeface="Cambria Math"/>
                          </a:rPr>
                          <m:t>333</m:t>
                        </m:r>
                      </m:num>
                      <m:den>
                        <m:r>
                          <a:rPr lang="ru-RU" sz="3900" b="0" i="1" smtClean="0">
                            <a:latin typeface="Cambria Math"/>
                          </a:rPr>
                          <m:t>382</m:t>
                        </m:r>
                      </m:den>
                    </m:f>
                    <m:r>
                      <a:rPr lang="ru-RU" sz="3900" b="0" i="1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ru-RU" sz="39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900" b="0" i="1" smtClean="0">
                            <a:latin typeface="Cambria Math"/>
                          </a:rPr>
                          <m:t>4550</m:t>
                        </m:r>
                      </m:num>
                      <m:den>
                        <m:r>
                          <a:rPr lang="ru-RU" sz="3900" b="0" i="1" smtClean="0">
                            <a:latin typeface="Cambria Math"/>
                          </a:rPr>
                          <m:t>750</m:t>
                        </m:r>
                      </m:den>
                    </m:f>
                    <m:r>
                      <a:rPr lang="ru-RU" sz="39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dirty="0" smtClean="0"/>
                  <a:t/>
                </a:r>
              </a:p>
              <a:p>
                <a:pPr marL="64008" indent="0">
                  <a:buNone/>
                </a:pPr>
                <a:r>
                  <a:rPr lang="ru-RU" dirty="0" smtClean="0"/>
                  <a:t>Сократите </a:t>
                </a:r>
                <a:r>
                  <a:rPr lang="ru-RU" dirty="0"/>
                  <a:t>данные дроби.</a:t>
                </a:r>
              </a:p>
              <a:p>
                <a:r>
                  <a:rPr lang="ru-RU" dirty="0" smtClean="0"/>
                  <a:t>№ </a:t>
                </a:r>
                <a:r>
                  <a:rPr lang="ru-RU" dirty="0"/>
                  <a:t>291, </a:t>
                </a:r>
                <a:endParaRPr lang="ru-RU" dirty="0" smtClean="0"/>
              </a:p>
              <a:p>
                <a:r>
                  <a:rPr lang="ru-RU" dirty="0" smtClean="0"/>
                  <a:t>№ 295 (1; 2) самостоятельно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2808"/>
                <a:ext cx="8435280" cy="4572000"/>
              </a:xfrm>
              <a:blipFill rotWithShape="1">
                <a:blip r:embed="rId2"/>
                <a:stretch>
                  <a:fillRect l="-650" t="-1333" r="-2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451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Итог урока.</a:t>
            </a:r>
            <a:br>
              <a:rPr lang="ru-RU" b="1" dirty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507288" cy="576064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ru-RU" dirty="0" smtClean="0"/>
                  <a:t>1</a:t>
                </a:r>
                <a:r>
                  <a:rPr lang="ru-RU" dirty="0"/>
                  <a:t>) Как привести дроби к наименьшему общему знаменателю</a:t>
                </a:r>
                <a:r>
                  <a:rPr lang="ru-RU" dirty="0" smtClean="0"/>
                  <a:t>?</a:t>
                </a:r>
              </a:p>
              <a:p>
                <a:pPr marL="64008" indent="0">
                  <a:buNone/>
                </a:pPr>
                <a:endParaRPr lang="ru-RU" dirty="0"/>
              </a:p>
              <a:p>
                <a:r>
                  <a:rPr lang="ru-RU" dirty="0"/>
                  <a:t>2) На каком свойстве основано правило приведения дробей к общему знаменателю</a:t>
                </a:r>
                <a:r>
                  <a:rPr lang="ru-RU" dirty="0" smtClean="0"/>
                  <a:t>?</a:t>
                </a:r>
              </a:p>
              <a:p>
                <a:pPr marL="64008" indent="0">
                  <a:buNone/>
                </a:pPr>
                <a:endParaRPr lang="ru-RU" dirty="0"/>
              </a:p>
              <a:p>
                <a:r>
                  <a:rPr lang="ru-RU" dirty="0"/>
                  <a:t>3) Как найти общий знаменатель данных дробей</a:t>
                </a:r>
                <a:r>
                  <a:rPr lang="ru-RU" dirty="0" smtClean="0"/>
                  <a:t>?</a:t>
                </a:r>
              </a:p>
              <a:p>
                <a:pPr marL="64008" indent="0">
                  <a:buNone/>
                </a:pPr>
                <a:endParaRPr lang="ru-RU" dirty="0"/>
              </a:p>
              <a:p>
                <a:r>
                  <a:rPr lang="ru-RU" dirty="0"/>
                  <a:t>4) Как найти дополнительный множитель для каждой дроби?</a:t>
                </a:r>
              </a:p>
              <a:p>
                <a:r>
                  <a:rPr lang="ru-RU" dirty="0" smtClean="0"/>
                  <a:t> Сократите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8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ru-RU" sz="3800" b="0" i="1" smtClean="0">
                            <a:latin typeface="Cambria Math"/>
                          </a:rPr>
                          <m:t>75</m:t>
                        </m:r>
                      </m:den>
                    </m:f>
                    <m:r>
                      <a:rPr lang="ru-RU" sz="3800" b="0" i="1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ru-RU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800" b="0" i="1" smtClean="0">
                            <a:latin typeface="Cambria Math"/>
                          </a:rPr>
                          <m:t>3</m:t>
                        </m:r>
                        <m:r>
                          <a:rPr lang="ru-RU" sz="3800" b="0" i="1" smtClean="0">
                            <a:latin typeface="Cambria Math"/>
                            <a:ea typeface="Cambria Math"/>
                          </a:rPr>
                          <m:t>∙8</m:t>
                        </m:r>
                      </m:num>
                      <m:den>
                        <m:r>
                          <a:rPr lang="ru-RU" sz="3800" b="0" i="1" smtClean="0">
                            <a:latin typeface="Cambria Math"/>
                          </a:rPr>
                          <m:t>16</m:t>
                        </m:r>
                        <m:r>
                          <a:rPr lang="ru-RU" sz="3800" b="0" i="1" smtClean="0">
                            <a:latin typeface="Cambria Math"/>
                            <a:ea typeface="Cambria Math"/>
                          </a:rPr>
                          <m:t>∙15</m:t>
                        </m:r>
                      </m:den>
                    </m:f>
                    <m:r>
                      <a:rPr lang="ru-RU" sz="3800" b="0" i="1" smtClean="0">
                        <a:latin typeface="Cambria Math"/>
                      </a:rPr>
                      <m:t>.</m:t>
                    </m:r>
                  </m:oMath>
                </a14:m>
                <a:endParaRPr lang="ru-RU" sz="3800" dirty="0"/>
              </a:p>
              <a:p>
                <a:r>
                  <a:rPr lang="ru-RU" dirty="0" smtClean="0"/>
                  <a:t/>
                </a:r>
                <a:r>
                  <a:rPr lang="ru-RU" dirty="0"/>
                  <a:t>Приведите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3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/>
                </a:r>
                <a:r>
                  <a:rPr lang="ru-RU" dirty="0"/>
                  <a:t>к знаменателю 20, а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1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ru-RU" sz="4100" b="0" i="1" smtClean="0">
                            <a:latin typeface="Cambria Math"/>
                          </a:rPr>
                          <m:t>72</m:t>
                        </m:r>
                      </m:den>
                    </m:f>
                  </m:oMath>
                </a14:m>
                <a:r>
                  <a:rPr lang="ru-RU" dirty="0" smtClean="0"/>
                  <a:t/>
                </a:r>
                <a:r>
                  <a:rPr lang="ru-RU" dirty="0"/>
                  <a:t>к знаменателю 18</a:t>
                </a:r>
                <a:r>
                  <a:rPr lang="ru-RU" dirty="0" smtClean="0"/>
                  <a:t>.</a:t>
                </a:r>
              </a:p>
              <a:p>
                <a:pPr marL="64008" indent="0">
                  <a:buNone/>
                </a:pPr>
                <a:endParaRPr lang="ru-RU" dirty="0"/>
              </a:p>
              <a:p>
                <a:r>
                  <a:rPr lang="ru-RU" dirty="0" smtClean="0"/>
                  <a:t/>
                </a:r>
                <a:r>
                  <a:rPr lang="ru-RU" dirty="0"/>
                  <a:t>Приведите к наименьшему общему знаменателю </a:t>
                </a:r>
                <a:r>
                  <a:rPr lang="ru-RU" dirty="0" smtClean="0"/>
                  <a:t>дроби: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1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1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sz="4100" b="0" i="1" smtClean="0">
                        <a:latin typeface="Cambria Math"/>
                      </a:rPr>
                      <m:t> и </m:t>
                    </m:r>
                    <m:f>
                      <m:fPr>
                        <m:ctrlPr>
                          <a:rPr lang="ru-RU" sz="4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1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1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4100" b="0" i="1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ru-RU" sz="4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1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41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ru-RU" sz="4100" b="0" i="1" smtClean="0">
                        <a:latin typeface="Cambria Math"/>
                      </a:rPr>
                      <m:t> и </m:t>
                    </m:r>
                    <m:f>
                      <m:fPr>
                        <m:ctrlPr>
                          <a:rPr lang="ru-RU" sz="4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1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ru-RU" sz="41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ru-RU" sz="4100" b="0" i="1" smtClean="0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ru-RU" sz="4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1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4100" b="0" i="1" smtClean="0">
                            <a:latin typeface="Cambria Math"/>
                          </a:rPr>
                          <m:t>36</m:t>
                        </m:r>
                      </m:den>
                    </m:f>
                    <m:r>
                      <a:rPr lang="ru-RU" sz="4100" b="0" i="1" smtClean="0">
                        <a:latin typeface="Cambria Math"/>
                      </a:rPr>
                      <m:t> и </m:t>
                    </m:r>
                    <m:f>
                      <m:fPr>
                        <m:ctrlPr>
                          <a:rPr lang="ru-RU" sz="4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1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4100" b="0" i="1" smtClean="0">
                            <a:latin typeface="Cambria Math"/>
                          </a:rPr>
                          <m:t>24</m:t>
                        </m:r>
                      </m:den>
                    </m:f>
                    <m:r>
                      <a:rPr lang="ru-RU" sz="4100" b="0" i="1" smtClean="0">
                        <a:latin typeface="Cambria Math"/>
                      </a:rPr>
                      <m:t>.</m:t>
                    </m:r>
                  </m:oMath>
                </a14:m>
                <a:endParaRPr lang="ru-RU" sz="41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507288" cy="5760640"/>
              </a:xfrm>
              <a:blipFill rotWithShape="1">
                <a:blip r:embed="rId2"/>
                <a:stretch>
                  <a:fillRect t="-17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299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3600" dirty="0" smtClean="0"/>
              <a:t>П. 8 – 10;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№ 297 (в; г), № 300 (в; г), № 302.</a:t>
            </a:r>
          </a:p>
        </p:txBody>
      </p:sp>
    </p:spTree>
    <p:extLst>
      <p:ext uri="{BB962C8B-B14F-4D97-AF65-F5344CB8AC3E}">
        <p14:creationId xmlns:p14="http://schemas.microsoft.com/office/powerpoint/2010/main" xmlns="" val="12134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4F4F4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67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Приведение дробей к общему знаменателю</vt:lpstr>
      <vt:lpstr>Устная работа. </vt:lpstr>
      <vt:lpstr>Приведение дробей к общему знаменателю</vt:lpstr>
      <vt:lpstr>Приведение дробей к общему знаменателю</vt:lpstr>
      <vt:lpstr>Итог урока. 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Приведение дробей к общему знаменателю</dc:title>
  <dc:creator>KAD25</dc:creator>
  <cp:lastModifiedBy>Admin</cp:lastModifiedBy>
  <cp:revision>5</cp:revision>
  <dcterms:created xsi:type="dcterms:W3CDTF">2012-10-12T16:40:54Z</dcterms:created>
  <dcterms:modified xsi:type="dcterms:W3CDTF">2013-02-05T17:51:47Z</dcterms:modified>
</cp:coreProperties>
</file>