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6" r:id="rId3"/>
    <p:sldId id="267" r:id="rId4"/>
    <p:sldId id="257" r:id="rId5"/>
    <p:sldId id="264" r:id="rId6"/>
    <p:sldId id="265" r:id="rId7"/>
    <p:sldId id="269" r:id="rId8"/>
    <p:sldId id="260" r:id="rId9"/>
    <p:sldId id="259" r:id="rId10"/>
    <p:sldId id="261" r:id="rId11"/>
    <p:sldId id="270" r:id="rId12"/>
    <p:sldId id="272" r:id="rId13"/>
    <p:sldId id="271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1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75AA-0D4D-4E0F-9F41-C5AD8216D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48CE-14E3-48F7-9844-58E316BE5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A697B-217D-466A-B020-8E6E1F71E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6A76-A841-485A-A773-F7EC0ABD0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07200-155F-47AB-B09C-9272A0EFEE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3AF1-CCCE-4D4E-AA5B-0F3A3080A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1F62-01A6-48FB-A10E-9348292AF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5E9D4B-7C6E-47A7-9C18-6AF775DF0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2DF-011E-45BB-B5E8-0477C14A1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B2A387-0965-4C91-BC89-DA5CE1AF51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34D5-A958-4DEF-8B80-A7DBCA20A5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5AD1F6-DC6C-473F-B58D-5B340F2697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385266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1"/>
                </a:solidFill>
              </a:rPr>
              <a:t>Смешанные числа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99" name="Group 35"/>
          <p:cNvGrpSpPr>
            <a:grpSpLocks/>
          </p:cNvGrpSpPr>
          <p:nvPr/>
        </p:nvGrpSpPr>
        <p:grpSpPr bwMode="auto">
          <a:xfrm>
            <a:off x="971550" y="1676400"/>
            <a:ext cx="6878638" cy="1417638"/>
            <a:chOff x="612" y="618"/>
            <a:chExt cx="4333" cy="893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612" y="754"/>
              <a:ext cx="35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1. 10 - 2</a:t>
              </a: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1338" y="663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383" y="890"/>
              <a:ext cx="1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338" y="890"/>
              <a:ext cx="63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1610" y="709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1882" y="709"/>
              <a:ext cx="12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(10- 2) -</a:t>
              </a:r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2698" y="618"/>
              <a:ext cx="7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2744" y="845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Text Box 18"/>
            <p:cNvSpPr txBox="1">
              <a:spLocks noChangeArrowheads="1"/>
            </p:cNvSpPr>
            <p:nvPr/>
          </p:nvSpPr>
          <p:spPr bwMode="auto">
            <a:xfrm>
              <a:off x="2699" y="890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3016" y="693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3230" y="709"/>
              <a:ext cx="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</a:rPr>
                <a:t>8 -</a:t>
              </a:r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3651" y="663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3651" y="890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Text Box 24"/>
            <p:cNvSpPr txBox="1">
              <a:spLocks noChangeArrowheads="1"/>
            </p:cNvSpPr>
            <p:nvPr/>
          </p:nvSpPr>
          <p:spPr bwMode="auto">
            <a:xfrm>
              <a:off x="3606" y="890"/>
              <a:ext cx="4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3924" y="738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4059" y="738"/>
              <a:ext cx="5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291" name="Text Box 27"/>
            <p:cNvSpPr txBox="1">
              <a:spLocks noChangeArrowheads="1"/>
            </p:cNvSpPr>
            <p:nvPr/>
          </p:nvSpPr>
          <p:spPr bwMode="auto">
            <a:xfrm>
              <a:off x="4240" y="663"/>
              <a:ext cx="3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4241" y="890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Text Box 32"/>
            <p:cNvSpPr txBox="1">
              <a:spLocks noChangeArrowheads="1"/>
            </p:cNvSpPr>
            <p:nvPr/>
          </p:nvSpPr>
          <p:spPr bwMode="auto">
            <a:xfrm>
              <a:off x="4195" y="890"/>
              <a:ext cx="7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297" name="Text Box 33"/>
            <p:cNvSpPr txBox="1">
              <a:spLocks noChangeArrowheads="1"/>
            </p:cNvSpPr>
            <p:nvPr/>
          </p:nvSpPr>
          <p:spPr bwMode="auto">
            <a:xfrm>
              <a:off x="4468" y="738"/>
              <a:ext cx="4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chemeClr val="bg1"/>
                  </a:solidFill>
                </a:rPr>
                <a:t>(м)</a:t>
              </a:r>
              <a:r>
                <a:rPr lang="ru-RU" sz="2400" dirty="0"/>
                <a:t>-</a:t>
              </a:r>
            </a:p>
          </p:txBody>
        </p:sp>
        <p:sp>
          <p:nvSpPr>
            <p:cNvPr id="11298" name="Text Box 34"/>
            <p:cNvSpPr txBox="1">
              <a:spLocks noChangeArrowheads="1"/>
            </p:cNvSpPr>
            <p:nvPr/>
          </p:nvSpPr>
          <p:spPr bwMode="auto">
            <a:xfrm>
              <a:off x="839" y="1223"/>
              <a:ext cx="39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длина бабушки  удава.</a:t>
              </a:r>
            </a:p>
          </p:txBody>
        </p:sp>
      </p:grp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1835150" y="404813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bg1"/>
                </a:solidFill>
              </a:rPr>
              <a:t>Решение:</a:t>
            </a:r>
          </a:p>
        </p:txBody>
      </p:sp>
      <p:grpSp>
        <p:nvGrpSpPr>
          <p:cNvPr id="11311" name="Group 47"/>
          <p:cNvGrpSpPr>
            <a:grpSpLocks/>
          </p:cNvGrpSpPr>
          <p:nvPr/>
        </p:nvGrpSpPr>
        <p:grpSpPr bwMode="auto">
          <a:xfrm>
            <a:off x="827584" y="3068962"/>
            <a:ext cx="7273925" cy="974726"/>
            <a:chOff x="521" y="2024"/>
            <a:chExt cx="4582" cy="614"/>
          </a:xfrm>
        </p:grpSpPr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1519" y="2387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1292" y="216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1655" y="234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2154" y="2115"/>
              <a:ext cx="294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(</a:t>
              </a:r>
              <a:r>
                <a:rPr lang="ru-RU" sz="2400" dirty="0">
                  <a:solidFill>
                    <a:schemeClr val="bg1"/>
                  </a:solidFill>
                </a:rPr>
                <a:t>м) длина удава и бабушки вместе.</a:t>
              </a:r>
            </a:p>
          </p:txBody>
        </p:sp>
        <p:sp>
          <p:nvSpPr>
            <p:cNvPr id="11301" name="Text Box 37"/>
            <p:cNvSpPr txBox="1">
              <a:spLocks noChangeArrowheads="1"/>
            </p:cNvSpPr>
            <p:nvPr/>
          </p:nvSpPr>
          <p:spPr bwMode="auto">
            <a:xfrm>
              <a:off x="521" y="2115"/>
              <a:ext cx="10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2. 10 + 7</a:t>
              </a:r>
            </a:p>
          </p:txBody>
        </p:sp>
        <p:sp>
          <p:nvSpPr>
            <p:cNvPr id="11302" name="Text Box 38"/>
            <p:cNvSpPr txBox="1">
              <a:spLocks noChangeArrowheads="1"/>
            </p:cNvSpPr>
            <p:nvPr/>
          </p:nvSpPr>
          <p:spPr bwMode="auto">
            <a:xfrm>
              <a:off x="1292" y="2024"/>
              <a:ext cx="4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303" name="Text Box 39"/>
            <p:cNvSpPr txBox="1">
              <a:spLocks noChangeArrowheads="1"/>
            </p:cNvSpPr>
            <p:nvPr/>
          </p:nvSpPr>
          <p:spPr bwMode="auto">
            <a:xfrm>
              <a:off x="1247" y="2251"/>
              <a:ext cx="3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304" name="Line 40"/>
            <p:cNvSpPr>
              <a:spLocks noChangeShapeType="1"/>
            </p:cNvSpPr>
            <p:nvPr/>
          </p:nvSpPr>
          <p:spPr bwMode="auto">
            <a:xfrm>
              <a:off x="1338" y="2251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>
              <a:off x="1474" y="2115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1306" name="Text Box 42"/>
            <p:cNvSpPr txBox="1">
              <a:spLocks noChangeArrowheads="1"/>
            </p:cNvSpPr>
            <p:nvPr/>
          </p:nvSpPr>
          <p:spPr bwMode="auto">
            <a:xfrm>
              <a:off x="1610" y="2115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17</a:t>
              </a:r>
            </a:p>
          </p:txBody>
        </p:sp>
        <p:sp>
          <p:nvSpPr>
            <p:cNvPr id="11307" name="Text Box 43"/>
            <p:cNvSpPr txBox="1">
              <a:spLocks noChangeArrowheads="1"/>
            </p:cNvSpPr>
            <p:nvPr/>
          </p:nvSpPr>
          <p:spPr bwMode="auto">
            <a:xfrm>
              <a:off x="1882" y="2024"/>
              <a:ext cx="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309" name="Line 45"/>
            <p:cNvSpPr>
              <a:spLocks noChangeShapeType="1"/>
            </p:cNvSpPr>
            <p:nvPr/>
          </p:nvSpPr>
          <p:spPr bwMode="auto">
            <a:xfrm>
              <a:off x="1928" y="2251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Text Box 46"/>
            <p:cNvSpPr txBox="1">
              <a:spLocks noChangeArrowheads="1"/>
            </p:cNvSpPr>
            <p:nvPr/>
          </p:nvSpPr>
          <p:spPr bwMode="auto">
            <a:xfrm>
              <a:off x="1837" y="2251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</p:grpSp>
      <p:grpSp>
        <p:nvGrpSpPr>
          <p:cNvPr id="11317" name="Group 53"/>
          <p:cNvGrpSpPr>
            <a:grpSpLocks/>
          </p:cNvGrpSpPr>
          <p:nvPr/>
        </p:nvGrpSpPr>
        <p:grpSpPr bwMode="auto">
          <a:xfrm>
            <a:off x="2267744" y="4293096"/>
            <a:ext cx="5545137" cy="1087438"/>
            <a:chOff x="1519" y="3067"/>
            <a:chExt cx="3493" cy="685"/>
          </a:xfrm>
        </p:grpSpPr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2472" y="3521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sp>
          <p:nvSpPr>
            <p:cNvPr id="11294" name="Text Box 30"/>
            <p:cNvSpPr txBox="1">
              <a:spLocks noChangeArrowheads="1"/>
            </p:cNvSpPr>
            <p:nvPr/>
          </p:nvSpPr>
          <p:spPr bwMode="auto">
            <a:xfrm>
              <a:off x="1882" y="3475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308" name="Text Box 44"/>
            <p:cNvSpPr txBox="1">
              <a:spLocks noChangeArrowheads="1"/>
            </p:cNvSpPr>
            <p:nvPr/>
          </p:nvSpPr>
          <p:spPr bwMode="auto">
            <a:xfrm>
              <a:off x="1519" y="3249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1312" name="Text Box 48"/>
            <p:cNvSpPr txBox="1">
              <a:spLocks noChangeArrowheads="1"/>
            </p:cNvSpPr>
            <p:nvPr/>
          </p:nvSpPr>
          <p:spPr bwMode="auto">
            <a:xfrm>
              <a:off x="2064" y="3158"/>
              <a:ext cx="29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Ответ: 17</a:t>
              </a:r>
            </a:p>
          </p:txBody>
        </p:sp>
        <p:sp>
          <p:nvSpPr>
            <p:cNvPr id="11313" name="Text Box 49"/>
            <p:cNvSpPr txBox="1">
              <a:spLocks noChangeArrowheads="1"/>
            </p:cNvSpPr>
            <p:nvPr/>
          </p:nvSpPr>
          <p:spPr bwMode="auto">
            <a:xfrm>
              <a:off x="3015" y="3067"/>
              <a:ext cx="6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1314" name="Line 50"/>
            <p:cNvSpPr>
              <a:spLocks noChangeShapeType="1"/>
            </p:cNvSpPr>
            <p:nvPr/>
          </p:nvSpPr>
          <p:spPr bwMode="auto">
            <a:xfrm>
              <a:off x="3062" y="3294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5" name="Text Box 51"/>
            <p:cNvSpPr txBox="1">
              <a:spLocks noChangeArrowheads="1"/>
            </p:cNvSpPr>
            <p:nvPr/>
          </p:nvSpPr>
          <p:spPr bwMode="auto">
            <a:xfrm>
              <a:off x="2970" y="3294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316" name="Text Box 52"/>
            <p:cNvSpPr txBox="1">
              <a:spLocks noChangeArrowheads="1"/>
            </p:cNvSpPr>
            <p:nvPr/>
          </p:nvSpPr>
          <p:spPr bwMode="auto">
            <a:xfrm>
              <a:off x="3198" y="3113"/>
              <a:ext cx="5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м</a:t>
              </a:r>
            </a:p>
          </p:txBody>
        </p:sp>
      </p:grp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5219700" y="522922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11319" name="Picture 55" descr="Бабушка Уда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4941888"/>
            <a:ext cx="2303463" cy="172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Задание на урок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Учебник с.49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№1115,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№1116,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№1117(</a:t>
            </a:r>
            <a:r>
              <a:rPr lang="ru-RU" b="1" dirty="0" err="1" smtClean="0">
                <a:solidFill>
                  <a:schemeClr val="bg1"/>
                </a:solidFill>
              </a:rPr>
              <a:t>б,в,д,е,л,н,п</a:t>
            </a:r>
            <a:r>
              <a:rPr lang="ru-RU" b="1" dirty="0" smtClean="0">
                <a:solidFill>
                  <a:schemeClr val="bg1"/>
                </a:solidFill>
              </a:rPr>
              <a:t>),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№1119,</a:t>
            </a:r>
          </a:p>
          <a:p>
            <a:pPr algn="ctr">
              <a:buNone/>
            </a:pPr>
            <a:r>
              <a:rPr lang="ru-RU" b="1" u="sng" dirty="0" smtClean="0">
                <a:solidFill>
                  <a:schemeClr val="bg1"/>
                </a:solidFill>
              </a:rPr>
              <a:t>№1134(1),№1135.</a:t>
            </a:r>
            <a:endParaRPr lang="ru-RU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33238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Рефлексия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8" name="Содержимое 3" descr="smil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Домашнее задание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п.29, №1136(</a:t>
            </a:r>
            <a:r>
              <a:rPr lang="ru-RU" b="1" dirty="0" err="1" smtClean="0">
                <a:solidFill>
                  <a:schemeClr val="bg1"/>
                </a:solidFill>
              </a:rPr>
              <a:t>а,в,е,ж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№1137, №1143(а).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Дополнительно: №1125,№1133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урок!!!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7332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32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Отгадайте ребус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4" descr="img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99592" y="1196752"/>
            <a:ext cx="5184775" cy="12961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5" descr="img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636912"/>
            <a:ext cx="5178425" cy="13341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005064"/>
            <a:ext cx="4320480" cy="12241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5301208"/>
            <a:ext cx="3733899" cy="12961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08720"/>
            <a:ext cx="6870700" cy="432048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Урок №16            5.02.13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Сложение и вычитание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смешанных чисел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392467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Вычислить устно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68313" y="1052513"/>
            <a:ext cx="662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1. Выделите целую часть из числа: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95288" y="155733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</a:rPr>
              <a:t>29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55650" y="29972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468313" y="1989138"/>
            <a:ext cx="431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68313" y="19891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827088" y="174783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698750" y="1963738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5</a:t>
            </a:r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1116013" y="1557338"/>
            <a:ext cx="647700" cy="889000"/>
            <a:chOff x="703" y="981"/>
            <a:chExt cx="408" cy="560"/>
          </a:xfrm>
        </p:grpSpPr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703" y="1117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839" y="981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839" y="125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885" y="1253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627313" y="15573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bg1"/>
                </a:solidFill>
              </a:rPr>
              <a:t>2</a:t>
            </a:r>
            <a:r>
              <a:rPr lang="ru-RU" sz="2400" dirty="0" smtClean="0">
                <a:solidFill>
                  <a:schemeClr val="bg1"/>
                </a:solidFill>
              </a:rPr>
              <a:t>4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700338" y="1989138"/>
            <a:ext cx="36036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2987675" y="17478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7439" name="Group 31"/>
          <p:cNvGrpSpPr>
            <a:grpSpLocks/>
          </p:cNvGrpSpPr>
          <p:nvPr/>
        </p:nvGrpSpPr>
        <p:grpSpPr bwMode="auto">
          <a:xfrm>
            <a:off x="3348038" y="1557338"/>
            <a:ext cx="719137" cy="863600"/>
            <a:chOff x="2109" y="981"/>
            <a:chExt cx="453" cy="544"/>
          </a:xfrm>
        </p:grpSpPr>
        <p:sp>
          <p:nvSpPr>
            <p:cNvPr id="17434" name="Text Box 26"/>
            <p:cNvSpPr txBox="1">
              <a:spLocks noChangeArrowheads="1"/>
            </p:cNvSpPr>
            <p:nvPr/>
          </p:nvSpPr>
          <p:spPr bwMode="auto">
            <a:xfrm>
              <a:off x="2109" y="1101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35" name="Text Box 27"/>
            <p:cNvSpPr txBox="1">
              <a:spLocks noChangeArrowheads="1"/>
            </p:cNvSpPr>
            <p:nvPr/>
          </p:nvSpPr>
          <p:spPr bwMode="auto">
            <a:xfrm>
              <a:off x="2290" y="981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2336" y="1253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8" name="Text Box 30"/>
            <p:cNvSpPr txBox="1">
              <a:spLocks noChangeArrowheads="1"/>
            </p:cNvSpPr>
            <p:nvPr/>
          </p:nvSpPr>
          <p:spPr bwMode="auto">
            <a:xfrm>
              <a:off x="2290" y="1237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4932363" y="15573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41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635375" y="38608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5003800" y="1989138"/>
            <a:ext cx="3587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5003800" y="19891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292725" y="1747838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7452" name="Group 44"/>
          <p:cNvGrpSpPr>
            <a:grpSpLocks/>
          </p:cNvGrpSpPr>
          <p:nvPr/>
        </p:nvGrpSpPr>
        <p:grpSpPr bwMode="auto">
          <a:xfrm>
            <a:off x="5508625" y="1557338"/>
            <a:ext cx="863600" cy="889000"/>
            <a:chOff x="3470" y="981"/>
            <a:chExt cx="544" cy="560"/>
          </a:xfrm>
        </p:grpSpPr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3470" y="1101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7446" name="Text Box 38"/>
            <p:cNvSpPr txBox="1">
              <a:spLocks noChangeArrowheads="1"/>
            </p:cNvSpPr>
            <p:nvPr/>
          </p:nvSpPr>
          <p:spPr bwMode="auto">
            <a:xfrm>
              <a:off x="3696" y="981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48" name="Line 40"/>
            <p:cNvSpPr>
              <a:spLocks noChangeShapeType="1"/>
            </p:cNvSpPr>
            <p:nvPr/>
          </p:nvSpPr>
          <p:spPr bwMode="auto">
            <a:xfrm>
              <a:off x="3742" y="1253"/>
              <a:ext cx="13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9" name="Text Box 41"/>
            <p:cNvSpPr txBox="1">
              <a:spLocks noChangeArrowheads="1"/>
            </p:cNvSpPr>
            <p:nvPr/>
          </p:nvSpPr>
          <p:spPr bwMode="auto">
            <a:xfrm>
              <a:off x="3696" y="1253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68313" y="2708275"/>
            <a:ext cx="820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2. .Выделите целую часть из дробной части числа: 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1187450" y="42926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7471" name="Group 63"/>
          <p:cNvGrpSpPr>
            <a:grpSpLocks/>
          </p:cNvGrpSpPr>
          <p:nvPr/>
        </p:nvGrpSpPr>
        <p:grpSpPr bwMode="auto">
          <a:xfrm>
            <a:off x="611188" y="3068638"/>
            <a:ext cx="6265862" cy="962025"/>
            <a:chOff x="385" y="1933"/>
            <a:chExt cx="3947" cy="606"/>
          </a:xfrm>
        </p:grpSpPr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385" y="2024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47" name="Text Box 39"/>
            <p:cNvSpPr txBox="1">
              <a:spLocks noChangeArrowheads="1"/>
            </p:cNvSpPr>
            <p:nvPr/>
          </p:nvSpPr>
          <p:spPr bwMode="auto">
            <a:xfrm>
              <a:off x="2335" y="2205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17454" name="Text Box 46"/>
            <p:cNvSpPr txBox="1">
              <a:spLocks noChangeArrowheads="1"/>
            </p:cNvSpPr>
            <p:nvPr/>
          </p:nvSpPr>
          <p:spPr bwMode="auto">
            <a:xfrm>
              <a:off x="431" y="209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455" name="Text Box 47"/>
            <p:cNvSpPr txBox="1">
              <a:spLocks noChangeArrowheads="1"/>
            </p:cNvSpPr>
            <p:nvPr/>
          </p:nvSpPr>
          <p:spPr bwMode="auto">
            <a:xfrm>
              <a:off x="612" y="1979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19</a:t>
              </a:r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657" y="2251"/>
              <a:ext cx="18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58" name="Text Box 50"/>
            <p:cNvSpPr txBox="1">
              <a:spLocks noChangeArrowheads="1"/>
            </p:cNvSpPr>
            <p:nvPr/>
          </p:nvSpPr>
          <p:spPr bwMode="auto">
            <a:xfrm>
              <a:off x="611" y="2251"/>
              <a:ext cx="3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7459" name="Text Box 51"/>
            <p:cNvSpPr txBox="1">
              <a:spLocks noChangeArrowheads="1"/>
            </p:cNvSpPr>
            <p:nvPr/>
          </p:nvSpPr>
          <p:spPr bwMode="auto">
            <a:xfrm>
              <a:off x="839" y="2099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7460" name="Text Box 52"/>
            <p:cNvSpPr txBox="1">
              <a:spLocks noChangeArrowheads="1"/>
            </p:cNvSpPr>
            <p:nvPr/>
          </p:nvSpPr>
          <p:spPr bwMode="auto">
            <a:xfrm>
              <a:off x="2200" y="2069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61" name="Text Box 53"/>
            <p:cNvSpPr txBox="1">
              <a:spLocks noChangeArrowheads="1"/>
            </p:cNvSpPr>
            <p:nvPr/>
          </p:nvSpPr>
          <p:spPr bwMode="auto">
            <a:xfrm>
              <a:off x="2336" y="1933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7463" name="Line 55"/>
            <p:cNvSpPr>
              <a:spLocks noChangeShapeType="1"/>
            </p:cNvSpPr>
            <p:nvPr/>
          </p:nvSpPr>
          <p:spPr bwMode="auto">
            <a:xfrm>
              <a:off x="2426" y="2205"/>
              <a:ext cx="18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64" name="Text Box 56"/>
            <p:cNvSpPr txBox="1">
              <a:spLocks noChangeArrowheads="1"/>
            </p:cNvSpPr>
            <p:nvPr/>
          </p:nvSpPr>
          <p:spPr bwMode="auto">
            <a:xfrm>
              <a:off x="2562" y="205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7465" name="Text Box 57"/>
            <p:cNvSpPr txBox="1">
              <a:spLocks noChangeArrowheads="1"/>
            </p:cNvSpPr>
            <p:nvPr/>
          </p:nvSpPr>
          <p:spPr bwMode="auto">
            <a:xfrm>
              <a:off x="3696" y="2069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466" name="Text Box 58"/>
            <p:cNvSpPr txBox="1">
              <a:spLocks noChangeArrowheads="1"/>
            </p:cNvSpPr>
            <p:nvPr/>
          </p:nvSpPr>
          <p:spPr bwMode="auto">
            <a:xfrm>
              <a:off x="3833" y="1933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36</a:t>
              </a:r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878" y="2205"/>
              <a:ext cx="27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69" name="Text Box 61"/>
            <p:cNvSpPr txBox="1">
              <a:spLocks noChangeArrowheads="1"/>
            </p:cNvSpPr>
            <p:nvPr/>
          </p:nvSpPr>
          <p:spPr bwMode="auto">
            <a:xfrm>
              <a:off x="3878" y="220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7470" name="Text Box 62"/>
            <p:cNvSpPr txBox="1">
              <a:spLocks noChangeArrowheads="1"/>
            </p:cNvSpPr>
            <p:nvPr/>
          </p:nvSpPr>
          <p:spPr bwMode="auto">
            <a:xfrm>
              <a:off x="4105" y="2053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7479" name="Group 71"/>
          <p:cNvGrpSpPr>
            <a:grpSpLocks/>
          </p:cNvGrpSpPr>
          <p:nvPr/>
        </p:nvGrpSpPr>
        <p:grpSpPr bwMode="auto">
          <a:xfrm>
            <a:off x="1619250" y="3141663"/>
            <a:ext cx="720725" cy="889000"/>
            <a:chOff x="1020" y="1979"/>
            <a:chExt cx="454" cy="560"/>
          </a:xfrm>
        </p:grpSpPr>
        <p:sp>
          <p:nvSpPr>
            <p:cNvPr id="17472" name="Text Box 64"/>
            <p:cNvSpPr txBox="1">
              <a:spLocks noChangeArrowheads="1"/>
            </p:cNvSpPr>
            <p:nvPr/>
          </p:nvSpPr>
          <p:spPr bwMode="auto">
            <a:xfrm>
              <a:off x="1020" y="211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473" name="Text Box 65"/>
            <p:cNvSpPr txBox="1">
              <a:spLocks noChangeArrowheads="1"/>
            </p:cNvSpPr>
            <p:nvPr/>
          </p:nvSpPr>
          <p:spPr bwMode="auto">
            <a:xfrm>
              <a:off x="1156" y="1979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17477" name="Text Box 69"/>
            <p:cNvSpPr txBox="1">
              <a:spLocks noChangeArrowheads="1"/>
            </p:cNvSpPr>
            <p:nvPr/>
          </p:nvSpPr>
          <p:spPr bwMode="auto">
            <a:xfrm>
              <a:off x="1111" y="2251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7478" name="Line 70"/>
            <p:cNvSpPr>
              <a:spLocks noChangeShapeType="1"/>
            </p:cNvSpPr>
            <p:nvPr/>
          </p:nvSpPr>
          <p:spPr bwMode="auto">
            <a:xfrm>
              <a:off x="1202" y="2251"/>
              <a:ext cx="13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85" name="Group 77"/>
          <p:cNvGrpSpPr>
            <a:grpSpLocks/>
          </p:cNvGrpSpPr>
          <p:nvPr/>
        </p:nvGrpSpPr>
        <p:grpSpPr bwMode="auto">
          <a:xfrm>
            <a:off x="4354513" y="3068638"/>
            <a:ext cx="938212" cy="889000"/>
            <a:chOff x="2743" y="1933"/>
            <a:chExt cx="591" cy="560"/>
          </a:xfrm>
        </p:grpSpPr>
        <p:sp>
          <p:nvSpPr>
            <p:cNvPr id="17480" name="Text Box 72"/>
            <p:cNvSpPr txBox="1">
              <a:spLocks noChangeArrowheads="1"/>
            </p:cNvSpPr>
            <p:nvPr/>
          </p:nvSpPr>
          <p:spPr bwMode="auto">
            <a:xfrm>
              <a:off x="2743" y="2069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7481" name="Text Box 73"/>
            <p:cNvSpPr txBox="1">
              <a:spLocks noChangeArrowheads="1"/>
            </p:cNvSpPr>
            <p:nvPr/>
          </p:nvSpPr>
          <p:spPr bwMode="auto">
            <a:xfrm>
              <a:off x="2971" y="1933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7483" name="Line 75"/>
            <p:cNvSpPr>
              <a:spLocks noChangeShapeType="1"/>
            </p:cNvSpPr>
            <p:nvPr/>
          </p:nvSpPr>
          <p:spPr bwMode="auto">
            <a:xfrm>
              <a:off x="2971" y="2205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84" name="Text Box 76"/>
            <p:cNvSpPr txBox="1">
              <a:spLocks noChangeArrowheads="1"/>
            </p:cNvSpPr>
            <p:nvPr/>
          </p:nvSpPr>
          <p:spPr bwMode="auto">
            <a:xfrm>
              <a:off x="2925" y="2205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15</a:t>
              </a:r>
            </a:p>
          </p:txBody>
        </p:sp>
      </p:grp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6732588" y="32845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539750" y="4365625"/>
            <a:ext cx="777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3. Представьте число в виде неправильной дроби: </a:t>
            </a:r>
          </a:p>
        </p:txBody>
      </p:sp>
      <p:grpSp>
        <p:nvGrpSpPr>
          <p:cNvPr id="17500" name="Group 92"/>
          <p:cNvGrpSpPr>
            <a:grpSpLocks/>
          </p:cNvGrpSpPr>
          <p:nvPr/>
        </p:nvGrpSpPr>
        <p:grpSpPr bwMode="auto">
          <a:xfrm>
            <a:off x="1835150" y="4221163"/>
            <a:ext cx="3673475" cy="2238375"/>
            <a:chOff x="1156" y="2659"/>
            <a:chExt cx="2314" cy="1410"/>
          </a:xfrm>
        </p:grpSpPr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1156" y="2659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1473" y="2961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489" name="Text Box 81"/>
            <p:cNvSpPr txBox="1">
              <a:spLocks noChangeArrowheads="1"/>
            </p:cNvSpPr>
            <p:nvPr/>
          </p:nvSpPr>
          <p:spPr bwMode="auto">
            <a:xfrm>
              <a:off x="1519" y="3838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95" name="Text Box 87"/>
            <p:cNvSpPr txBox="1">
              <a:spLocks noChangeArrowheads="1"/>
            </p:cNvSpPr>
            <p:nvPr/>
          </p:nvSpPr>
          <p:spPr bwMode="auto">
            <a:xfrm>
              <a:off x="2018" y="3838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grpSp>
          <p:nvGrpSpPr>
            <p:cNvPr id="17499" name="Group 91"/>
            <p:cNvGrpSpPr>
              <a:grpSpLocks/>
            </p:cNvGrpSpPr>
            <p:nvPr/>
          </p:nvGrpSpPr>
          <p:grpSpPr bwMode="auto">
            <a:xfrm>
              <a:off x="1292" y="2976"/>
              <a:ext cx="2178" cy="685"/>
              <a:chOff x="1292" y="2976"/>
              <a:chExt cx="2178" cy="685"/>
            </a:xfrm>
          </p:grpSpPr>
          <p:sp>
            <p:nvSpPr>
              <p:cNvPr id="17431" name="Text Box 23"/>
              <p:cNvSpPr txBox="1">
                <a:spLocks noChangeArrowheads="1"/>
              </p:cNvSpPr>
              <p:nvPr/>
            </p:nvSpPr>
            <p:spPr bwMode="auto">
              <a:xfrm>
                <a:off x="1565" y="3067"/>
                <a:ext cx="3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75" name="Text Box 67"/>
              <p:cNvSpPr txBox="1">
                <a:spLocks noChangeArrowheads="1"/>
              </p:cNvSpPr>
              <p:nvPr/>
            </p:nvSpPr>
            <p:spPr bwMode="auto">
              <a:xfrm>
                <a:off x="1565" y="3385"/>
                <a:ext cx="1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82" name="Text Box 74"/>
              <p:cNvSpPr txBox="1">
                <a:spLocks noChangeArrowheads="1"/>
              </p:cNvSpPr>
              <p:nvPr/>
            </p:nvSpPr>
            <p:spPr bwMode="auto">
              <a:xfrm>
                <a:off x="2018" y="3430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88" name="Text Box 80"/>
              <p:cNvSpPr txBox="1">
                <a:spLocks noChangeArrowheads="1"/>
              </p:cNvSpPr>
              <p:nvPr/>
            </p:nvSpPr>
            <p:spPr bwMode="auto">
              <a:xfrm>
                <a:off x="1292" y="3113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17490" name="Line 82"/>
              <p:cNvSpPr>
                <a:spLocks noChangeShapeType="1"/>
              </p:cNvSpPr>
              <p:nvPr/>
            </p:nvSpPr>
            <p:spPr bwMode="auto">
              <a:xfrm>
                <a:off x="1474" y="3249"/>
                <a:ext cx="181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1" name="Text Box 83"/>
              <p:cNvSpPr txBox="1">
                <a:spLocks noChangeArrowheads="1"/>
              </p:cNvSpPr>
              <p:nvPr/>
            </p:nvSpPr>
            <p:spPr bwMode="auto">
              <a:xfrm>
                <a:off x="1474" y="3249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17492" name="Text Box 84"/>
              <p:cNvSpPr txBox="1">
                <a:spLocks noChangeArrowheads="1"/>
              </p:cNvSpPr>
              <p:nvPr/>
            </p:nvSpPr>
            <p:spPr bwMode="auto">
              <a:xfrm>
                <a:off x="1610" y="3097"/>
                <a:ext cx="36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chemeClr val="bg1"/>
                    </a:solidFill>
                  </a:rPr>
                  <a:t>=</a:t>
                </a:r>
              </a:p>
            </p:txBody>
          </p:sp>
          <p:sp>
            <p:nvSpPr>
              <p:cNvPr id="17493" name="Text Box 85"/>
              <p:cNvSpPr txBox="1">
                <a:spLocks noChangeArrowheads="1"/>
              </p:cNvSpPr>
              <p:nvPr/>
            </p:nvSpPr>
            <p:spPr bwMode="auto">
              <a:xfrm>
                <a:off x="2653" y="3113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12</a:t>
                </a:r>
              </a:p>
            </p:txBody>
          </p:sp>
          <p:sp>
            <p:nvSpPr>
              <p:cNvPr id="17494" name="Text Box 86"/>
              <p:cNvSpPr txBox="1">
                <a:spLocks noChangeArrowheads="1"/>
              </p:cNvSpPr>
              <p:nvPr/>
            </p:nvSpPr>
            <p:spPr bwMode="auto">
              <a:xfrm>
                <a:off x="2971" y="2976"/>
                <a:ext cx="36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7</a:t>
                </a:r>
              </a:p>
            </p:txBody>
          </p:sp>
          <p:sp>
            <p:nvSpPr>
              <p:cNvPr id="17496" name="Line 88"/>
              <p:cNvSpPr>
                <a:spLocks noChangeShapeType="1"/>
              </p:cNvSpPr>
              <p:nvPr/>
            </p:nvSpPr>
            <p:spPr bwMode="auto">
              <a:xfrm>
                <a:off x="2971" y="3249"/>
                <a:ext cx="27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7" name="Text Box 89"/>
              <p:cNvSpPr txBox="1">
                <a:spLocks noChangeArrowheads="1"/>
              </p:cNvSpPr>
              <p:nvPr/>
            </p:nvSpPr>
            <p:spPr bwMode="auto">
              <a:xfrm>
                <a:off x="2971" y="3249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10</a:t>
                </a:r>
              </a:p>
            </p:txBody>
          </p:sp>
          <p:sp>
            <p:nvSpPr>
              <p:cNvPr id="17498" name="Text Box 90"/>
              <p:cNvSpPr txBox="1">
                <a:spLocks noChangeArrowheads="1"/>
              </p:cNvSpPr>
              <p:nvPr/>
            </p:nvSpPr>
            <p:spPr bwMode="auto">
              <a:xfrm>
                <a:off x="3198" y="3097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chemeClr val="bg1"/>
                    </a:solidFill>
                  </a:rPr>
                  <a:t>=</a:t>
                </a:r>
              </a:p>
            </p:txBody>
          </p:sp>
        </p:grpSp>
      </p:grpSp>
      <p:sp>
        <p:nvSpPr>
          <p:cNvPr id="17502" name="Text Box 94"/>
          <p:cNvSpPr txBox="1">
            <a:spLocks noChangeArrowheads="1"/>
          </p:cNvSpPr>
          <p:nvPr/>
        </p:nvSpPr>
        <p:spPr bwMode="auto">
          <a:xfrm>
            <a:off x="2627313" y="6092825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7505" name="Group 97"/>
          <p:cNvGrpSpPr>
            <a:grpSpLocks/>
          </p:cNvGrpSpPr>
          <p:nvPr/>
        </p:nvGrpSpPr>
        <p:grpSpPr bwMode="auto">
          <a:xfrm>
            <a:off x="2916238" y="4724400"/>
            <a:ext cx="647700" cy="890588"/>
            <a:chOff x="1837" y="2976"/>
            <a:chExt cx="408" cy="561"/>
          </a:xfrm>
        </p:grpSpPr>
        <p:sp>
          <p:nvSpPr>
            <p:cNvPr id="17501" name="Text Box 93"/>
            <p:cNvSpPr txBox="1">
              <a:spLocks noChangeArrowheads="1"/>
            </p:cNvSpPr>
            <p:nvPr/>
          </p:nvSpPr>
          <p:spPr bwMode="auto">
            <a:xfrm>
              <a:off x="1837" y="297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31</a:t>
              </a:r>
            </a:p>
          </p:txBody>
        </p:sp>
        <p:sp>
          <p:nvSpPr>
            <p:cNvPr id="17503" name="Line 95"/>
            <p:cNvSpPr>
              <a:spLocks noChangeShapeType="1"/>
            </p:cNvSpPr>
            <p:nvPr/>
          </p:nvSpPr>
          <p:spPr bwMode="auto">
            <a:xfrm>
              <a:off x="1883" y="3249"/>
              <a:ext cx="22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504" name="Text Box 96"/>
            <p:cNvSpPr txBox="1">
              <a:spLocks noChangeArrowheads="1"/>
            </p:cNvSpPr>
            <p:nvPr/>
          </p:nvSpPr>
          <p:spPr bwMode="auto">
            <a:xfrm>
              <a:off x="1882" y="324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7507" name="Text Box 99"/>
          <p:cNvSpPr txBox="1">
            <a:spLocks noChangeArrowheads="1"/>
          </p:cNvSpPr>
          <p:nvPr/>
        </p:nvSpPr>
        <p:spPr bwMode="auto">
          <a:xfrm>
            <a:off x="3203575" y="602138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7510" name="Group 102"/>
          <p:cNvGrpSpPr>
            <a:grpSpLocks/>
          </p:cNvGrpSpPr>
          <p:nvPr/>
        </p:nvGrpSpPr>
        <p:grpSpPr bwMode="auto">
          <a:xfrm>
            <a:off x="5364163" y="4724400"/>
            <a:ext cx="1223962" cy="890588"/>
            <a:chOff x="3379" y="2976"/>
            <a:chExt cx="771" cy="561"/>
          </a:xfrm>
        </p:grpSpPr>
        <p:sp>
          <p:nvSpPr>
            <p:cNvPr id="17506" name="Text Box 98"/>
            <p:cNvSpPr txBox="1">
              <a:spLocks noChangeArrowheads="1"/>
            </p:cNvSpPr>
            <p:nvPr/>
          </p:nvSpPr>
          <p:spPr bwMode="auto">
            <a:xfrm>
              <a:off x="3379" y="2976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127</a:t>
              </a:r>
            </a:p>
          </p:txBody>
        </p:sp>
        <p:sp>
          <p:nvSpPr>
            <p:cNvPr id="17508" name="Line 100"/>
            <p:cNvSpPr>
              <a:spLocks noChangeShapeType="1"/>
            </p:cNvSpPr>
            <p:nvPr/>
          </p:nvSpPr>
          <p:spPr bwMode="auto">
            <a:xfrm>
              <a:off x="3470" y="3249"/>
              <a:ext cx="27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509" name="Text Box 101"/>
            <p:cNvSpPr txBox="1">
              <a:spLocks noChangeArrowheads="1"/>
            </p:cNvSpPr>
            <p:nvPr/>
          </p:nvSpPr>
          <p:spPr bwMode="auto">
            <a:xfrm>
              <a:off x="3469" y="3249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4213" y="908050"/>
            <a:ext cx="6767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4. Представьте 1 в виде дроби со знаменателем 5, 12, 34, 88.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555875" y="55895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68538" y="6092825"/>
            <a:ext cx="790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8457" name="Group 25"/>
          <p:cNvGrpSpPr>
            <a:grpSpLocks/>
          </p:cNvGrpSpPr>
          <p:nvPr/>
        </p:nvGrpSpPr>
        <p:grpSpPr bwMode="auto">
          <a:xfrm>
            <a:off x="900113" y="1747838"/>
            <a:ext cx="6192837" cy="914400"/>
            <a:chOff x="567" y="1101"/>
            <a:chExt cx="3901" cy="576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67" y="120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solidFill>
                    <a:schemeClr val="bg1"/>
                  </a:solidFill>
                </a:rPr>
                <a:t>1</a:t>
              </a:r>
              <a:r>
                <a:rPr lang="ru-RU" sz="2400" dirty="0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793" y="1117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839" y="1389"/>
              <a:ext cx="13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793" y="138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1791" y="1207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solidFill>
                    <a:schemeClr val="bg1"/>
                  </a:solidFill>
                </a:rPr>
                <a:t>1=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2109" y="111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2154" y="1389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2108" y="1389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2790" y="1207"/>
              <a:ext cx="4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solidFill>
                    <a:schemeClr val="bg1"/>
                  </a:solidFill>
                </a:rPr>
                <a:t>1=         </a:t>
              </a:r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3107" y="1389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3061" y="1117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34</a:t>
              </a:r>
            </a:p>
          </p:txBody>
        </p: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3061" y="1389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solidFill>
                    <a:schemeClr val="bg1"/>
                  </a:solidFill>
                </a:rPr>
                <a:t>34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3833" y="120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>
                  <a:solidFill>
                    <a:schemeClr val="bg1"/>
                  </a:solidFill>
                </a:rPr>
                <a:t>1=</a:t>
              </a:r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4150" y="1389"/>
              <a:ext cx="27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Text Box 23"/>
            <p:cNvSpPr txBox="1">
              <a:spLocks noChangeArrowheads="1"/>
            </p:cNvSpPr>
            <p:nvPr/>
          </p:nvSpPr>
          <p:spPr bwMode="auto">
            <a:xfrm>
              <a:off x="4105" y="1101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88</a:t>
              </a:r>
            </a:p>
          </p:txBody>
        </p:sp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4105" y="138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88</a:t>
              </a:r>
            </a:p>
          </p:txBody>
        </p:sp>
      </p:grp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468313" y="2924175"/>
            <a:ext cx="72723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5. Представьте в виде неправильной дроби дробную часть чисел, взяв единицу из целой части: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2627313" y="609282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2843213" y="61658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8476" name="Group 44"/>
          <p:cNvGrpSpPr>
            <a:grpSpLocks/>
          </p:cNvGrpSpPr>
          <p:nvPr/>
        </p:nvGrpSpPr>
        <p:grpSpPr bwMode="auto">
          <a:xfrm>
            <a:off x="827088" y="4221163"/>
            <a:ext cx="6553200" cy="914400"/>
            <a:chOff x="521" y="2688"/>
            <a:chExt cx="4128" cy="576"/>
          </a:xfrm>
        </p:grpSpPr>
        <p:sp>
          <p:nvSpPr>
            <p:cNvPr id="18453" name="Text Box 21"/>
            <p:cNvSpPr txBox="1">
              <a:spLocks noChangeArrowheads="1"/>
            </p:cNvSpPr>
            <p:nvPr/>
          </p:nvSpPr>
          <p:spPr bwMode="auto">
            <a:xfrm>
              <a:off x="1927" y="2825"/>
              <a:ext cx="5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459" name="Text Box 27"/>
            <p:cNvSpPr txBox="1">
              <a:spLocks noChangeArrowheads="1"/>
            </p:cNvSpPr>
            <p:nvPr/>
          </p:nvSpPr>
          <p:spPr bwMode="auto">
            <a:xfrm>
              <a:off x="521" y="2840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auto">
            <a:xfrm>
              <a:off x="667" y="2704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703" y="2976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63" name="Text Box 31"/>
            <p:cNvSpPr txBox="1">
              <a:spLocks noChangeArrowheads="1"/>
            </p:cNvSpPr>
            <p:nvPr/>
          </p:nvSpPr>
          <p:spPr bwMode="auto">
            <a:xfrm>
              <a:off x="703" y="2976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930" y="282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8465" name="Text Box 33"/>
            <p:cNvSpPr txBox="1">
              <a:spLocks noChangeArrowheads="1"/>
            </p:cNvSpPr>
            <p:nvPr/>
          </p:nvSpPr>
          <p:spPr bwMode="auto">
            <a:xfrm>
              <a:off x="2109" y="268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2109" y="2976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2063" y="2976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69" name="Text Box 37"/>
            <p:cNvSpPr txBox="1">
              <a:spLocks noChangeArrowheads="1"/>
            </p:cNvSpPr>
            <p:nvPr/>
          </p:nvSpPr>
          <p:spPr bwMode="auto">
            <a:xfrm>
              <a:off x="2336" y="284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3651" y="2840"/>
              <a:ext cx="9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8471" name="Text Box 39"/>
            <p:cNvSpPr txBox="1">
              <a:spLocks noChangeArrowheads="1"/>
            </p:cNvSpPr>
            <p:nvPr/>
          </p:nvSpPr>
          <p:spPr bwMode="auto">
            <a:xfrm>
              <a:off x="3833" y="2704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3878" y="2976"/>
              <a:ext cx="13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74" name="Text Box 42"/>
            <p:cNvSpPr txBox="1">
              <a:spLocks noChangeArrowheads="1"/>
            </p:cNvSpPr>
            <p:nvPr/>
          </p:nvSpPr>
          <p:spPr bwMode="auto">
            <a:xfrm>
              <a:off x="3833" y="2976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8475" name="Text Box 43"/>
            <p:cNvSpPr txBox="1">
              <a:spLocks noChangeArrowheads="1"/>
            </p:cNvSpPr>
            <p:nvPr/>
          </p:nvSpPr>
          <p:spPr bwMode="auto">
            <a:xfrm>
              <a:off x="4015" y="2825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8483" name="Group 51"/>
          <p:cNvGrpSpPr>
            <a:grpSpLocks/>
          </p:cNvGrpSpPr>
          <p:nvPr/>
        </p:nvGrpSpPr>
        <p:grpSpPr bwMode="auto">
          <a:xfrm>
            <a:off x="1692275" y="4292600"/>
            <a:ext cx="935038" cy="889000"/>
            <a:chOff x="1066" y="2704"/>
            <a:chExt cx="589" cy="560"/>
          </a:xfrm>
        </p:grpSpPr>
        <p:sp>
          <p:nvSpPr>
            <p:cNvPr id="18477" name="Text Box 45"/>
            <p:cNvSpPr txBox="1">
              <a:spLocks noChangeArrowheads="1"/>
            </p:cNvSpPr>
            <p:nvPr/>
          </p:nvSpPr>
          <p:spPr bwMode="auto">
            <a:xfrm>
              <a:off x="1066" y="2840"/>
              <a:ext cx="4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8478" name="Text Box 46"/>
            <p:cNvSpPr txBox="1">
              <a:spLocks noChangeArrowheads="1"/>
            </p:cNvSpPr>
            <p:nvPr/>
          </p:nvSpPr>
          <p:spPr bwMode="auto">
            <a:xfrm>
              <a:off x="1292" y="2704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1292" y="2976"/>
              <a:ext cx="18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481" name="Text Box 49"/>
            <p:cNvSpPr txBox="1">
              <a:spLocks noChangeArrowheads="1"/>
            </p:cNvSpPr>
            <p:nvPr/>
          </p:nvSpPr>
          <p:spPr bwMode="auto">
            <a:xfrm>
              <a:off x="1292" y="2976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18486" name="Group 54"/>
          <p:cNvGrpSpPr>
            <a:grpSpLocks/>
          </p:cNvGrpSpPr>
          <p:nvPr/>
        </p:nvGrpSpPr>
        <p:grpSpPr bwMode="auto">
          <a:xfrm>
            <a:off x="3922713" y="4292600"/>
            <a:ext cx="1154112" cy="889000"/>
            <a:chOff x="2471" y="2704"/>
            <a:chExt cx="727" cy="560"/>
          </a:xfrm>
        </p:grpSpPr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2654" y="2976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8482" name="Text Box 50"/>
            <p:cNvSpPr txBox="1">
              <a:spLocks noChangeArrowheads="1"/>
            </p:cNvSpPr>
            <p:nvPr/>
          </p:nvSpPr>
          <p:spPr bwMode="auto">
            <a:xfrm>
              <a:off x="2471" y="2840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8484" name="Text Box 52"/>
            <p:cNvSpPr txBox="1">
              <a:spLocks noChangeArrowheads="1"/>
            </p:cNvSpPr>
            <p:nvPr/>
          </p:nvSpPr>
          <p:spPr bwMode="auto">
            <a:xfrm>
              <a:off x="2608" y="2704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17</a:t>
              </a:r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2699" y="2976"/>
              <a:ext cx="18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4572000" y="594995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18493" name="Group 61"/>
          <p:cNvGrpSpPr>
            <a:grpSpLocks/>
          </p:cNvGrpSpPr>
          <p:nvPr/>
        </p:nvGrpSpPr>
        <p:grpSpPr bwMode="auto">
          <a:xfrm>
            <a:off x="6588125" y="4267200"/>
            <a:ext cx="1368425" cy="914400"/>
            <a:chOff x="4150" y="2688"/>
            <a:chExt cx="862" cy="576"/>
          </a:xfrm>
        </p:grpSpPr>
        <p:sp>
          <p:nvSpPr>
            <p:cNvPr id="18488" name="Text Box 56"/>
            <p:cNvSpPr txBox="1">
              <a:spLocks noChangeArrowheads="1"/>
            </p:cNvSpPr>
            <p:nvPr/>
          </p:nvSpPr>
          <p:spPr bwMode="auto">
            <a:xfrm>
              <a:off x="4286" y="2688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solidFill>
                    <a:schemeClr val="bg1"/>
                  </a:solidFill>
                </a:rPr>
                <a:t>11</a:t>
              </a:r>
            </a:p>
          </p:txBody>
        </p:sp>
        <p:grpSp>
          <p:nvGrpSpPr>
            <p:cNvPr id="18492" name="Group 60"/>
            <p:cNvGrpSpPr>
              <a:grpSpLocks/>
            </p:cNvGrpSpPr>
            <p:nvPr/>
          </p:nvGrpSpPr>
          <p:grpSpPr bwMode="auto">
            <a:xfrm>
              <a:off x="4150" y="2840"/>
              <a:ext cx="772" cy="424"/>
              <a:chOff x="4150" y="2840"/>
              <a:chExt cx="772" cy="424"/>
            </a:xfrm>
          </p:grpSpPr>
          <p:sp>
            <p:nvSpPr>
              <p:cNvPr id="18487" name="Text Box 55"/>
              <p:cNvSpPr txBox="1">
                <a:spLocks noChangeArrowheads="1"/>
              </p:cNvSpPr>
              <p:nvPr/>
            </p:nvSpPr>
            <p:spPr bwMode="auto">
              <a:xfrm>
                <a:off x="4150" y="2840"/>
                <a:ext cx="7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8490" name="Line 58"/>
              <p:cNvSpPr>
                <a:spLocks noChangeShapeType="1"/>
              </p:cNvSpPr>
              <p:nvPr/>
            </p:nvSpPr>
            <p:spPr bwMode="auto">
              <a:xfrm>
                <a:off x="4332" y="297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1" name="Text Box 59"/>
              <p:cNvSpPr txBox="1">
                <a:spLocks noChangeArrowheads="1"/>
              </p:cNvSpPr>
              <p:nvPr/>
            </p:nvSpPr>
            <p:spPr bwMode="auto">
              <a:xfrm>
                <a:off x="4332" y="2976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solidFill>
                      <a:schemeClr val="bg1"/>
                    </a:solidFill>
                  </a:rPr>
                  <a:t>8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75656" y="836712"/>
            <a:ext cx="655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619250" y="1916113"/>
            <a:ext cx="698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755650" y="1766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latin typeface="Arial" charset="0"/>
              </a:rPr>
              <a:t>.</a:t>
            </a:r>
            <a:endParaRPr lang="ru-RU" dirty="0">
              <a:latin typeface="Arial" charset="0"/>
            </a:endParaRP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211638" y="42211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pic>
        <p:nvPicPr>
          <p:cNvPr id="10304" name="Picture 64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5278" r="68335"/>
          <a:stretch>
            <a:fillRect/>
          </a:stretch>
        </p:blipFill>
        <p:spPr bwMode="auto">
          <a:xfrm>
            <a:off x="250825" y="-26988"/>
            <a:ext cx="865188" cy="1849438"/>
          </a:xfrm>
          <a:prstGeom prst="rect">
            <a:avLst/>
          </a:prstGeom>
          <a:noFill/>
        </p:spPr>
      </p:pic>
      <p:pic>
        <p:nvPicPr>
          <p:cNvPr id="10305" name="Picture 65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965" t="30222"/>
          <a:stretch>
            <a:fillRect/>
          </a:stretch>
        </p:blipFill>
        <p:spPr bwMode="auto">
          <a:xfrm>
            <a:off x="7164388" y="4749800"/>
            <a:ext cx="1655762" cy="1992313"/>
          </a:xfrm>
          <a:prstGeom prst="rect">
            <a:avLst/>
          </a:prstGeom>
          <a:noFill/>
        </p:spPr>
      </p:pic>
      <p:sp>
        <p:nvSpPr>
          <p:cNvPr id="64" name="Содержимое 63"/>
          <p:cNvSpPr>
            <a:spLocks noGrp="1"/>
          </p:cNvSpPr>
          <p:nvPr>
            <p:ph idx="4294967295"/>
          </p:nvPr>
        </p:nvSpPr>
        <p:spPr>
          <a:xfrm>
            <a:off x="3389313" y="1828800"/>
            <a:ext cx="5754687" cy="34004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Пятачок принес для </a:t>
            </a:r>
            <a:r>
              <a:rPr lang="ru-RU" sz="2800" b="1" dirty="0" err="1" smtClean="0">
                <a:solidFill>
                  <a:schemeClr val="bg1"/>
                </a:solidFill>
                <a:latin typeface="+mj-lt"/>
              </a:rPr>
              <a:t>Винни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Пуха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два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бочонка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с медом. Масса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одного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бочонка    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кг </a:t>
            </a:r>
          </a:p>
          <a:p>
            <a:pPr>
              <a:buNone/>
            </a:pPr>
            <a:endParaRPr lang="ru-RU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    и он  легче второго на       кг.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  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Сколько меда было в двух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бочонках?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 </a:t>
            </a:r>
          </a:p>
          <a:p>
            <a:endParaRPr lang="ru-RU" dirty="0"/>
          </a:p>
        </p:txBody>
      </p:sp>
      <p:sp>
        <p:nvSpPr>
          <p:cNvPr id="63" name="Заголовок 6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6870700" cy="16002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                                                      Задача </a:t>
            </a:r>
            <a:r>
              <a:rPr lang="ru-RU" sz="2800" b="1" dirty="0" smtClean="0">
                <a:solidFill>
                  <a:schemeClr val="bg1"/>
                </a:solidFill>
              </a:rPr>
              <a:t>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3140968"/>
            <a:ext cx="485775" cy="866775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2420888"/>
            <a:ext cx="413767" cy="857250"/>
          </a:xfrm>
          <a:prstGeom prst="rect">
            <a:avLst/>
          </a:prstGeom>
          <a:noFill/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71600" y="548680"/>
            <a:ext cx="655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403350" y="476250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Решение: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619250" y="1916113"/>
            <a:ext cx="698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1187624" y="1628800"/>
            <a:ext cx="7058025" cy="923925"/>
            <a:chOff x="793" y="1026"/>
            <a:chExt cx="4446" cy="636"/>
          </a:xfrm>
        </p:grpSpPr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793" y="1117"/>
              <a:ext cx="27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929" y="1026"/>
              <a:ext cx="227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975" y="1344"/>
              <a:ext cx="4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930" y="125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930" y="1249"/>
              <a:ext cx="31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1202" y="1117"/>
              <a:ext cx="31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1383" y="1117"/>
              <a:ext cx="1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1565" y="1026"/>
              <a:ext cx="18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1519" y="1298"/>
              <a:ext cx="31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565" y="1253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1565" y="1249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1882" y="1117"/>
              <a:ext cx="18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2064" y="1117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2245" y="1026"/>
              <a:ext cx="22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2245" y="1389"/>
              <a:ext cx="36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>
              <a:off x="2291" y="125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2245" y="1249"/>
              <a:ext cx="18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2426" y="1117"/>
              <a:ext cx="27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10267" name="Text Box 27"/>
            <p:cNvSpPr txBox="1">
              <a:spLocks noChangeArrowheads="1"/>
            </p:cNvSpPr>
            <p:nvPr/>
          </p:nvSpPr>
          <p:spPr bwMode="auto">
            <a:xfrm>
              <a:off x="2562" y="1117"/>
              <a:ext cx="454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68" name="Text Box 28"/>
            <p:cNvSpPr txBox="1">
              <a:spLocks noChangeArrowheads="1"/>
            </p:cNvSpPr>
            <p:nvPr/>
          </p:nvSpPr>
          <p:spPr bwMode="auto">
            <a:xfrm>
              <a:off x="2699" y="1026"/>
              <a:ext cx="227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269" name="Text Box 29"/>
            <p:cNvSpPr txBox="1">
              <a:spLocks noChangeArrowheads="1"/>
            </p:cNvSpPr>
            <p:nvPr/>
          </p:nvSpPr>
          <p:spPr bwMode="auto">
            <a:xfrm>
              <a:off x="2789" y="1344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auto">
            <a:xfrm>
              <a:off x="2744" y="1253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71" name="Text Box 31"/>
            <p:cNvSpPr txBox="1">
              <a:spLocks noChangeArrowheads="1"/>
            </p:cNvSpPr>
            <p:nvPr/>
          </p:nvSpPr>
          <p:spPr bwMode="auto">
            <a:xfrm>
              <a:off x="2699" y="1253"/>
              <a:ext cx="27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72" name="Text Box 32"/>
            <p:cNvSpPr txBox="1">
              <a:spLocks noChangeArrowheads="1"/>
            </p:cNvSpPr>
            <p:nvPr/>
          </p:nvSpPr>
          <p:spPr bwMode="auto">
            <a:xfrm>
              <a:off x="2925" y="1113"/>
              <a:ext cx="2314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chemeClr val="bg1"/>
                  </a:solidFill>
                  <a:latin typeface="Arial" charset="0"/>
                </a:rPr>
                <a:t>(кг) масса второго бочонка</a:t>
              </a:r>
            </a:p>
          </p:txBody>
        </p:sp>
      </p:grp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827088" y="2852738"/>
            <a:ext cx="7489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827088" y="3133725"/>
            <a:ext cx="7058025" cy="1087438"/>
            <a:chOff x="521" y="1570"/>
            <a:chExt cx="4446" cy="685"/>
          </a:xfrm>
        </p:grpSpPr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521" y="1661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2.</a:t>
              </a:r>
            </a:p>
          </p:txBody>
        </p:sp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758" y="175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77" name="Text Box 37"/>
            <p:cNvSpPr txBox="1">
              <a:spLocks noChangeArrowheads="1"/>
            </p:cNvSpPr>
            <p:nvPr/>
          </p:nvSpPr>
          <p:spPr bwMode="auto">
            <a:xfrm>
              <a:off x="748" y="165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278" name="Text Box 38"/>
            <p:cNvSpPr txBox="1">
              <a:spLocks noChangeArrowheads="1"/>
            </p:cNvSpPr>
            <p:nvPr/>
          </p:nvSpPr>
          <p:spPr bwMode="auto">
            <a:xfrm>
              <a:off x="871" y="1570"/>
              <a:ext cx="2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279" name="Text Box 39"/>
            <p:cNvSpPr txBox="1">
              <a:spLocks noChangeArrowheads="1"/>
            </p:cNvSpPr>
            <p:nvPr/>
          </p:nvSpPr>
          <p:spPr bwMode="auto">
            <a:xfrm>
              <a:off x="930" y="2024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80" name="Line 40"/>
            <p:cNvSpPr>
              <a:spLocks noChangeShapeType="1"/>
            </p:cNvSpPr>
            <p:nvPr/>
          </p:nvSpPr>
          <p:spPr bwMode="auto">
            <a:xfrm>
              <a:off x="930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81" name="Text Box 41"/>
            <p:cNvSpPr txBox="1">
              <a:spLocks noChangeArrowheads="1"/>
            </p:cNvSpPr>
            <p:nvPr/>
          </p:nvSpPr>
          <p:spPr bwMode="auto">
            <a:xfrm>
              <a:off x="884" y="179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82" name="Text Box 42"/>
            <p:cNvSpPr txBox="1">
              <a:spLocks noChangeArrowheads="1"/>
            </p:cNvSpPr>
            <p:nvPr/>
          </p:nvSpPr>
          <p:spPr bwMode="auto">
            <a:xfrm>
              <a:off x="1156" y="1661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0283" name="Text Box 43"/>
            <p:cNvSpPr txBox="1">
              <a:spLocks noChangeArrowheads="1"/>
            </p:cNvSpPr>
            <p:nvPr/>
          </p:nvSpPr>
          <p:spPr bwMode="auto">
            <a:xfrm>
              <a:off x="1338" y="1661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84" name="Text Box 44"/>
            <p:cNvSpPr txBox="1">
              <a:spLocks noChangeArrowheads="1"/>
            </p:cNvSpPr>
            <p:nvPr/>
          </p:nvSpPr>
          <p:spPr bwMode="auto">
            <a:xfrm>
              <a:off x="1474" y="1570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285" name="Text Box 45"/>
            <p:cNvSpPr txBox="1">
              <a:spLocks noChangeArrowheads="1"/>
            </p:cNvSpPr>
            <p:nvPr/>
          </p:nvSpPr>
          <p:spPr bwMode="auto">
            <a:xfrm>
              <a:off x="1519" y="179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86" name="Line 46"/>
            <p:cNvSpPr>
              <a:spLocks noChangeShapeType="1"/>
            </p:cNvSpPr>
            <p:nvPr/>
          </p:nvSpPr>
          <p:spPr bwMode="auto">
            <a:xfrm>
              <a:off x="1519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87" name="Text Box 47"/>
            <p:cNvSpPr txBox="1">
              <a:spLocks noChangeArrowheads="1"/>
            </p:cNvSpPr>
            <p:nvPr/>
          </p:nvSpPr>
          <p:spPr bwMode="auto">
            <a:xfrm>
              <a:off x="1474" y="179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88" name="Text Box 48"/>
            <p:cNvSpPr txBox="1">
              <a:spLocks noChangeArrowheads="1"/>
            </p:cNvSpPr>
            <p:nvPr/>
          </p:nvSpPr>
          <p:spPr bwMode="auto">
            <a:xfrm>
              <a:off x="1746" y="1661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10289" name="Text Box 49"/>
            <p:cNvSpPr txBox="1">
              <a:spLocks noChangeArrowheads="1"/>
            </p:cNvSpPr>
            <p:nvPr/>
          </p:nvSpPr>
          <p:spPr bwMode="auto">
            <a:xfrm>
              <a:off x="1927" y="165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10290" name="Text Box 50"/>
            <p:cNvSpPr txBox="1">
              <a:spLocks noChangeArrowheads="1"/>
            </p:cNvSpPr>
            <p:nvPr/>
          </p:nvSpPr>
          <p:spPr bwMode="auto">
            <a:xfrm>
              <a:off x="2154" y="157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291" name="Text Box 51"/>
            <p:cNvSpPr txBox="1">
              <a:spLocks noChangeArrowheads="1"/>
            </p:cNvSpPr>
            <p:nvPr/>
          </p:nvSpPr>
          <p:spPr bwMode="auto">
            <a:xfrm>
              <a:off x="2154" y="179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0292" name="Line 52"/>
            <p:cNvSpPr>
              <a:spLocks noChangeShapeType="1"/>
            </p:cNvSpPr>
            <p:nvPr/>
          </p:nvSpPr>
          <p:spPr bwMode="auto">
            <a:xfrm>
              <a:off x="2200" y="179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293" name="Text Box 53"/>
            <p:cNvSpPr txBox="1">
              <a:spLocks noChangeArrowheads="1"/>
            </p:cNvSpPr>
            <p:nvPr/>
          </p:nvSpPr>
          <p:spPr bwMode="auto">
            <a:xfrm>
              <a:off x="2154" y="1797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294" name="Text Box 54"/>
            <p:cNvSpPr txBox="1">
              <a:spLocks noChangeArrowheads="1"/>
            </p:cNvSpPr>
            <p:nvPr/>
          </p:nvSpPr>
          <p:spPr bwMode="auto">
            <a:xfrm>
              <a:off x="2426" y="1657"/>
              <a:ext cx="25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>
                  <a:solidFill>
                    <a:schemeClr val="bg1"/>
                  </a:solidFill>
                  <a:latin typeface="Arial" charset="0"/>
                </a:rPr>
                <a:t>(кг) масса двух бочонков</a:t>
              </a:r>
            </a:p>
          </p:txBody>
        </p:sp>
      </p:grp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755650" y="17668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charset="0"/>
              </a:rPr>
              <a:t>.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211638" y="42211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grpSp>
        <p:nvGrpSpPr>
          <p:cNvPr id="10297" name="Group 57"/>
          <p:cNvGrpSpPr>
            <a:grpSpLocks/>
          </p:cNvGrpSpPr>
          <p:nvPr/>
        </p:nvGrpSpPr>
        <p:grpSpPr bwMode="auto">
          <a:xfrm>
            <a:off x="3924300" y="4437063"/>
            <a:ext cx="3671888" cy="720725"/>
            <a:chOff x="2472" y="2024"/>
            <a:chExt cx="2313" cy="454"/>
          </a:xfrm>
        </p:grpSpPr>
        <p:sp>
          <p:nvSpPr>
            <p:cNvPr id="10298" name="Text Box 58"/>
            <p:cNvSpPr txBox="1">
              <a:spLocks noChangeArrowheads="1"/>
            </p:cNvSpPr>
            <p:nvPr/>
          </p:nvSpPr>
          <p:spPr bwMode="auto">
            <a:xfrm>
              <a:off x="2472" y="2115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Ответ:</a:t>
              </a:r>
            </a:p>
          </p:txBody>
        </p:sp>
        <p:sp>
          <p:nvSpPr>
            <p:cNvPr id="10299" name="Text Box 59"/>
            <p:cNvSpPr txBox="1">
              <a:spLocks noChangeArrowheads="1"/>
            </p:cNvSpPr>
            <p:nvPr/>
          </p:nvSpPr>
          <p:spPr bwMode="auto">
            <a:xfrm>
              <a:off x="3107" y="2115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10300" name="Text Box 60"/>
            <p:cNvSpPr txBox="1">
              <a:spLocks noChangeArrowheads="1"/>
            </p:cNvSpPr>
            <p:nvPr/>
          </p:nvSpPr>
          <p:spPr bwMode="auto">
            <a:xfrm>
              <a:off x="3334" y="202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301" name="Line 61"/>
            <p:cNvSpPr>
              <a:spLocks noChangeShapeType="1"/>
            </p:cNvSpPr>
            <p:nvPr/>
          </p:nvSpPr>
          <p:spPr bwMode="auto">
            <a:xfrm>
              <a:off x="3379" y="225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2" name="Text Box 62"/>
            <p:cNvSpPr txBox="1">
              <a:spLocks noChangeArrowheads="1"/>
            </p:cNvSpPr>
            <p:nvPr/>
          </p:nvSpPr>
          <p:spPr bwMode="auto">
            <a:xfrm>
              <a:off x="3334" y="224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303" name="Text Box 63"/>
            <p:cNvSpPr txBox="1">
              <a:spLocks noChangeArrowheads="1"/>
            </p:cNvSpPr>
            <p:nvPr/>
          </p:nvSpPr>
          <p:spPr bwMode="auto">
            <a:xfrm>
              <a:off x="3606" y="2110"/>
              <a:ext cx="1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>
                  <a:solidFill>
                    <a:schemeClr val="bg1"/>
                  </a:solidFill>
                  <a:latin typeface="Arial" charset="0"/>
                </a:rPr>
                <a:t>кг</a:t>
              </a:r>
            </a:p>
          </p:txBody>
        </p:sp>
      </p:grpSp>
      <p:pic>
        <p:nvPicPr>
          <p:cNvPr id="10304" name="Picture 64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5278" r="68335"/>
          <a:stretch>
            <a:fillRect/>
          </a:stretch>
        </p:blipFill>
        <p:spPr bwMode="auto">
          <a:xfrm>
            <a:off x="250825" y="-26988"/>
            <a:ext cx="865188" cy="1849438"/>
          </a:xfrm>
          <a:prstGeom prst="rect">
            <a:avLst/>
          </a:prstGeom>
          <a:noFill/>
        </p:spPr>
      </p:pic>
      <p:pic>
        <p:nvPicPr>
          <p:cNvPr id="10305" name="Picture 65" descr="2137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965" t="30222"/>
          <a:stretch>
            <a:fillRect/>
          </a:stretch>
        </p:blipFill>
        <p:spPr bwMode="auto">
          <a:xfrm>
            <a:off x="7164388" y="4749800"/>
            <a:ext cx="1655762" cy="1992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92275" y="549275"/>
            <a:ext cx="4679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Задача 2.</a:t>
            </a:r>
          </a:p>
        </p:txBody>
      </p:sp>
      <p:pic>
        <p:nvPicPr>
          <p:cNvPr id="8197" name="Picture 5" descr="Бабушка Уда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888432" cy="3744416"/>
          </a:xfrm>
          <a:prstGeom prst="rect">
            <a:avLst/>
          </a:prstGeom>
          <a:noFill/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076825" y="184467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572000" y="1916113"/>
            <a:ext cx="38163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Длина удава 10 м и он длиннее </a:t>
            </a: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своей</a:t>
            </a:r>
          </a:p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бабушки </a:t>
            </a: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на          м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. </a:t>
            </a:r>
            <a:endParaRPr lang="ru-RU" sz="28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Какова </a:t>
            </a:r>
            <a:r>
              <a:rPr lang="ru-RU" sz="2800" b="1" dirty="0">
                <a:solidFill>
                  <a:schemeClr val="bg1"/>
                </a:solidFill>
                <a:latin typeface="Arial" charset="0"/>
              </a:rPr>
              <a:t>длина удава и его бабушки вместе? 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852936"/>
            <a:ext cx="695325" cy="866775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690</TotalTime>
  <Words>376</Words>
  <Application>Microsoft Office PowerPoint</Application>
  <PresentationFormat>Экран (4:3)</PresentationFormat>
  <Paragraphs>183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 Смешанные числа</vt:lpstr>
      <vt:lpstr>Отгадайте ребус</vt:lpstr>
      <vt:lpstr>Урок №16            5.02.13  Сложение и вычитание  смешанных чисел</vt:lpstr>
      <vt:lpstr>Вычислить устно</vt:lpstr>
      <vt:lpstr>Слайд 5</vt:lpstr>
      <vt:lpstr>Слайд 6</vt:lpstr>
      <vt:lpstr>                                                      Задача 1</vt:lpstr>
      <vt:lpstr>Слайд 8</vt:lpstr>
      <vt:lpstr>Слайд 9</vt:lpstr>
      <vt:lpstr>Слайд 10</vt:lpstr>
      <vt:lpstr>Задание на урок</vt:lpstr>
      <vt:lpstr>Рефлексия</vt:lpstr>
      <vt:lpstr>Домашнее задание</vt:lpstr>
      <vt:lpstr>Спасибо за урок!!!</vt:lpstr>
    </vt:vector>
  </TitlesOfParts>
  <Company>505.ru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Admin</cp:lastModifiedBy>
  <cp:revision>60</cp:revision>
  <dcterms:created xsi:type="dcterms:W3CDTF">2010-01-18T15:38:49Z</dcterms:created>
  <dcterms:modified xsi:type="dcterms:W3CDTF">2013-02-05T17:10:52Z</dcterms:modified>
</cp:coreProperties>
</file>