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2" r:id="rId4"/>
    <p:sldId id="273" r:id="rId5"/>
    <p:sldId id="258" r:id="rId6"/>
    <p:sldId id="259" r:id="rId7"/>
    <p:sldId id="271" r:id="rId8"/>
    <p:sldId id="267" r:id="rId9"/>
    <p:sldId id="268" r:id="rId10"/>
    <p:sldId id="269" r:id="rId11"/>
    <p:sldId id="270" r:id="rId12"/>
    <p:sldId id="260" r:id="rId13"/>
  </p:sldIdLst>
  <p:sldSz cx="9144000" cy="6858000" type="screen4x3"/>
  <p:notesSz cx="6858000" cy="9144000"/>
  <p:custDataLst>
    <p:tags r:id="rId1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I четверть (5 кл.)</c:v>
                </c:pt>
              </c:strCache>
            </c:strRef>
          </c:tx>
          <c:cat>
            <c:strRef>
              <c:f>Лист1!$B$1:$D$1</c:f>
              <c:strCache>
                <c:ptCount val="3"/>
                <c:pt idx="0">
                  <c:v>отличники</c:v>
                </c:pt>
                <c:pt idx="1">
                  <c:v>Хорошисты</c:v>
                </c:pt>
                <c:pt idx="2">
                  <c:v>успевающие</c:v>
                </c:pt>
              </c:strCache>
            </c:strRef>
          </c:cat>
          <c:val>
            <c:numRef>
              <c:f>Лист1!$B$2:$D$2</c:f>
              <c:numCache>
                <c:formatCode>General</c:formatCode>
                <c:ptCount val="3"/>
                <c:pt idx="0">
                  <c:v>0</c:v>
                </c:pt>
                <c:pt idx="1">
                  <c:v>23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Год (5 кл.)</c:v>
                </c:pt>
              </c:strCache>
            </c:strRef>
          </c:tx>
          <c:cat>
            <c:strRef>
              <c:f>Лист1!$B$1:$D$1</c:f>
              <c:strCache>
                <c:ptCount val="3"/>
                <c:pt idx="0">
                  <c:v>отличники</c:v>
                </c:pt>
                <c:pt idx="1">
                  <c:v>Хорошисты</c:v>
                </c:pt>
                <c:pt idx="2">
                  <c:v>успевающие</c:v>
                </c:pt>
              </c:strCache>
            </c:strRef>
          </c:cat>
          <c:val>
            <c:numRef>
              <c:f>Лист1!$B$3:$D$3</c:f>
              <c:numCache>
                <c:formatCode>General</c:formatCode>
                <c:ptCount val="3"/>
                <c:pt idx="0">
                  <c:v>2</c:v>
                </c:pt>
                <c:pt idx="1">
                  <c:v>19</c:v>
                </c:pt>
                <c:pt idx="2">
                  <c:v>2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I четверть (5 кл.)</c:v>
                </c:pt>
              </c:strCache>
            </c:strRef>
          </c:tx>
          <c:cat>
            <c:strRef>
              <c:f>Лист1!$B$1:$D$1</c:f>
              <c:strCache>
                <c:ptCount val="3"/>
                <c:pt idx="0">
                  <c:v>отличники</c:v>
                </c:pt>
                <c:pt idx="1">
                  <c:v>Хорошисты</c:v>
                </c:pt>
                <c:pt idx="2">
                  <c:v>успевающие</c:v>
                </c:pt>
              </c:strCache>
            </c:strRef>
          </c:cat>
          <c:val>
            <c:numRef>
              <c:f>Лист1!$B$4:$D$4</c:f>
              <c:numCache>
                <c:formatCode>General</c:formatCode>
                <c:ptCount val="3"/>
                <c:pt idx="0">
                  <c:v>0</c:v>
                </c:pt>
                <c:pt idx="1">
                  <c:v>10</c:v>
                </c:pt>
                <c:pt idx="2">
                  <c:v>15</c:v>
                </c:pt>
              </c:numCache>
            </c:numRef>
          </c:val>
        </c:ser>
        <c:shape val="box"/>
        <c:axId val="35110272"/>
        <c:axId val="35214464"/>
        <c:axId val="0"/>
      </c:bar3DChart>
      <c:catAx>
        <c:axId val="35110272"/>
        <c:scaling>
          <c:orientation val="minMax"/>
        </c:scaling>
        <c:axPos val="b"/>
        <c:tickLblPos val="nextTo"/>
        <c:crossAx val="35214464"/>
        <c:crosses val="autoZero"/>
        <c:auto val="1"/>
        <c:lblAlgn val="ctr"/>
        <c:lblOffset val="100"/>
      </c:catAx>
      <c:valAx>
        <c:axId val="35214464"/>
        <c:scaling>
          <c:orientation val="minMax"/>
        </c:scaling>
        <c:axPos val="l"/>
        <c:majorGridlines/>
        <c:numFmt formatCode="General" sourceLinked="1"/>
        <c:tickLblPos val="nextTo"/>
        <c:crossAx val="3511027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Лист2!$A$2</c:f>
              <c:strCache>
                <c:ptCount val="1"/>
                <c:pt idx="0">
                  <c:v>Русский язык</c:v>
                </c:pt>
              </c:strCache>
            </c:strRef>
          </c:tx>
          <c:cat>
            <c:strRef>
              <c:f>Лист2!$B$1:$D$1</c:f>
              <c:strCache>
                <c:ptCount val="3"/>
                <c:pt idx="0">
                  <c:v>I ч.(5 класс)</c:v>
                </c:pt>
                <c:pt idx="1">
                  <c:v>Год (5 класс)</c:v>
                </c:pt>
                <c:pt idx="2">
                  <c:v>I ч.(6 класс)</c:v>
                </c:pt>
              </c:strCache>
            </c:strRef>
          </c:cat>
          <c:val>
            <c:numRef>
              <c:f>Лист2!$B$2:$D$2</c:f>
              <c:numCache>
                <c:formatCode>General</c:formatCode>
                <c:ptCount val="3"/>
                <c:pt idx="0">
                  <c:v>100</c:v>
                </c:pt>
                <c:pt idx="1">
                  <c:v>100</c:v>
                </c:pt>
                <c:pt idx="2">
                  <c:v>52</c:v>
                </c:pt>
              </c:numCache>
            </c:numRef>
          </c:val>
        </c:ser>
        <c:ser>
          <c:idx val="1"/>
          <c:order val="1"/>
          <c:tx>
            <c:strRef>
              <c:f>Лист2!$A$3</c:f>
              <c:strCache>
                <c:ptCount val="1"/>
                <c:pt idx="0">
                  <c:v>Математика</c:v>
                </c:pt>
              </c:strCache>
            </c:strRef>
          </c:tx>
          <c:cat>
            <c:strRef>
              <c:f>Лист2!$B$1:$D$1</c:f>
              <c:strCache>
                <c:ptCount val="3"/>
                <c:pt idx="0">
                  <c:v>I ч.(5 класс)</c:v>
                </c:pt>
                <c:pt idx="1">
                  <c:v>Год (5 класс)</c:v>
                </c:pt>
                <c:pt idx="2">
                  <c:v>I ч.(6 класс)</c:v>
                </c:pt>
              </c:strCache>
            </c:strRef>
          </c:cat>
          <c:val>
            <c:numRef>
              <c:f>Лист2!$B$3:$D$3</c:f>
              <c:numCache>
                <c:formatCode>General</c:formatCode>
                <c:ptCount val="3"/>
                <c:pt idx="0">
                  <c:v>100</c:v>
                </c:pt>
                <c:pt idx="1">
                  <c:v>98</c:v>
                </c:pt>
                <c:pt idx="2">
                  <c:v>80</c:v>
                </c:pt>
              </c:numCache>
            </c:numRef>
          </c:val>
        </c:ser>
        <c:ser>
          <c:idx val="2"/>
          <c:order val="2"/>
          <c:tx>
            <c:strRef>
              <c:f>Лист2!$A$4</c:f>
              <c:strCache>
                <c:ptCount val="1"/>
                <c:pt idx="0">
                  <c:v>Иностранный язык</c:v>
                </c:pt>
              </c:strCache>
            </c:strRef>
          </c:tx>
          <c:cat>
            <c:strRef>
              <c:f>Лист2!$B$1:$D$1</c:f>
              <c:strCache>
                <c:ptCount val="3"/>
                <c:pt idx="0">
                  <c:v>I ч.(5 класс)</c:v>
                </c:pt>
                <c:pt idx="1">
                  <c:v>Год (5 класс)</c:v>
                </c:pt>
                <c:pt idx="2">
                  <c:v>I ч.(6 класс)</c:v>
                </c:pt>
              </c:strCache>
            </c:strRef>
          </c:cat>
          <c:val>
            <c:numRef>
              <c:f>Лист2!$B$4:$D$4</c:f>
              <c:numCache>
                <c:formatCode>General</c:formatCode>
                <c:ptCount val="3"/>
                <c:pt idx="0">
                  <c:v>100</c:v>
                </c:pt>
                <c:pt idx="1">
                  <c:v>98</c:v>
                </c:pt>
                <c:pt idx="2">
                  <c:v>80</c:v>
                </c:pt>
              </c:numCache>
            </c:numRef>
          </c:val>
        </c:ser>
        <c:shape val="cylinder"/>
        <c:axId val="35203712"/>
        <c:axId val="35250560"/>
        <c:axId val="0"/>
      </c:bar3DChart>
      <c:catAx>
        <c:axId val="35203712"/>
        <c:scaling>
          <c:orientation val="minMax"/>
        </c:scaling>
        <c:axPos val="b"/>
        <c:tickLblPos val="nextTo"/>
        <c:crossAx val="35250560"/>
        <c:crosses val="autoZero"/>
        <c:auto val="1"/>
        <c:lblAlgn val="ctr"/>
        <c:lblOffset val="100"/>
      </c:catAx>
      <c:valAx>
        <c:axId val="35250560"/>
        <c:scaling>
          <c:orientation val="minMax"/>
        </c:scaling>
        <c:axPos val="l"/>
        <c:majorGridlines/>
        <c:numFmt formatCode="General" sourceLinked="1"/>
        <c:tickLblPos val="nextTo"/>
        <c:crossAx val="3520371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1F48-C0FB-4875-B494-2402E2D70D14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AA53-A636-4EC2-8575-C118A80602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1F48-C0FB-4875-B494-2402E2D70D14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AA53-A636-4EC2-8575-C118A80602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1F48-C0FB-4875-B494-2402E2D70D14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AA53-A636-4EC2-8575-C118A80602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1F48-C0FB-4875-B494-2402E2D70D14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AA53-A636-4EC2-8575-C118A80602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1F48-C0FB-4875-B494-2402E2D70D14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AA53-A636-4EC2-8575-C118A80602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1F48-C0FB-4875-B494-2402E2D70D14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AA53-A636-4EC2-8575-C118A80602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1F48-C0FB-4875-B494-2402E2D70D14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AA53-A636-4EC2-8575-C118A80602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1F48-C0FB-4875-B494-2402E2D70D14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AA53-A636-4EC2-8575-C118A80602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1F48-C0FB-4875-B494-2402E2D70D14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AA53-A636-4EC2-8575-C118A80602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1F48-C0FB-4875-B494-2402E2D70D14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AA53-A636-4EC2-8575-C118A80602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1F48-C0FB-4875-B494-2402E2D70D14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AA53-A636-4EC2-8575-C118A80602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3000" t="-5000" r="-3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41F48-C0FB-4875-B494-2402E2D70D14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2AA53-A636-4EC2-8575-C118A80602C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t="-4000" r="-3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3286124"/>
            <a:ext cx="7772400" cy="1470025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Итоги первой четверти 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6В класса 2012-2013  уч.год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4857760"/>
            <a:ext cx="6400800" cy="1752600"/>
          </a:xfrm>
        </p:spPr>
        <p:txBody>
          <a:bodyPr>
            <a:normAutofit/>
          </a:bodyPr>
          <a:lstStyle/>
          <a:p>
            <a:endParaRPr lang="ru-RU" sz="2400" dirty="0" smtClean="0">
              <a:solidFill>
                <a:srgbClr val="002060"/>
              </a:solidFill>
            </a:endParaRPr>
          </a:p>
          <a:p>
            <a:endParaRPr lang="ru-RU" sz="2400" dirty="0" smtClean="0">
              <a:solidFill>
                <a:srgbClr val="002060"/>
              </a:solidFill>
            </a:endParaRPr>
          </a:p>
        </p:txBody>
      </p:sp>
      <p:pic>
        <p:nvPicPr>
          <p:cNvPr id="4" name="Picture 2" descr="H:\Documents and Settings\Aida\Рабочий стол\ТЕКСТУРЫ и фоны, клипарты\2 ЧАСТЬ !!!\Scool_objekts\scool (42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62594" y="2285992"/>
            <a:ext cx="1138496" cy="112429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67744" y="4797152"/>
            <a:ext cx="5832648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Составитель: </a:t>
            </a:r>
          </a:p>
          <a:p>
            <a:pPr algn="r"/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учитель математики МОУ СОШ №203 ХЭЦ</a:t>
            </a:r>
          </a:p>
          <a:p>
            <a:pPr algn="r"/>
            <a:r>
              <a:rPr lang="ru-RU" sz="2000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 г. Новосибирск</a:t>
            </a:r>
          </a:p>
          <a:p>
            <a:pPr algn="r"/>
            <a:r>
              <a:rPr lang="ru-RU" sz="2400" dirty="0" err="1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Видутова</a:t>
            </a:r>
            <a:r>
              <a:rPr lang="ru-RU" sz="2400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 Т. В</a:t>
            </a:r>
            <a:endParaRPr lang="ru-RU" sz="2000" dirty="0" smtClean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ru-RU" sz="2000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ru-RU" sz="200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rmAutofit fontScale="90000"/>
          </a:bodyPr>
          <a:lstStyle/>
          <a:p>
            <a:pPr algn="l" fontAlgn="base">
              <a:lnSpc>
                <a:spcPct val="120000"/>
              </a:lnSpc>
            </a:pP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FF0000"/>
                </a:solidFill>
                <a:latin typeface="Monotype Corsiva" pitchFamily="66" charset="0"/>
              </a:rPr>
              <a:t>3 совет: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900" dirty="0" smtClean="0">
                <a:solidFill>
                  <a:srgbClr val="C00000"/>
                </a:solidFill>
              </a:rPr>
              <a:t/>
            </a:r>
            <a:br>
              <a:rPr lang="ru-RU" sz="4900" dirty="0" smtClean="0">
                <a:solidFill>
                  <a:srgbClr val="C00000"/>
                </a:solidFill>
              </a:rPr>
            </a:br>
            <a:r>
              <a:rPr lang="ru-RU" sz="4900" dirty="0" smtClean="0">
                <a:solidFill>
                  <a:srgbClr val="C00000"/>
                </a:solidFill>
              </a:rPr>
              <a:t>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base">
              <a:lnSpc>
                <a:spcPct val="110000"/>
              </a:lnSpc>
              <a:buNone/>
            </a:pPr>
            <a:r>
              <a:rPr lang="ru-RU" dirty="0" smtClean="0">
                <a:latin typeface="Constantia" pitchFamily="18" charset="0"/>
              </a:rPr>
              <a:t>                              </a:t>
            </a:r>
            <a:r>
              <a:rPr lang="ru-RU" b="1" u="sng" dirty="0" smtClean="0">
                <a:solidFill>
                  <a:srgbClr val="0070C0"/>
                </a:solidFill>
                <a:latin typeface="Constantia" pitchFamily="18" charset="0"/>
              </a:rPr>
              <a:t>Хорошо сиди на уроке!!!</a:t>
            </a:r>
            <a:r>
              <a:rPr lang="ru-RU" dirty="0" smtClean="0">
                <a:latin typeface="Constantia" pitchFamily="18" charset="0"/>
              </a:rPr>
              <a:t> </a:t>
            </a:r>
          </a:p>
          <a:p>
            <a:pPr fontAlgn="base">
              <a:lnSpc>
                <a:spcPct val="110000"/>
              </a:lnSpc>
              <a:buNone/>
            </a:pPr>
            <a:endParaRPr lang="ru-RU" dirty="0" smtClean="0">
              <a:latin typeface="Constantia" pitchFamily="18" charset="0"/>
            </a:endParaRPr>
          </a:p>
          <a:p>
            <a:pPr fontAlgn="base">
              <a:lnSpc>
                <a:spcPct val="110000"/>
              </a:lnSpc>
              <a:buNone/>
            </a:pPr>
            <a:r>
              <a:rPr lang="ru-RU" dirty="0" smtClean="0">
                <a:latin typeface="Constantia" pitchFamily="18" charset="0"/>
              </a:rPr>
              <a:t>                            Следи за поведением, не вступай  </a:t>
            </a:r>
          </a:p>
          <a:p>
            <a:pPr fontAlgn="base">
              <a:lnSpc>
                <a:spcPct val="110000"/>
              </a:lnSpc>
              <a:buNone/>
            </a:pPr>
            <a:r>
              <a:rPr lang="ru-RU" dirty="0" smtClean="0">
                <a:latin typeface="Constantia" pitchFamily="18" charset="0"/>
              </a:rPr>
              <a:t>                            в конфликты с учителем. Старайся сидеть тихо, и внимательно слушай (ну или хотя бы делай вид, что внимательно слушаешь). Благодаря хорошему поведению, некоторые учителя будут делать тебе поблажки, и если у тебя между «3» и «4», то поставят «4» (а лучше «5»). Хорошие отношения с учителями   еще никому не повредили</a:t>
            </a:r>
            <a:r>
              <a:rPr lang="ru-RU" dirty="0" smtClean="0"/>
              <a:t>.                           </a:t>
            </a:r>
          </a:p>
          <a:p>
            <a:pPr fontAlgn="base">
              <a:lnSpc>
                <a:spcPct val="110000"/>
              </a:lnSpc>
              <a:buNone/>
            </a:pPr>
            <a:endParaRPr lang="ru-RU" dirty="0" smtClean="0"/>
          </a:p>
          <a:p>
            <a:pPr fontAlgn="base">
              <a:lnSpc>
                <a:spcPct val="120000"/>
              </a:lnSpc>
              <a:buNone/>
            </a:pPr>
            <a:endParaRPr lang="ru-RU" dirty="0" smtClean="0"/>
          </a:p>
          <a:p>
            <a:pPr>
              <a:lnSpc>
                <a:spcPct val="120000"/>
              </a:lnSpc>
            </a:pPr>
            <a:endParaRPr lang="ru-RU" dirty="0" smtClean="0"/>
          </a:p>
          <a:p>
            <a:pPr fontAlgn="base">
              <a:lnSpc>
                <a:spcPct val="120000"/>
              </a:lnSpc>
              <a:buNone/>
            </a:pPr>
            <a:endParaRPr lang="ru-RU" dirty="0"/>
          </a:p>
        </p:txBody>
      </p:sp>
      <p:pic>
        <p:nvPicPr>
          <p:cNvPr id="4" name="Рисунок 3" descr="540_small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628800"/>
            <a:ext cx="1240532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rgbClr val="FF0000"/>
                </a:solidFill>
                <a:latin typeface="Monotype Corsiva" pitchFamily="66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dirty="0" smtClean="0">
                <a:solidFill>
                  <a:srgbClr val="FF0000"/>
                </a:solidFill>
                <a:latin typeface="Monotype Corsiva" pitchFamily="66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dirty="0" smtClean="0">
                <a:solidFill>
                  <a:srgbClr val="FF0000"/>
                </a:solidFill>
                <a:latin typeface="Monotype Corsiva" pitchFamily="66" charset="0"/>
              </a:rPr>
              <a:t>4 совет: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             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86000" y="1340768"/>
            <a:ext cx="66064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solidFill>
                  <a:srgbClr val="0070C0"/>
                </a:solidFill>
                <a:latin typeface="Constantia" pitchFamily="18" charset="0"/>
              </a:rPr>
              <a:t>Берись за дополнительные задания!</a:t>
            </a:r>
            <a:r>
              <a:rPr lang="ru-RU" sz="2400" b="1" dirty="0" smtClean="0">
                <a:solidFill>
                  <a:srgbClr val="0070C0"/>
                </a:solidFill>
                <a:latin typeface="Constantia" pitchFamily="18" charset="0"/>
              </a:rPr>
              <a:t> </a:t>
            </a:r>
          </a:p>
          <a:p>
            <a:r>
              <a:rPr lang="ru-RU" sz="2400" dirty="0" smtClean="0">
                <a:latin typeface="Constantia" pitchFamily="18" charset="0"/>
              </a:rPr>
              <a:t>К примеру, рефераты. Сейчас в Интернете можно найти множество рефератов на любую тему. А так же учи правила и стихи (полезно развивать память).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3501008"/>
            <a:ext cx="63367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solidFill>
                  <a:srgbClr val="0070C0"/>
                </a:solidFill>
                <a:latin typeface="Constantia" pitchFamily="18" charset="0"/>
              </a:rPr>
              <a:t>Правильно учи тексты или стихотворения!</a:t>
            </a:r>
            <a:r>
              <a:rPr lang="ru-RU" sz="2400" b="1" dirty="0" smtClean="0">
                <a:solidFill>
                  <a:srgbClr val="0070C0"/>
                </a:solidFill>
                <a:latin typeface="Constantia" pitchFamily="18" charset="0"/>
              </a:rPr>
              <a:t> </a:t>
            </a:r>
          </a:p>
          <a:p>
            <a:r>
              <a:rPr lang="ru-RU" sz="2400" dirty="0" smtClean="0">
                <a:latin typeface="Constantia" pitchFamily="18" charset="0"/>
              </a:rPr>
              <a:t>Конечно лучше не откладывать до последнего, но если так получилось, то бессмысленно учить после 18:00. Лучше заведи будильник на час пораньше, чем обычно, и учи!</a:t>
            </a:r>
          </a:p>
        </p:txBody>
      </p:sp>
      <p:sp>
        <p:nvSpPr>
          <p:cNvPr id="1026" name="AutoShape 2" descr="data:image/jpeg;base64,/9j/4AAQSkZJRgABAQAAAQABAAD/2wCEAAkGBhAQEBUUEBAQDw8UEA8PEA8PDw8QDw8PFBAVFBQQFBQXHCYeFxkjGRIUHy8gIycpLCwsFR4xNTAqNSYrLCkBCQoKDgwOGg8PGikdHBwpKSkpKSkpKSkpKSkpLCwpLCksKSkpKSwpKSwpLCkpKSwpKSkpKSkpKTYsKSksLCwsKf/AABEIALkBEQMBIgACEQEDEQH/xAAcAAABBQEBAQAAAAAAAAAAAAADAQIEBQYHAAj/xABEEAABAwIDBQMKAggEBwEAAAABAAIDBBEFITEGEkFRkWFxgQcTFBUiMkJSobHB4SNDU2KCstHwFkSSwlRjcnODovEz/8QAGgEAAwEBAQEAAAAAAAAAAAAAAQIDAAQFBv/EACgRAAIBAwQCAgIDAQEAAAAAAAABAgMREgQTITFBUSJhFFIycaFCI//aAAwDAQACEQMRAD8AvmhGYExoRmBfEn0jY9oRmpjQjMCwjHNCNG1DCOwJkhGx4jTgxK1yctYncZZOC8lARAeCUJbJbLAPBKvWSgImESrxNlT121VNFlvGRw1EY3rd50RSv0ZJvouEiyj/ACiQj9U/xfH+CJTeUOmcfba9g+YWe0d9sx0TbcvQ23L0ahIhwVbJGhzHBzSLtcDcEJ+8pinikKckWZhhTSiEJpCUIMphCKQmEIDoC5DcjOCG4IDgXITgjuCE4JRkAcEB6kOCE8LFERXBCcpDwguCw6BWXk6yRYxYNCM1qY0IzAnIse1qKwJrQigIoRjgERqawIjQmEY5oTwkanhYRngEq8E4BEB4JQF4BOARAJZCq6pkTC+Rwa1ouSUZxAFzoMyVzfafHjUy7rT+hYTujgf3z+CaMcnYeEMmFxvad9QSGnzcN8m3sXDm8/gqCdznaZN5kfhoEQyAWFrk6D8TyCdLRF+pvbh8DewDiV1qKidaSXCKqW3GQ/wnLqAAo0h4h7j/ANQDvqM07EJ2MNh7TtOdvwCqX1D3HLIdq66cG1cnOcYl/QbVz0zS1j7NJvYZ2PEi+i02C+UEusHkf6cvE3/Bc7Lb6kr2Hndf45j8VqmlpyjfySzd7Ppn0Bh2IMmbdp7xll234hSyFg9iK8hwaTkctdL6jwOfit8AvIlHF2BUji+AZCaUUhNISNCAyEwhFKYUrCmCcENwRiENwQKJgHNQnBSHNQnBKOiO4ITwpDghOCA6ZGeEFwUl4QXhAogNl5PsvLGJzUVoQ2tRmhUIse1FaExoRWhMhBzQigJjQigIk2OaE8BNCeAihRQE4JAE5NYVnktl6ybLKGNLnGzQCSeQAuSjYBl9vMd8zEImH9LLllwZx6rns9SIm3Ni48Obu3uTsaxg1NQ+ZxyJIYPlYNPpmqCWp3zvu90ZN7ufeV6FGjwdi+EbFvT14bdxOfE8STwUl9bI9th7IPwjIkdpWcZI5xB4fCOAV5RSDdzOZ48d381eVNIGVytqaM3t36clHNPc2Huj3iP5QtDVQbsZdb23ndb2X/v6JYcK3IR8zrfl+JQ3LIKgmZ1zCDpn9B2L1LEfOg8Cd0+PHqriPCydBkB1doPr9lKkwgMjt8Vwb9B+KO9xYzpeS5wE7rhlyv36f06LpzdPBc0w53tA/MGu+oP2cumsGS8qp2JqPA0hMIRCE0hTOdDCExEKaQlaGBkIbgiuCY5IMmAcENwR3BCcECiAOCE4I7ghOCUdEd4QXBSXNQXNQKJgbLyfZeQCS2hFYmNRGhWIBGorAmNCKwJhWwjQngJrU8Ik2OCeE1qemQooCcF4BKE6QjFWR8o+LeapxE02fMSD2Rtzd+AWwAXJNvq7ztW+2YYBC3+HNx/1G3gqU43kVoQyl/Rj62XK17A/yjXqosLPOHPJjcyeQH4qxiwt00lhc5ZgcGj87qyGCCPcY72Y3OL3yaggaN+69LdjBW8nU6UpS56ITKPdj3yLF5LY2/KwauUaGcl4A0uLdwyA6qfjdVdxsLDd3WD5WBVdJk8dmfQZfWy0HeLkzTXKSNDXVoytm1tmt8LXPip7q9uQy9lg6/2PqqbFINxkY43F++1z+CBTuJJPMfYBR7VyihzY1EU7WRjLPd3j32VLUYlvPtwuwKcWfomk8W59T+SzE8tnnvFlOismxpxxRsaF2TP4gf5f9i6rHoFyTDJbgf8Acd93n/cutRe6O4fZclRfI5NT0jxTSEQppCmcqYMhNKeQmlKOhhTHBPKa5KxkCcEFwR3IDkjKIE4IbgjFDJQHQBwQnBSHILwlKIEvJyRAYlNCK1DBRGq6IMM1FaEJhRmphGPaE8BI1OCJNjgE8JoTwmQrHAJwCQKVDBzXTTpOo7IjKViNUO3I3vdkGsc7oFxd0JmmAHvOd9S4n7krru18hFJJbiAPAlc2wiMBwIHtNvn2kAjpmqVYqm7I79DzFyL+jwaOJvmoR7R3Xyycb8788sgqzGKWaF7z5nzsLsy1hG8DxO6ciFeUTDCy8j9+aSS4Ay1Oluxo+iuHyMc2zgPGyVWfZaU3FnJTQtmd7LXxu4h7SBbsumRYC9j8xllnwte5XS3YSxzrtaBnwUTFMGLgRHkeBWc5LrodVIu1zB7Qua5rd03IL8v4fyUelp8v4L9Qrf1bUMcRLCZQL2LWNuO9pt9CpFNQXa5wgLd1pPtEs0z0Rcmo2LJq42eAiBvD2B9lgqif2v8AyZrsVJhgAjFva829xccyTlkeq5Hj1CIqiRg4SX1vYFX0aSbTOXUybjwarB3izTzeOu5n9QV2OI+yO4fZcR2dfvBg/wCdb6fmu3RjIdwXDWVptEtRzGI5NJSpjlE40jxTCF7zg5obp28x1WsUHFNKE+ujGrh1QHYpF846oYsZJkhyC5BdikXzt6hDdiUfzt6hJiykUwjkMphr4zo9vVL55p4jqkcWOecVHeUcoL0tiiB2Xkq8gMSgitQmojVY5wrUZqC1GYUwrCtTgmtTwiTY4J4QwngpkKyXTN462UtjlEoX2JHA/dSnDivb0tttNHFU/lYgY3SiSFzTxCw/qgwm9r3c2x4WF10OUXFiqHF4LR6XINuqlqaWXyXZ1aWs4fHwZivje6Vjyd1rQWg55PdoT0sj0e9vlsp9qxczPJzexTYIxIzdd/8ADf8AqouJ0PnY25ua5ubXNNnNcMrgriSPUyUviXGFVcZacw0g5g5Zr1RVAG4sRf8AsrFSTzsP6WPz+RG/Gd17jw3hlZWlBiEjmnzVK5mVt6WRp+1yn5sLOhjyaeEtOoCgzRB98hYvDAByvmUymdK4bpsMs3j7BPqKkMzIs1g6m2SDfBNKzCvlaxzj8LI7eOtvouYY/Qxlskr3AvdvbkbAcjezS93dw7FvY4ZJWXcbMJLi3S/f4cFkceDp/wBFGBuNcS5w05WCeCcWm+DJp3SK/Y6Akx9szT4X/JdmEoAzXNsOdDRtBNhujxJt/UqsxrygSvuIzujnxU5U5VZto1WOSS9HTK7HoYh7T2jxWXxTyixNyjz7Vy2sxWR5u5xPioL6grqp6H2c7lCJuqvygynQ2HYquXbKU/EeqybpkMyFdsdJFEXqkukaWTaiQ/F9UB20D/mPVULWOOgJ8CjMoZTox3RPsU0D8ib6Rauxx5+I9UjsVefiPUqEzCJz8BRm4NUfIUu3T+h41qnokRYk/wCY9SpkGNyDR7v9RVb6nn+QpfV04+ApHTgx96fo0MW1EzfjPirGn22f8YBWLNPKNWle9sfCeilLTU32g7zN7/jUfKvLA+ddyPRIp/h0/Rt5ndWwOCeGnkp3pLOYS+eZ2KP4sPBPdkRGlEY4I28zsSbjVN6ReGbdFa5ECH5ocCl3DwKm9NJdBzQYFOuox3krKgg5hKqE72aM2W9NDYdqO3NV9PiI4qa2oB0Xs08YxSRwzTvdjKi4F+XDsVXilUzdtcF2obx71daqlxHCA2QyN0cRvjk7n3FLXbUW4lKOOVpFPBQyN9ppB4lp07woDNomRTOinAYT7Tc7tz1vyz+60UrrBYTGKMzTl4Fxk2686EeT1ItNNyNPUOpXjeuzvuE8Qgts0brezIkLPOw5sYDtGixcCr0VD3M9ht+XJNNYvkyd1wGfWMhjtx4KppT6TIQb7jAHOvo4lNqcOmObrk8GtvYd5Vhh4a0CNtmyvIuHXF+wFCilKXyNU+Mbx8kXEHPALWOLGnIgclSVcjIhYWH3PaVeYxWho3QLu0zGd1lKjCp5Tezs+wq7SbJQfBQ4tVF5Nz/RZ+d+a2M2y03ykd4VfPs07iQrwlGAJXl0ZbM6C6kQYRI/sCvhhzI+09UaGgqJMo2EDmq7/wCpPY8yK6n2aZ8blYR4fSR62Perqh8ntRJnI8gcgtFQ+TOBvvXce1Bycu2LeMejGR1lM33Wg9zbqQ2vB92Fx7mrpFLsfTM0Y3oFYR4NC3RregSYoG8ctZNKdIHdEYR1B0gK6kKOIcAneYj5BbBG3jlnodQf1JSGgn4xLqnmo+Q+iQxR9i2CNvP0cpdhkv7P6IL8Jf8As/ousmGLs+iG+nh47v0WwNvfRyb1O79n9Ei6v6LD+79F5bA279HJPW9fwaUnrjEfl+66MaWLkE30ePkEuf0G5z0Y/iI+C/VGZtdXN1iJ6rd+jR8gk9CiPwhK5r0YyNPt/O334XhW1J5Qmn3mub3hW/quE/COiY7Z6A/COiVyXoPBIo9qoZPiCtoaxj9CCs7/AITi+HLuRGYG9nuuPVDI2KZo/NApWhw0Kp4ZJWa3VjT199UyYjiydFXubqFKZXRuFibXFrHJQgQUx9OCqKcl0ScIv6HV2HMLDuvc3K1xZyz8IaLRtFw03LyPaLv6KynpHcCbcrqvjpGxm+Yzz4qSlFS5Vi6Txte4bFKJrwwW4hx7hnbrZR8Oqwx5adCSWE6EXzt4qeZA4HO2Vr8hx/FYvGtpIt4NiN913vge7bI2T1YxkroNFu9mbx8zSqjEZ44yHOduhpvce94KHh9e57Q7ea4W1abhZDbXGTfcBzOvcuRQblwdMUl54NtSbT0YNxEBbPffZx6lMqfKCL7tLDvH53ZC/YAuc4LQPkzcTucir1kZPsQjPQuC6VePFycoQvcscQxqpf8A/tNa/wCrY4NHQZqHS4XLOfZuG/3xV9gmxwHtSZnU3WqhpmRizQAjjfsm6qjxEzWGbExtzeLntWhp8Oij0aEQ1F9EnmnnU2TJLwSlKT7YUyAcghPrR39yUUzRrmkdLG3Ww6JhLAjVPOjSmGWY6Nsmy45E3S7u4EqHNtG74IXu78lkGz9E5sE51cAnjD38ZFn5car3e5C1o/eKjvlxR3Fje4Eo8BxZqRhv75Xjhg+c9VkTTYof1wHc1DfheJH/ADLh3BHgFmbE4U35j1Q34M08T1WP9T4kP809IMPxQf5px72hHg1ma31K35j1SrJeiYp/xP8A6heW4DZkn0w8iveknkUA2+dJ/GuVsukSfSOwpwqO9RQT8ydvO5qbY6ROZUnmVIjqjzVY2R3Z0R2THiAluHEt4qruUmOoVNHOOIUqKccyFriOJbteClNM06ZKFHJ2qVHInTJNWCNiLUZj+aRkiJuAqqEYpbdRqikDu9SALJSbpnFNATsZ2qjdHeyyuN4BHPdzRuv1dundD+w9q6HV0wcO1Y/FAYXdi5JXpv6OynLP+yrwZogpzYFou72SdLarLNp3VVS5x90Gw5ZLSV1RvtsO05Jdn8JNrAd55qsJdsZq3YejoC+zGCzeJ5rZ4PgTImi4zT8LwxsbdM1JqKq2irHg5pzcuEGklA0Qg0u1yCiRTXPMqYyN7tck3ZO1hTO1v95oTqiR3ut8SpkdE0ap5lY3kmsLdFZ6uld7zz3DJGZgzeNz3p1RjcbNXDqqir20ibobocDWky7bh0Y4BEEDBwCxNRt2T7jXHwVfLtXVu92NyIdt+To12DkmGdg4hczfieIv0bZCcMRdxsiHaOmOrI+YTHYhHzC5maKvOslk12G1nGVa5ttHSjiUfMJhxOLmFzU4bVcZUN1DUftSsHbR031nFzC8uY+iT/tD1XlgbZlv8U1A4LzdsZxq1MfSuB0Xm0pPBVvT9B26nv8AwkN24lGrVJi2+I1aq84f+6hOwxvyoWovwHCsvP8AhpKfygs4hWtLtxA7U2WBfhIPNCdhB4FI6NF9Oxsqy7SZ1im2igfo4dVZQ1cbtHBcTFJK33XHqpUGLVUXEnqkek/WSCq37RaO3xu5G6lR1BC5BQbfTM98H6rUYb5QIn5ONj2qDozh2hsoy6Z0GKcKXHIsvR45FJo4eBVrBVjgUE7CygXIN0tlFhqFJa9VTItWPWVLj+GCRhyzV0SgzPbbNCUVJWGhJxdzntNhLiS23G3gthhWGCNoy0ToxHvZWU/eyySQVitSbkDnm4BR46MuNypbIUslQGqhK/hD4oGtTZ8SYwKsq8QPNVNRVMGb3fVbIZQv2WFXtC45MBPcquZ9TLx3R3qtq9rqeLQi/ZqqCu8opOUbSUyUn0h7KJqTggOckhPil9CpY9d099lzmq2tq5NLtCrpJqqT3nnqn235aRsvSbOpS4zSR8WfRQJtuKZuhHgub+rJHe88nqixYAXcymxgu5A/9H1E2s3lHhGmagy+UpvBpKqqfZG+qsqfZJg1ChLUaeHm5aNCs/SBHb+R3uxnolbtTUv0ZZWsOAxt4BS46Bg4Bcs9dTX8UXjpZf8ATKQYrUu1Ce2ad2qvRC0cEoDeSg9a30iq06KS0yVXm8OS8k/MkHYiV8mGtPBI3CG8lJD0Rr1zOrNeTpUERfVDeSa7BWngp4enhynvTXkOC9FS7AhyQX4B2K/a5Pa5MtVUXkDgjLSbPnkoM+DuHD6LeABJJTNPBXp66a7ISpo5u+i5hBOHA/CugzYNG7gFHOz7eC7Y65HM6X0YuCOWPNjnDxV5h21cseUlyOauDgCrMRwRzRpdOtTCfDNt2NZhO1DXge0D2cVqqKuDxkuC1FVJCcgfBX2BeUEsyeV0qlK11yjlnhe3TOuVuItjbcmy51tP5Qd27YznzVJtHtwZm2YTY6rHupZJTc3VadK/M+ERc8eI8s0NL5QJQ+5JtddH2Y2ubOBc59+a4u7BXhS8JrZqZ987J50oNXg+RYVJviaPoOavAbe6zeKbSNbq4BYio25e5lhe9lRl88zrm/iubbfng6E4r7NVX7Wk5R3PaVQ1VZLJ7zzbldBOFTWvc9FB9CnL7ZkJ4Rh7C6jXUSWykYTzVnS4IHaIVJhZFi4dVp8ODWjRQq1lHoaLb8FbFs4FI9SMHBXTqgclGmnvouXekPKXBSvoRfRWFHh4HJRZHneVhSy5KVapJopQu2SmwgLzgh+kJpmXn9noJMVyYU0yphlRSGsOcUwuTHSJjnp7AsG30iB5xeRxMODkRrkEJ7VpIZBg5Pa5BCe1TaCGa5EBQWogU2jB2vRGyKOE9qRiWJG8EoKGEoQuxcUHCbKwEWK8xOenhNkpRRmsXwAPzAWam2XudF0KVV8mq9WjqakVZM5J04yfJjodmM1c0mBhvBW7UcJqmqqS7YFSjHorm4YwpHbPsdwCm8VLgUVVkvIUkUzNmWDOwUltAxitX6KumQdSUu2aXAaCNpysFIjwphN7BBpFbQKbm0wqKsV8+GNPBNbQboyVo9MkRU2wuKKSoaQvQsupFWh06M5OwIxTYM0KQxWViosq5nNvg7IRSILimGRElUdydI6EK6RDMi8UNyqkjDjImGVI5CcqJIRsJ55eQV5NigX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" name="Рисунок 7" descr="http://images04.olx.ru/ui/20/88/47/1335678533_365608147_1----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772816"/>
            <a:ext cx="1800225" cy="1218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3.bp.blogspot.com/-RZiRjnGvj7M/UG3YhJSB4XI/AAAAAAAAArc/3UxPaAcIYIs/s1600/11974285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4149080"/>
            <a:ext cx="238760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latin typeface="Constantia" pitchFamily="18" charset="0"/>
              </a:rPr>
              <a:t>Каждый из Вас хотел бы улучшить результат и это замечательное желание. Но эту задачу решить трудно. Можно работать в новой четверти так же, и тогда трудно ждать улучшения результата, но можно воспользоваться теми советами, которые  сегодня здесь прозвучали. В таком случае, я думаю, результаты будут такими, какими Вы хотите их получить. Через месяц мы вернемся к обсуждению промежуточных результатов и посмотрим, что Вам удалось сделать. </a:t>
            </a:r>
            <a:endParaRPr lang="ru-RU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628800"/>
          <a:ext cx="8280920" cy="4104456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2070230"/>
                <a:gridCol w="2070230"/>
                <a:gridCol w="2070230"/>
                <a:gridCol w="2070230"/>
              </a:tblGrid>
              <a:tr h="10261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7030A0"/>
                          </a:solidFill>
                          <a:latin typeface="Arial Black" pitchFamily="34" charset="0"/>
                        </a:rPr>
                        <a:t>отличники</a:t>
                      </a:r>
                      <a:endParaRPr lang="ru-RU" sz="2000" dirty="0">
                        <a:solidFill>
                          <a:srgbClr val="7030A0"/>
                        </a:solidFill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7030A0"/>
                          </a:solidFill>
                          <a:latin typeface="Arial Black" pitchFamily="34" charset="0"/>
                        </a:rPr>
                        <a:t>хорошисты</a:t>
                      </a:r>
                      <a:endParaRPr lang="ru-RU" sz="2000" dirty="0">
                        <a:solidFill>
                          <a:srgbClr val="7030A0"/>
                        </a:solidFill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7030A0"/>
                          </a:solidFill>
                          <a:latin typeface="Arial Black" pitchFamily="34" charset="0"/>
                        </a:rPr>
                        <a:t>успевающие</a:t>
                      </a:r>
                      <a:endParaRPr lang="ru-RU" sz="2000" dirty="0">
                        <a:solidFill>
                          <a:srgbClr val="7030A0"/>
                        </a:solidFill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261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Arial Black" pitchFamily="34" charset="0"/>
                        </a:rPr>
                        <a:t>1 четверть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Arial Black" pitchFamily="34" charset="0"/>
                        </a:rPr>
                        <a:t>5 класс</a:t>
                      </a:r>
                      <a:endParaRPr lang="ru-RU" sz="200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Arial Black" pitchFamily="34" charset="0"/>
                        </a:rPr>
                        <a:t>нет</a:t>
                      </a:r>
                      <a:endParaRPr lang="ru-RU" sz="28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Arial Black" pitchFamily="34" charset="0"/>
                        </a:rPr>
                        <a:t>23</a:t>
                      </a:r>
                      <a:endParaRPr lang="ru-RU" sz="28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Arial Black" pitchFamily="34" charset="0"/>
                        </a:rPr>
                        <a:t>нет</a:t>
                      </a:r>
                      <a:endParaRPr lang="ru-RU" sz="28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261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Arial Black" pitchFamily="34" charset="0"/>
                        </a:rPr>
                        <a:t>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Arial Black" pitchFamily="34" charset="0"/>
                        </a:rPr>
                        <a:t>5 класс</a:t>
                      </a:r>
                      <a:endParaRPr lang="ru-RU" sz="200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Arial Black" pitchFamily="34" charset="0"/>
                        </a:rPr>
                        <a:t>2</a:t>
                      </a:r>
                      <a:endParaRPr lang="ru-RU" sz="28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Arial Black" pitchFamily="34" charset="0"/>
                        </a:rPr>
                        <a:t>19</a:t>
                      </a:r>
                      <a:endParaRPr lang="ru-RU" sz="28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Arial Black" pitchFamily="34" charset="0"/>
                        </a:rPr>
                        <a:t>2</a:t>
                      </a:r>
                      <a:endParaRPr lang="ru-RU" sz="28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261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Arial Black" pitchFamily="34" charset="0"/>
                        </a:rPr>
                        <a:t>1 четверть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Arial Black" pitchFamily="34" charset="0"/>
                        </a:rPr>
                        <a:t>6 класс</a:t>
                      </a:r>
                      <a:endParaRPr lang="ru-RU" sz="200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Arial Black" pitchFamily="34" charset="0"/>
                        </a:rPr>
                        <a:t>нет</a:t>
                      </a:r>
                      <a:endParaRPr lang="ru-RU" sz="280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Arial Black" pitchFamily="34" charset="0"/>
                        </a:rPr>
                        <a:t>10</a:t>
                      </a:r>
                      <a:endParaRPr lang="ru-RU" sz="28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Arial Black" pitchFamily="34" charset="0"/>
                        </a:rPr>
                        <a:t>15</a:t>
                      </a:r>
                      <a:endParaRPr lang="ru-RU" sz="28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Успеваемость за 5 класс и </a:t>
            </a:r>
            <a:r>
              <a:rPr lang="en-US" sz="3600" dirty="0" smtClean="0"/>
              <a:t>I</a:t>
            </a:r>
            <a:r>
              <a:rPr lang="ru-RU" sz="3600" dirty="0" smtClean="0"/>
              <a:t> четверть 6 класса.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Качественная успеваемость по русскому языку, математике и иностранному языку.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4400" dirty="0" smtClean="0">
                <a:latin typeface="Constantia" pitchFamily="18" charset="0"/>
                <a:cs typeface="Lucida Sans Unicode" pitchFamily="34" charset="0"/>
              </a:rPr>
              <a:t>Довольны ли вы своими результатами, почему?</a:t>
            </a:r>
          </a:p>
          <a:p>
            <a:pPr lvl="0"/>
            <a:r>
              <a:rPr lang="ru-RU" sz="4400" dirty="0" smtClean="0">
                <a:latin typeface="Constantia" pitchFamily="18" charset="0"/>
                <a:cs typeface="Lucida Sans Unicode" pitchFamily="34" charset="0"/>
              </a:rPr>
              <a:t>Что каждому мешает учиться?</a:t>
            </a:r>
          </a:p>
          <a:p>
            <a:r>
              <a:rPr lang="ru-RU" sz="4400" dirty="0" smtClean="0">
                <a:latin typeface="Constantia" pitchFamily="18" charset="0"/>
                <a:cs typeface="Lucida Sans Unicode" pitchFamily="34" charset="0"/>
              </a:rPr>
              <a:t>Что может помочь Вам в учебе?</a:t>
            </a:r>
            <a:endParaRPr lang="ru-RU" sz="3600" dirty="0">
              <a:latin typeface="Constantia" pitchFamily="18" charset="0"/>
              <a:cs typeface="Lucida Sans Unicode" pitchFamily="34" charset="0"/>
            </a:endParaRPr>
          </a:p>
        </p:txBody>
      </p:sp>
      <p:pic>
        <p:nvPicPr>
          <p:cNvPr id="4" name="Picture 2" descr="H:\Documents and Settings\Aida\Рабочий стол\ТЕКСТУРЫ и фоны, клипарты\2 ЧАСТЬ !!!\Scool_objekts\scool (4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6644" y="785794"/>
            <a:ext cx="642942" cy="6349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507288" cy="5073427"/>
          </a:xfrm>
        </p:spPr>
        <p:txBody>
          <a:bodyPr>
            <a:noAutofit/>
          </a:bodyPr>
          <a:lstStyle/>
          <a:p>
            <a:pPr lvl="0"/>
            <a:r>
              <a:rPr lang="ru-RU" dirty="0" smtClean="0">
                <a:latin typeface="Constantia" pitchFamily="18" charset="0"/>
              </a:rPr>
              <a:t>Существует 2 точки зрения: </a:t>
            </a:r>
          </a:p>
          <a:p>
            <a:pPr lvl="0">
              <a:buNone/>
            </a:pPr>
            <a:r>
              <a:rPr lang="ru-RU" sz="3600" b="1" dirty="0" smtClean="0">
                <a:latin typeface="Constantia" pitchFamily="18" charset="0"/>
              </a:rPr>
              <a:t>       </a:t>
            </a:r>
            <a:r>
              <a:rPr lang="ru-RU" sz="3600" b="1" dirty="0" smtClean="0">
                <a:solidFill>
                  <a:srgbClr val="C00000"/>
                </a:solidFill>
                <a:latin typeface="Constantia" pitchFamily="18" charset="0"/>
              </a:rPr>
              <a:t>учиться надо,       </a:t>
            </a:r>
          </a:p>
          <a:p>
            <a:pPr lvl="0">
              <a:buNone/>
            </a:pPr>
            <a:r>
              <a:rPr lang="ru-RU" sz="3600" b="1" dirty="0" smtClean="0">
                <a:solidFill>
                  <a:srgbClr val="C00000"/>
                </a:solidFill>
                <a:latin typeface="Constantia" pitchFamily="18" charset="0"/>
              </a:rPr>
              <a:t>                                  </a:t>
            </a:r>
            <a:r>
              <a:rPr lang="ru-RU" sz="3600" b="1" dirty="0" smtClean="0">
                <a:solidFill>
                  <a:srgbClr val="7030A0"/>
                </a:solidFill>
                <a:latin typeface="Constantia" pitchFamily="18" charset="0"/>
              </a:rPr>
              <a:t>можно не учиться</a:t>
            </a:r>
            <a:r>
              <a:rPr lang="ru-RU" sz="3600" dirty="0" smtClean="0">
                <a:latin typeface="Constantia" pitchFamily="18" charset="0"/>
              </a:rPr>
              <a:t>. </a:t>
            </a:r>
          </a:p>
          <a:p>
            <a:pPr lvl="0">
              <a:buNone/>
            </a:pPr>
            <a:r>
              <a:rPr lang="ru-RU" dirty="0" smtClean="0">
                <a:latin typeface="Constantia" pitchFamily="18" charset="0"/>
              </a:rPr>
              <a:t>Выберите подходящую для Вас и </a:t>
            </a:r>
          </a:p>
          <a:p>
            <a:pPr lvl="0">
              <a:buNone/>
            </a:pPr>
            <a:r>
              <a:rPr lang="ru-RU" dirty="0" smtClean="0">
                <a:latin typeface="Constantia" pitchFamily="18" charset="0"/>
              </a:rPr>
              <a:t>докажите ее.</a:t>
            </a:r>
          </a:p>
          <a:p>
            <a:pPr lvl="0"/>
            <a:r>
              <a:rPr lang="ru-RU" dirty="0" smtClean="0">
                <a:latin typeface="Constantia" pitchFamily="18" charset="0"/>
              </a:rPr>
              <a:t>Укажите 2-3 основные причины, мешающие Вам лучше учиться.</a:t>
            </a:r>
          </a:p>
          <a:p>
            <a:r>
              <a:rPr lang="ru-RU" dirty="0" smtClean="0">
                <a:latin typeface="Constantia" pitchFamily="18" charset="0"/>
              </a:rPr>
              <a:t>Что надо делать, чтобы устранить указанные причины?</a:t>
            </a:r>
            <a:endParaRPr lang="ru-RU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Monotype Corsiva" pitchFamily="66" charset="0"/>
              </a:rPr>
              <a:t>Есть такая формула: если тебе нравится учиться, то и учишься на «5» и «4»!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3105835"/>
            <a:ext cx="698477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b="1" dirty="0" smtClean="0">
              <a:solidFill>
                <a:srgbClr val="0070C0"/>
              </a:solidFill>
            </a:endParaRPr>
          </a:p>
          <a:p>
            <a:r>
              <a:rPr lang="ru-RU" sz="3200" b="1" dirty="0" smtClean="0">
                <a:solidFill>
                  <a:srgbClr val="0070C0"/>
                </a:solidFill>
                <a:latin typeface="Monotype Corsiva" pitchFamily="66" charset="0"/>
              </a:rPr>
              <a:t>Как улучшить успеваемость в школе?</a:t>
            </a:r>
          </a:p>
          <a:p>
            <a:r>
              <a:rPr lang="ru-RU" sz="3200" b="1" dirty="0" smtClean="0">
                <a:solidFill>
                  <a:srgbClr val="0070C0"/>
                </a:solidFill>
                <a:latin typeface="Monotype Corsiva" pitchFamily="66" charset="0"/>
              </a:rPr>
              <a:t>             (несколько советов)</a:t>
            </a:r>
          </a:p>
          <a:p>
            <a:r>
              <a:rPr lang="ru-RU" sz="3200" b="1" dirty="0" smtClean="0">
                <a:solidFill>
                  <a:srgbClr val="0070C0"/>
                </a:solidFill>
              </a:rPr>
              <a:t/>
            </a:r>
            <a:br>
              <a:rPr lang="ru-RU" sz="3200" b="1" dirty="0" smtClean="0">
                <a:solidFill>
                  <a:srgbClr val="0070C0"/>
                </a:solidFill>
              </a:rPr>
            </a:br>
            <a:endParaRPr lang="ru-RU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640960" cy="1354162"/>
          </a:xfrm>
        </p:spPr>
        <p:txBody>
          <a:bodyPr>
            <a:noAutofit/>
          </a:bodyPr>
          <a:lstStyle/>
          <a:p>
            <a:pPr algn="l"/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  <a:latin typeface="Monotype Corsiva" pitchFamily="66" charset="0"/>
              </a:rPr>
              <a:t>1 совет: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785395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538_small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780928"/>
            <a:ext cx="1440160" cy="1463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411760" y="2060848"/>
            <a:ext cx="62646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u="sng" dirty="0" smtClean="0">
                <a:solidFill>
                  <a:srgbClr val="0070C0"/>
                </a:solidFill>
                <a:latin typeface="Constantia" pitchFamily="18" charset="0"/>
              </a:rPr>
              <a:t>Планируй своё время.</a:t>
            </a:r>
            <a:r>
              <a:rPr lang="ru-RU" sz="2800" b="1" dirty="0" smtClean="0">
                <a:solidFill>
                  <a:srgbClr val="0070C0"/>
                </a:solidFill>
                <a:latin typeface="Constantia" pitchFamily="18" charset="0"/>
              </a:rPr>
              <a:t> </a:t>
            </a:r>
          </a:p>
          <a:p>
            <a:endParaRPr lang="ru-RU" sz="2800" b="1" dirty="0" smtClean="0">
              <a:solidFill>
                <a:srgbClr val="0070C0"/>
              </a:solidFill>
              <a:latin typeface="Constantia" pitchFamily="18" charset="0"/>
            </a:endParaRPr>
          </a:p>
          <a:p>
            <a:r>
              <a:rPr lang="ru-RU" sz="2800" dirty="0" smtClean="0">
                <a:latin typeface="Constantia" pitchFamily="18" charset="0"/>
              </a:rPr>
              <a:t>Если сразу после школы ты садишься за компьютер, а потом в потёмках делаешь домашнюю работу, то ничего не выйдет. Для начала лучше отдохнуть, перекусить и набраться сил, а потом садись за уроки со свежей головой.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4800" dirty="0" smtClean="0">
                <a:solidFill>
                  <a:srgbClr val="FF0000"/>
                </a:solidFill>
                <a:latin typeface="Monotype Corsiva" pitchFamily="66" charset="0"/>
              </a:rPr>
              <a:t/>
            </a:r>
            <a:br>
              <a:rPr lang="ru-RU" sz="4800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sz="4800" dirty="0" smtClean="0">
                <a:solidFill>
                  <a:srgbClr val="FF0000"/>
                </a:solidFill>
                <a:latin typeface="Monotype Corsiva" pitchFamily="66" charset="0"/>
              </a:rPr>
              <a:t/>
            </a:r>
            <a:br>
              <a:rPr lang="ru-RU" sz="4800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sz="4800" dirty="0" smtClean="0">
                <a:solidFill>
                  <a:srgbClr val="FF0000"/>
                </a:solidFill>
                <a:latin typeface="Monotype Corsiva" pitchFamily="66" charset="0"/>
              </a:rPr>
              <a:t/>
            </a:r>
            <a:br>
              <a:rPr lang="ru-RU" sz="4800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sz="4800" dirty="0" smtClean="0">
                <a:solidFill>
                  <a:srgbClr val="FF0000"/>
                </a:solidFill>
                <a:latin typeface="Monotype Corsiva" pitchFamily="66" charset="0"/>
              </a:rPr>
              <a:t>2 совет:</a:t>
            </a:r>
            <a:r>
              <a:rPr lang="ru-RU" sz="4800" dirty="0" smtClean="0">
                <a:solidFill>
                  <a:srgbClr val="FF0000"/>
                </a:solidFill>
              </a:rPr>
              <a:t/>
            </a:r>
            <a:br>
              <a:rPr lang="ru-RU" sz="4800" dirty="0" smtClean="0">
                <a:solidFill>
                  <a:srgbClr val="FF0000"/>
                </a:solidFill>
              </a:rPr>
            </a:br>
            <a:r>
              <a:rPr lang="ru-RU" sz="4900" dirty="0" smtClean="0">
                <a:solidFill>
                  <a:srgbClr val="C00000"/>
                </a:solidFill>
              </a:rPr>
              <a:t/>
            </a:r>
            <a:br>
              <a:rPr lang="ru-RU" sz="4900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>
              <a:buNone/>
            </a:pPr>
            <a:r>
              <a:rPr lang="ru-RU" dirty="0" smtClean="0"/>
              <a:t>                     </a:t>
            </a:r>
            <a:endParaRPr lang="ru-RU" dirty="0"/>
          </a:p>
        </p:txBody>
      </p:sp>
      <p:pic>
        <p:nvPicPr>
          <p:cNvPr id="4" name="Рисунок 3" descr="539_small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844824"/>
            <a:ext cx="1224136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547664" y="1412776"/>
            <a:ext cx="727280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         </a:t>
            </a:r>
            <a:r>
              <a:rPr lang="ru-RU" sz="2400" b="1" u="sng" dirty="0" smtClean="0">
                <a:solidFill>
                  <a:srgbClr val="0070C0"/>
                </a:solidFill>
                <a:latin typeface="Constantia" pitchFamily="18" charset="0"/>
              </a:rPr>
              <a:t>Делай постоянно домашнюю работу!</a:t>
            </a:r>
            <a:r>
              <a:rPr lang="ru-RU" sz="2400" b="1" dirty="0" smtClean="0">
                <a:solidFill>
                  <a:srgbClr val="0070C0"/>
                </a:solidFill>
                <a:latin typeface="Constantia" pitchFamily="18" charset="0"/>
              </a:rPr>
              <a:t> </a:t>
            </a:r>
          </a:p>
          <a:p>
            <a:endParaRPr lang="ru-RU" sz="2400" b="1" dirty="0" smtClean="0">
              <a:solidFill>
                <a:srgbClr val="0070C0"/>
              </a:solidFill>
              <a:latin typeface="Constantia" pitchFamily="18" charset="0"/>
            </a:endParaRPr>
          </a:p>
          <a:p>
            <a:r>
              <a:rPr lang="ru-RU" sz="2400" dirty="0" smtClean="0">
                <a:latin typeface="Constantia" pitchFamily="18" charset="0"/>
              </a:rPr>
              <a:t>     Ведь выполняя домашнее задание, вы убиваете   </a:t>
            </a:r>
          </a:p>
          <a:p>
            <a:r>
              <a:rPr lang="ru-RU" sz="2400" dirty="0" smtClean="0">
                <a:latin typeface="Constantia" pitchFamily="18" charset="0"/>
              </a:rPr>
              <a:t>     сразу двух зайцев: первое - вам не поставят 2 в </a:t>
            </a:r>
          </a:p>
          <a:p>
            <a:r>
              <a:rPr lang="ru-RU" sz="2400" dirty="0" smtClean="0">
                <a:latin typeface="Constantia" pitchFamily="18" charset="0"/>
              </a:rPr>
              <a:t>     журнал, а второе- когда вы выполняете домашнюю работу, ваш мозг запоминает информацию (для этого и нужна домашняя работа).</a:t>
            </a:r>
            <a:endParaRPr lang="ru-RU" dirty="0" smtClean="0">
              <a:latin typeface="Constantia" pitchFamily="18" charset="0"/>
            </a:endParaRPr>
          </a:p>
          <a:p>
            <a:endParaRPr lang="ru-RU" sz="2000" i="1" dirty="0" smtClean="0">
              <a:latin typeface="Constantia" pitchFamily="18" charset="0"/>
            </a:endParaRPr>
          </a:p>
          <a:p>
            <a:r>
              <a:rPr lang="ru-RU" sz="2000" i="1" dirty="0" smtClean="0">
                <a:solidFill>
                  <a:srgbClr val="C00000"/>
                </a:solidFill>
                <a:latin typeface="Constantia" pitchFamily="18" charset="0"/>
              </a:rPr>
              <a:t>Домашнее задание - всему голова. </a:t>
            </a:r>
            <a:r>
              <a:rPr lang="ru-RU" sz="2000" dirty="0" smtClean="0">
                <a:latin typeface="Constantia" pitchFamily="18" charset="0"/>
              </a:rPr>
              <a:t>Без него как ни крути, а в учебе не обойтись. Его проверяют, а если не проверяют, то на контрольной все равно проявится. Без закрепления дома материал, пройденный на уроке пролетает ни о чем. И это факт. Выполняй ДЗ и половина работы сделана.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4-20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4-20</Template>
  <TotalTime>143</TotalTime>
  <Words>264</Words>
  <Application>Microsoft Office PowerPoint</Application>
  <PresentationFormat>Экран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4-20</vt:lpstr>
      <vt:lpstr>Итоги первой четверти  6В класса 2012-2013  уч.год</vt:lpstr>
      <vt:lpstr>Слайд 2</vt:lpstr>
      <vt:lpstr>Успеваемость за 5 класс и I четверть 6 класса.</vt:lpstr>
      <vt:lpstr>Качественная успеваемость по русскому языку, математике и иностранному языку.</vt:lpstr>
      <vt:lpstr>Слайд 5</vt:lpstr>
      <vt:lpstr>Слайд 6</vt:lpstr>
      <vt:lpstr>Слайд 7</vt:lpstr>
      <vt:lpstr>  1 совет:  </vt:lpstr>
      <vt:lpstr>   2 совет:  </vt:lpstr>
      <vt:lpstr>    3 совет:    </vt:lpstr>
      <vt:lpstr>  4 совет: </vt:lpstr>
      <vt:lpstr>Слайд 12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первой четверти  6В класса 2012-2013  уч.год</dc:title>
  <dc:creator>User</dc:creator>
  <dc:description>http://aida.ucoz.ru</dc:description>
  <cp:lastModifiedBy>OLegion</cp:lastModifiedBy>
  <cp:revision>19</cp:revision>
  <dcterms:created xsi:type="dcterms:W3CDTF">2012-10-24T12:49:58Z</dcterms:created>
  <dcterms:modified xsi:type="dcterms:W3CDTF">2014-01-14T19:31:53Z</dcterms:modified>
</cp:coreProperties>
</file>