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5%D0%BB%D1%8B%D0%B9_(%D0%B3%D0%BE%D1%80%D0%BE%D0%B4)" TargetMode="External"/><Relationship Id="rId13" Type="http://schemas.openxmlformats.org/officeDocument/2006/relationships/hyperlink" Target="https://ru.wikipedia.org/wiki/1634_%D0%B3%D0%BE%D0%B4" TargetMode="External"/><Relationship Id="rId3" Type="http://schemas.openxmlformats.org/officeDocument/2006/relationships/hyperlink" Target="https://ru.wikipedia.org/wiki/%D0%A8%D0%BE%D1%82%D0%BB%D0%B0%D0%BD%D0%B4%D0%B8%D1%8F" TargetMode="External"/><Relationship Id="rId7" Type="http://schemas.openxmlformats.org/officeDocument/2006/relationships/hyperlink" Target="https://ru.wikipedia.org/wiki/1613_%D0%B3%D0%BE%D0%B4" TargetMode="External"/><Relationship Id="rId12" Type="http://schemas.openxmlformats.org/officeDocument/2006/relationships/hyperlink" Target="https://ru.wikipedia.org/wiki/%D0%9E%D1%81%D0%B0%D0%B4%D0%B0_%D0%A1%D0%BC%D0%BE%D0%BB%D0%B5%D0%BD%D1%81%D0%BA%D0%B0_(1632%E2%80%941633)" TargetMode="External"/><Relationship Id="rId2" Type="http://schemas.openxmlformats.org/officeDocument/2006/relationships/hyperlink" Target="https://ru.wikipedia.org/wiki/%D0%9B%D0%B5%D1%80%D0%BC%D0%BE%D0%BD%D1%82%D0%BE%D0%B2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E%D0%BC%D0%B0%D1%81_%D0%9B%D0%B5%D1%80%D0%BC%D0%BE%D0%BD%D1%82" TargetMode="External"/><Relationship Id="rId11" Type="http://schemas.openxmlformats.org/officeDocument/2006/relationships/hyperlink" Target="https://ru.wikipedia.org/wiki/%CB%E5%F0%EC%EE%ED%F2%EE%E2,_%CC%E8%F5%E0%E8%EB_%DE%F0%FC%E5%E2%E8%F7" TargetMode="External"/><Relationship Id="rId5" Type="http://schemas.openxmlformats.org/officeDocument/2006/relationships/hyperlink" Target="https://ru.wikipedia.org/wiki/%D0%9F%D1%80%D0%BE%D1%80%D0%BE%D0%BA" TargetMode="External"/><Relationship Id="rId10" Type="http://schemas.openxmlformats.org/officeDocument/2006/relationships/hyperlink" Target="https://ru.wikipedia.org/wiki/%D0%9C%D0%B8%D1%85%D0%B0%D0%B8%D0%BB_%D0%A4%D1%91%D0%B4%D0%BE%D1%80%D0%BE%D0%B2%D0%B8%D1%87" TargetMode="External"/><Relationship Id="rId4" Type="http://schemas.openxmlformats.org/officeDocument/2006/relationships/hyperlink" Target="https://ru.wikipedia.org/wiki/%D0%91%D0%B0%D1%80%D0%B4_(%D0%A1%D1%80%D0%B5%D0%B4%D0%BD%D0%B5%D0%B2%D0%B5%D0%BA%D0%BE%D0%B2%D1%8C%D0%B5)" TargetMode="External"/><Relationship Id="rId9" Type="http://schemas.openxmlformats.org/officeDocument/2006/relationships/hyperlink" Target="https://ru.wikipedia.org/wiki/%D0%91%D0%B5%D0%BB%D1%8C%D1%81%D0%BA%D0%B8%D0%B5_%D0%BD%D0%B5%D0%BC%D1%86%D1%8B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source.org/wiki/Menschen_und_Leidenschaften_(%D0%9B%D0%B5%D1%80%D0%BC%D0%BE%D0%BD%D1%82%D0%BE%D0%B2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0%D1%80%D0%B0%D0%BD%D1%82,_%D0%9F%D1%80%D0%BE%D1%81%D0%BF%D0%B5%D1%80_%D0%B4%D0%B5" TargetMode="External"/><Relationship Id="rId2" Type="http://schemas.openxmlformats.org/officeDocument/2006/relationships/hyperlink" Target="https://ru.wikipedia.org/wiki/%D0%9E%D1%82%D0%B5%D1%87%D0%B5%D1%81%D1%82%D0%B2%D0%B5%D0%BD%D0%BD%D1%8B%D0%B5_%D0%B7%D0%B0%D0%BF%D0%B8%D1%81%D0%BA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4%D0%B0%D0%BD%D1%82%D0%B5%D1%81,_%D0%96%D0%BE%D1%80%D0%B6_%D0%A8%D0%B0%D1%80%D0%BB%D1%8C" TargetMode="External"/><Relationship Id="rId4" Type="http://schemas.openxmlformats.org/officeDocument/2006/relationships/hyperlink" Target="https://ru.wikipedia.org/wiki/%D0%9F%D1%83%D1%88%D0%BA%D0%B8%D0%BD,_%D0%90%D0%BB%D0%B5%D0%BA%D1%81%D0%B0%D0%BD%D0%B4%D1%80_%D0%A1%D0%B5%D1%80%D0%B3%D0%B5%D0%B5%D0%B2%D0%B8%D1%8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841_%D0%B3%D0%BE%D0%B4" TargetMode="External"/><Relationship Id="rId3" Type="http://schemas.openxmlformats.org/officeDocument/2006/relationships/hyperlink" Target="https://ru.wikipedia.org/wiki/%D0%A2%D0%B5%D0%BD%D0%B3%D0%B8%D0%BD%D1%81%D0%BA%D0%B8%D0%B9_77-%D0%B9_%D0%BF%D0%B5%D1%85%D0%BE%D1%82%D0%BD%D1%8B%D0%B9_%D0%BF%D0%BE%D0%BB%D0%BA" TargetMode="External"/><Relationship Id="rId7" Type="http://schemas.openxmlformats.org/officeDocument/2006/relationships/hyperlink" Target="https://ru.wikipedia.org/wiki/27_%D0%B8%D1%8E%D0%BB%D1%8F" TargetMode="External"/><Relationship Id="rId2" Type="http://schemas.openxmlformats.org/officeDocument/2006/relationships/hyperlink" Target="https://ru.wikipedia.org/wiki/%D0%A1%D1%82%D0%B0%D0%B2%D1%80%D0%BE%D0%BF%D0%BE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4%D0%B0%D0%BD%D0%B8%D0%B5_%D0%B3%D0%BE%D1%81%D1%82%D0%B8%D0%BD%D0%B8%D1%86%D1%8B_%D0%B8_%D1%80%D0%B5%D1%81%D1%82%D0%BE%D1%80%D0%B0%D0%BD%D0%B0_%C2%AB%D0%AF%D1%80%C2%BB" TargetMode="External"/><Relationship Id="rId5" Type="http://schemas.openxmlformats.org/officeDocument/2006/relationships/hyperlink" Target="https://ru.wikipedia.org/wiki/%D0%9C%D0%B0%D1%80%D1%82%D1%8B%D0%BD%D0%BE%D0%B2,_%D0%9D%D0%B8%D0%BA%D0%BE%D0%BB%D0%B0%D0%B9_%D0%A1%D0%BE%D0%BB%D0%BE%D0%BC%D0%BE%D0%BD%D0%BE%D0%B2%D0%B8%D1%87" TargetMode="External"/><Relationship Id="rId4" Type="http://schemas.openxmlformats.org/officeDocument/2006/relationships/hyperlink" Target="https://ru.wikipedia.org/wiki/%D0%9F%D1%8F%D1%82%D0%B8%D0%B3%D0%BE%D1%80%D1%81%D0%BA" TargetMode="External"/><Relationship Id="rId9" Type="http://schemas.openxmlformats.org/officeDocument/2006/relationships/hyperlink" Target="https://ru.wikipedia.org/wiki/%D0%92%D0%B0%D1%81%D0%B8%D0%BB%D1%8C%D1%87%D0%B8%D0%BA%D0%BE%D0%B2,_%D0%90%D0%BB%D0%B5%D0%BA%D1%81%D0%B0%D0%BD%D0%B4%D1%80_%D0%98%D0%BB%D0%B0%D1%80%D0%B8%D0%BE%D0%BD%D0%BE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841_%D0%B3%D0%BE%D0%B4" TargetMode="External"/><Relationship Id="rId7" Type="http://schemas.openxmlformats.org/officeDocument/2006/relationships/hyperlink" Target="https://ru.wikipedia.org/wiki/%CB%E5%F0%EC%EE%ED%F2%EE%E2,_%CC%E8%F5%E0%E8%EB_%DE%F0%FC%E5%E2%E8%F7" TargetMode="External"/><Relationship Id="rId2" Type="http://schemas.openxmlformats.org/officeDocument/2006/relationships/hyperlink" Target="https://ru.wikipedia.org/wiki/29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0%D0%BD%D0%BE%D0%BB%D1%8C%D0%B4%D0%B8,_%D0%90%D0%BB%D0%B5%D0%BA%D1%81%D0%B0%D0%BD%D0%B4%D1%80_%D0%98%D0%B2%D0%B0%D0%BD%D0%BE%D0%B2%D0%B8%D1%87" TargetMode="External"/><Relationship Id="rId5" Type="http://schemas.openxmlformats.org/officeDocument/2006/relationships/hyperlink" Target="https://ru.wikipedia.org/wiki/%D0%9B%D0%BE%D1%80%D0%B5%D1%80,_%D0%9D%D0%B8%D0%BA%D0%BE%D0%BB%D0%B0%D0%B9_%D0%98%D0%B2%D0%B0%D0%BD%D0%BE%D0%B2%D0%B8%D1%87" TargetMode="External"/><Relationship Id="rId4" Type="http://schemas.openxmlformats.org/officeDocument/2006/relationships/hyperlink" Target="https://ru.wikipedia.org/wiki/%D0%91%D0%B5%D0%B7%D0%BE%D0%B1%D1%80%D0%B0%D0%B7%D0%BE%D0%B2,_%D0%A1%D0%B5%D1%80%D0%B3%D0%B5%D0%B9_%D0%94%D0%BC%D0%B8%D1%82%D1%80%D0%B8%D0%B5%D0%B2%D0%B8%D1%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Лермонтов </a:t>
            </a:r>
            <a:br>
              <a:rPr lang="ru-RU" dirty="0" smtClean="0"/>
            </a:br>
            <a:r>
              <a:rPr lang="ru-RU" dirty="0" smtClean="0"/>
              <a:t>Михаил Юрьевич</a:t>
            </a:r>
            <a:endParaRPr lang="ru-RU" dirty="0"/>
          </a:p>
        </p:txBody>
      </p:sp>
      <p:pic>
        <p:nvPicPr>
          <p:cNvPr id="7170" name="Picture 2" descr="На двухсотлетие Лермонтова потратят 200 миллионов руб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5256584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Род </a:t>
            </a:r>
            <a:r>
              <a:rPr lang="ru-RU" dirty="0" smtClean="0">
                <a:hlinkClick r:id="rId2" tooltip="Лермонтовы"/>
              </a:rPr>
              <a:t>Лермонтовых</a:t>
            </a:r>
            <a:r>
              <a:rPr lang="ru-RU" dirty="0" smtClean="0"/>
              <a:t> происходил из </a:t>
            </a:r>
            <a:r>
              <a:rPr lang="ru-RU" dirty="0" smtClean="0">
                <a:hlinkClick r:id="rId3" tooltip="Шотландия"/>
              </a:rPr>
              <a:t>Шотландии</a:t>
            </a:r>
            <a:r>
              <a:rPr lang="ru-RU" dirty="0" smtClean="0"/>
              <a:t> и восходил к </a:t>
            </a:r>
            <a:r>
              <a:rPr lang="ru-RU" dirty="0" err="1" smtClean="0"/>
              <a:t>полумифическому</a:t>
            </a:r>
            <a:r>
              <a:rPr lang="ru-RU" dirty="0" smtClean="0"/>
              <a:t> </a:t>
            </a:r>
            <a:r>
              <a:rPr lang="ru-RU" dirty="0" smtClean="0">
                <a:hlinkClick r:id="rId4" tooltip="Бард (Средневековье)"/>
              </a:rPr>
              <a:t>барду</a:t>
            </a:r>
            <a:r>
              <a:rPr lang="ru-RU" dirty="0" smtClean="0"/>
              <a:t>-</a:t>
            </a:r>
            <a:r>
              <a:rPr lang="ru-RU" dirty="0" smtClean="0">
                <a:hlinkClick r:id="rId5" tooltip="Пророк"/>
              </a:rPr>
              <a:t>пророку</a:t>
            </a:r>
            <a:r>
              <a:rPr lang="ru-RU" dirty="0" smtClean="0"/>
              <a:t> </a:t>
            </a:r>
            <a:r>
              <a:rPr lang="ru-RU" dirty="0" smtClean="0">
                <a:hlinkClick r:id="rId6" tooltip="Томас Лермонт"/>
              </a:rPr>
              <a:t>Томасу </a:t>
            </a:r>
            <a:r>
              <a:rPr lang="ru-RU" dirty="0" err="1" smtClean="0">
                <a:hlinkClick r:id="rId6" tooltip="Томас Лермонт"/>
              </a:rPr>
              <a:t>Лермонту</a:t>
            </a:r>
            <a:r>
              <a:rPr lang="ru-RU" dirty="0" smtClean="0"/>
              <a:t>. В </a:t>
            </a:r>
            <a:r>
              <a:rPr lang="ru-RU" dirty="0" smtClean="0">
                <a:hlinkClick r:id="rId7" tooltip="1613 год"/>
              </a:rPr>
              <a:t>1613 году</a:t>
            </a:r>
            <a:r>
              <a:rPr lang="ru-RU" dirty="0" smtClean="0"/>
              <a:t> один из представителей этого рода, поручик польской армии Георг (Джордж) </a:t>
            </a:r>
            <a:r>
              <a:rPr lang="ru-RU" dirty="0" err="1" smtClean="0"/>
              <a:t>Лермонт</a:t>
            </a:r>
            <a:r>
              <a:rPr lang="ru-RU" dirty="0" smtClean="0"/>
              <a:t> (</a:t>
            </a:r>
            <a:r>
              <a:rPr lang="ru-RU" dirty="0" err="1" smtClean="0"/>
              <a:t>ок</a:t>
            </a:r>
            <a:r>
              <a:rPr lang="ru-RU" dirty="0" smtClean="0"/>
              <a:t>. 1596—1634), был взят в плен русскими при захвате </a:t>
            </a:r>
            <a:r>
              <a:rPr lang="ru-RU" dirty="0" smtClean="0">
                <a:hlinkClick r:id="rId8" tooltip="Белый (город)"/>
              </a:rPr>
              <a:t>крепости Белая</a:t>
            </a:r>
            <a:r>
              <a:rPr lang="ru-RU" dirty="0" smtClean="0"/>
              <a:t> и в числе прочих так называемых </a:t>
            </a:r>
            <a:r>
              <a:rPr lang="ru-RU" dirty="0" err="1" smtClean="0">
                <a:hlinkClick r:id="rId9" tooltip="Бельские немцы"/>
              </a:rPr>
              <a:t>бельских</a:t>
            </a:r>
            <a:r>
              <a:rPr lang="ru-RU" dirty="0" smtClean="0">
                <a:hlinkClick r:id="rId9" tooltip="Бельские немцы"/>
              </a:rPr>
              <a:t> </a:t>
            </a:r>
            <a:r>
              <a:rPr lang="ru-RU" dirty="0" smtClean="0">
                <a:hlinkClick r:id="rId9" tooltip="Бельские немцы"/>
              </a:rPr>
              <a:t>немцев</a:t>
            </a:r>
            <a:r>
              <a:rPr lang="ru-RU" dirty="0" smtClean="0"/>
              <a:t> поступил </a:t>
            </a:r>
            <a:r>
              <a:rPr lang="ru-RU" dirty="0" smtClean="0"/>
              <a:t>на службу к царю </a:t>
            </a:r>
            <a:r>
              <a:rPr lang="ru-RU" dirty="0" smtClean="0">
                <a:hlinkClick r:id="rId10" tooltip="Михаил Фёдорович"/>
              </a:rPr>
              <a:t>Михаилу Фёдоровичу</a:t>
            </a:r>
            <a:r>
              <a:rPr lang="ru-RU" dirty="0" smtClean="0"/>
              <a:t>. Он перешёл в православие и стал, под именем Юрия Андреевича, родоначальником русской дворянской </a:t>
            </a:r>
            <a:r>
              <a:rPr lang="ru-RU" dirty="0" err="1" smtClean="0"/>
              <a:t>фамилии</a:t>
            </a:r>
            <a:r>
              <a:rPr lang="ru-RU" dirty="0" err="1" smtClean="0">
                <a:hlinkClick r:id="rId2" tooltip="Лермонтовы"/>
              </a:rPr>
              <a:t>Лермонтовых</a:t>
            </a:r>
            <a:r>
              <a:rPr lang="ru-RU" baseline="30000" dirty="0" smtClean="0">
                <a:hlinkClick r:id="rId11"/>
              </a:rPr>
              <a:t>[9]</a:t>
            </a:r>
            <a:r>
              <a:rPr lang="ru-RU" dirty="0" smtClean="0"/>
              <a:t>. В чине ротмистра русского рейтарского строя он погиб при </a:t>
            </a:r>
            <a:r>
              <a:rPr lang="ru-RU" dirty="0" smtClean="0">
                <a:hlinkClick r:id="rId12" tooltip="Осада Смоленска (1632—1633)"/>
              </a:rPr>
              <a:t>осаде Смоленска</a:t>
            </a:r>
            <a:r>
              <a:rPr lang="ru-RU" dirty="0" smtClean="0"/>
              <a:t> в </a:t>
            </a:r>
            <a:r>
              <a:rPr lang="ru-RU" dirty="0" smtClean="0">
                <a:hlinkClick r:id="rId13" tooltip="1634 год"/>
              </a:rPr>
              <a:t>1634 </a:t>
            </a:r>
            <a:r>
              <a:rPr lang="ru-RU" dirty="0" smtClean="0">
                <a:hlinkClick r:id="rId13" tooltip="1634 год"/>
              </a:rPr>
              <a:t>году</a:t>
            </a:r>
            <a:r>
              <a:rPr lang="ru-RU" dirty="0" smtClean="0"/>
              <a:t>. </a:t>
            </a:r>
            <a:r>
              <a:rPr lang="ru-RU" dirty="0" smtClean="0"/>
              <a:t>В настоящее время британская компания </a:t>
            </a:r>
            <a:r>
              <a:rPr lang="ru-RU" dirty="0" err="1" smtClean="0"/>
              <a:t>Oxford</a:t>
            </a:r>
            <a:r>
              <a:rPr lang="ru-RU" dirty="0" smtClean="0"/>
              <a:t> </a:t>
            </a:r>
            <a:r>
              <a:rPr lang="ru-RU" dirty="0" err="1" smtClean="0"/>
              <a:t>Ancestors</a:t>
            </a:r>
            <a:r>
              <a:rPr lang="ru-RU" dirty="0" smtClean="0"/>
              <a:t>, составляющая родословные, проводит работу по подтверждению данной версии происхождения Лермонтова при помощи анализа ДНК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Бабушка поэта, Елизавета Алексеевна Арсеньева, страстно любила внука, который в детстве не отличался сильным здоровьем. Энергичная и настойчивая, она прилагала все усилия, чтобы дать ему всё, на что только может претендовать продолжатель рода Лермонтовых. О чувствах и интересах отца она не заботилась. Лермонтов в юношеских произведениях весьма полно и точно воспроизводил события и действующих лиц своей личной жизни. В драме с немецким заглавием — «</a:t>
            </a:r>
            <a:r>
              <a:rPr lang="ru-RU" dirty="0" err="1" smtClean="0">
                <a:hlinkClick r:id="rId2" tooltip="s:Menschen und Leidenschaften (Лермонтов)"/>
              </a:rPr>
              <a:t>Menschen</a:t>
            </a:r>
            <a:r>
              <a:rPr lang="ru-RU" dirty="0" smtClean="0">
                <a:hlinkClick r:id="rId2" tooltip="s:Menschen und Leidenschaften (Лермонтов)"/>
              </a:rPr>
              <a:t> </a:t>
            </a:r>
            <a:r>
              <a:rPr lang="ru-RU" dirty="0" err="1" smtClean="0">
                <a:hlinkClick r:id="rId2" tooltip="s:Menschen und Leidenschaften (Лермонтов)"/>
              </a:rPr>
              <a:t>und</a:t>
            </a:r>
            <a:r>
              <a:rPr lang="ru-RU" dirty="0" smtClean="0">
                <a:hlinkClick r:id="rId2" tooltip="s:Menschen und Leidenschaften (Лермонтов)"/>
              </a:rPr>
              <a:t> </a:t>
            </a:r>
            <a:r>
              <a:rPr lang="ru-RU" dirty="0" err="1" smtClean="0">
                <a:hlinkClick r:id="rId2" tooltip="s:Menschen und Leidenschaften (Лермонтов)"/>
              </a:rPr>
              <a:t>Leidenschaften</a:t>
            </a:r>
            <a:r>
              <a:rPr lang="ru-RU" dirty="0" smtClean="0"/>
              <a:t>» — рассказан раздор между его отцом и бабушкой.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 рода Лермонтовых</a:t>
            </a:r>
            <a:endParaRPr lang="ru-RU" dirty="0"/>
          </a:p>
        </p:txBody>
      </p:sp>
      <p:pic>
        <p:nvPicPr>
          <p:cNvPr id="4098" name="Picture 2" descr="Файл:Lermontov v4 p1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04056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Юрьевич Лермонтов</a:t>
            </a:r>
            <a:endParaRPr lang="ru-RU" dirty="0"/>
          </a:p>
        </p:txBody>
      </p:sp>
      <p:pic>
        <p:nvPicPr>
          <p:cNvPr id="3074" name="Picture 2" descr="Выставка. Столыпины. Лермонтов. Тарханы Экскурсии в Тарха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268760"/>
            <a:ext cx="3600399" cy="3888432"/>
          </a:xfrm>
          <a:prstGeom prst="rect">
            <a:avLst/>
          </a:prstGeom>
          <a:noFill/>
        </p:spPr>
      </p:pic>
      <p:pic>
        <p:nvPicPr>
          <p:cNvPr id="3076" name="Picture 4" descr="Сборник радиоспектаклей 43 (1954 - 1990) MP3 Скачать торрен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3792091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Первая Дуэль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Вернувшись из первой ссылки, Лермонтов привёз массу новых поэтических произведений. После «Смерти поэта» он стал одним из самых популярных писателей в России, да и в свете его теперь воспринимают совсем иначе. Лермонтов вошёл в круг пушкинских друзей и наконец-то начинает печататься, почти каждый номер журнала Краевского «</a:t>
            </a:r>
            <a:r>
              <a:rPr lang="ru-RU" dirty="0" smtClean="0">
                <a:hlinkClick r:id="rId2" tooltip="Отечественные записки"/>
              </a:rPr>
              <a:t>Отечественные записки</a:t>
            </a:r>
            <a:r>
              <a:rPr lang="ru-RU" dirty="0" smtClean="0"/>
              <a:t>» выходит с новыми стихотворениями поэта.</a:t>
            </a:r>
          </a:p>
          <a:p>
            <a:r>
              <a:rPr lang="ru-RU" dirty="0" smtClean="0"/>
              <a:t>16 февраля 1840 года в доме графини </a:t>
            </a:r>
            <a:r>
              <a:rPr lang="ru-RU" dirty="0" err="1" smtClean="0"/>
              <a:t>Лаваль</a:t>
            </a:r>
            <a:r>
              <a:rPr lang="ru-RU" dirty="0" smtClean="0"/>
              <a:t> в разгар бала словно невзначай вспыхнула ссора Лермонтова с сыном французского посла </a:t>
            </a:r>
            <a:r>
              <a:rPr lang="ru-RU" dirty="0" smtClean="0">
                <a:hlinkClick r:id="rId3" tooltip="Барант, Проспер де"/>
              </a:rPr>
              <a:t>де Баранта</a:t>
            </a:r>
            <a:r>
              <a:rPr lang="ru-RU" dirty="0" smtClean="0"/>
              <a:t> — Эрнестом. Молодому французу сообщили эпиграмму Лермонтова, писанную ещё в юнкерской школе по адресу совершенно другого лица, и уверили, что поэт оскорбил в этом четверостишии именно его, да ещё будто бы дурно отзывался о нём в разговоре с одной дамой. На балу </a:t>
            </a:r>
            <a:r>
              <a:rPr lang="ru-RU" dirty="0" err="1" smtClean="0"/>
              <a:t>Барант</a:t>
            </a:r>
            <a:r>
              <a:rPr lang="ru-RU" dirty="0" smtClean="0"/>
              <a:t> подошёл к Лермонтову и потребовал от него объяснений. Дуэль состоялась 18 февраля рано утром на </a:t>
            </a:r>
            <a:r>
              <a:rPr lang="ru-RU" dirty="0" err="1" smtClean="0"/>
              <a:t>Парголовской</a:t>
            </a:r>
            <a:r>
              <a:rPr lang="ru-RU" dirty="0" smtClean="0"/>
              <a:t> дороге, за Чёрной речкой, недалеко от того места, где </a:t>
            </a:r>
            <a:r>
              <a:rPr lang="ru-RU" dirty="0" smtClean="0">
                <a:hlinkClick r:id="rId4" tooltip="Пушкин, Александр Сергеевич"/>
              </a:rPr>
              <a:t>Пушкин</a:t>
            </a:r>
            <a:r>
              <a:rPr lang="ru-RU" dirty="0" smtClean="0"/>
              <a:t> стрелялся </a:t>
            </a:r>
            <a:r>
              <a:rPr lang="ru-RU" dirty="0" smtClean="0"/>
              <a:t>с </a:t>
            </a:r>
            <a:r>
              <a:rPr lang="ru-RU" dirty="0" smtClean="0">
                <a:hlinkClick r:id="rId5" tooltip="Дантес, Жорж Шарль"/>
              </a:rPr>
              <a:t>Дантесом</a:t>
            </a:r>
            <a:r>
              <a:rPr lang="ru-RU" dirty="0" smtClean="0"/>
              <a:t>. Дуэль окончилась бескровно: одна шпага переломилась, перешли на пистолеты, и </a:t>
            </a:r>
            <a:r>
              <a:rPr lang="ru-RU" dirty="0" err="1" smtClean="0"/>
              <a:t>Барант</a:t>
            </a:r>
            <a:r>
              <a:rPr lang="ru-RU" dirty="0" smtClean="0"/>
              <a:t>, хотя и целился, промахнулся, а Лермонтов уже после этого разрядил пистолет, выстрелив в сторону. Противники помирились и разъехались.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Пятигорск. Вторая дуэль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Уезжал из Петербурга он с тяжёлыми </a:t>
            </a:r>
            <a:r>
              <a:rPr lang="ru-RU" dirty="0" smtClean="0"/>
              <a:t>предчувствиями</a:t>
            </a:r>
            <a:r>
              <a:rPr lang="ru-RU" dirty="0" smtClean="0"/>
              <a:t> — сначала в </a:t>
            </a:r>
            <a:r>
              <a:rPr lang="ru-RU" dirty="0" smtClean="0">
                <a:hlinkClick r:id="rId2" tooltip="Ставрополь"/>
              </a:rPr>
              <a:t>Ставрополь</a:t>
            </a:r>
            <a:r>
              <a:rPr lang="ru-RU" dirty="0" smtClean="0"/>
              <a:t>, где стоял </a:t>
            </a:r>
            <a:r>
              <a:rPr lang="ru-RU" dirty="0" err="1" smtClean="0">
                <a:hlinkClick r:id="rId3" tooltip="Тенгинский 77-й пехотный полк"/>
              </a:rPr>
              <a:t>тенгинский</a:t>
            </a:r>
            <a:r>
              <a:rPr lang="ru-RU" dirty="0" smtClean="0">
                <a:hlinkClick r:id="rId3" tooltip="Тенгинский 77-й пехотный полк"/>
              </a:rPr>
              <a:t> полк</a:t>
            </a:r>
            <a:r>
              <a:rPr lang="ru-RU" dirty="0" smtClean="0"/>
              <a:t>, потом в </a:t>
            </a:r>
            <a:r>
              <a:rPr lang="ru-RU" dirty="0" smtClean="0">
                <a:hlinkClick r:id="rId4" tooltip="Пятигорск"/>
              </a:rPr>
              <a:t>Пятигорск</a:t>
            </a:r>
            <a:r>
              <a:rPr lang="ru-RU" dirty="0" smtClean="0"/>
              <a:t>. В Пятигорске произошла его ссора с майором в отставке </a:t>
            </a:r>
            <a:r>
              <a:rPr lang="ru-RU" dirty="0" smtClean="0">
                <a:hlinkClick r:id="rId5" tooltip="Мартынов, Николай Соломонович"/>
              </a:rPr>
              <a:t>Николаем Мартыновым</a:t>
            </a:r>
            <a:r>
              <a:rPr lang="ru-RU" dirty="0" smtClean="0"/>
              <a:t>. Впервые Лермонтов познакомился с Мартыновым в школе гвардейских подпрапорщиков, которую Мартынов закончил на год позже Лермонтова. В 1837 году Лермонтов, переведённый из гвардии в Нижегородский полк за стихи «На смерть поэта», и Мартынов, отправляющийся на Кавказ, две недели провели в Москве, часто завтракая вместе </a:t>
            </a:r>
            <a:r>
              <a:rPr lang="ru-RU" dirty="0" smtClean="0">
                <a:hlinkClick r:id="rId6" tooltip="Здание гостиницы и ресторана «Яр»"/>
              </a:rPr>
              <a:t>у Яра</a:t>
            </a:r>
            <a:r>
              <a:rPr lang="ru-RU" dirty="0" smtClean="0"/>
              <a:t>. Лермонтов посещал московский дом родителей Мартынова. Впоследствии современники считали, что прототипом княжны Мери была Наталья Соломоновна — сестра Мартынова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Дуэль </a:t>
            </a:r>
            <a:r>
              <a:rPr lang="ru-RU" dirty="0" smtClean="0"/>
              <a:t>произошла 15 июля (</a:t>
            </a:r>
            <a:r>
              <a:rPr lang="ru-RU" dirty="0" smtClean="0">
                <a:hlinkClick r:id="rId7" tooltip="27 июля"/>
              </a:rPr>
              <a:t>27 июля</a:t>
            </a:r>
            <a:r>
              <a:rPr lang="ru-RU" dirty="0" smtClean="0"/>
              <a:t>) </a:t>
            </a:r>
            <a:r>
              <a:rPr lang="ru-RU" dirty="0" smtClean="0">
                <a:hlinkClick r:id="rId8" tooltip="1841 год"/>
              </a:rPr>
              <a:t>1841 года</a:t>
            </a:r>
            <a:r>
              <a:rPr lang="ru-RU" dirty="0" smtClean="0"/>
              <a:t>. Лермонтов выстрелил вверх (основная версия</a:t>
            </a:r>
            <a:r>
              <a:rPr lang="ru-RU" dirty="0" smtClean="0"/>
              <a:t>),</a:t>
            </a:r>
            <a:r>
              <a:rPr lang="ru-RU" dirty="0" smtClean="0"/>
              <a:t> </a:t>
            </a:r>
            <a:r>
              <a:rPr lang="ru-RU" dirty="0" smtClean="0">
                <a:hlinkClick r:id="rId5" tooltip="Мартынов, Николай Соломонович"/>
              </a:rPr>
              <a:t>Мартынов</a:t>
            </a:r>
            <a:r>
              <a:rPr lang="ru-RU" dirty="0" smtClean="0"/>
              <a:t> — прямо в грудь поэту.</a:t>
            </a:r>
          </a:p>
          <a:p>
            <a:r>
              <a:rPr lang="ru-RU" dirty="0" smtClean="0"/>
              <a:t>Князь </a:t>
            </a:r>
            <a:r>
              <a:rPr lang="ru-RU" dirty="0" smtClean="0">
                <a:hlinkClick r:id="rId9" tooltip="Васильчиков, Александр Иларионович"/>
              </a:rPr>
              <a:t>А. И. Васильчиков</a:t>
            </a:r>
            <a:r>
              <a:rPr lang="ru-RU" dirty="0" smtClean="0"/>
              <a:t>, очевидец событий присутствовавший на дуэли в качестве секунданта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53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Похороны </a:t>
            </a:r>
            <a:r>
              <a:rPr lang="ru-RU" dirty="0" smtClean="0"/>
              <a:t>Лермонтова состоялись 17 июля (</a:t>
            </a:r>
            <a:r>
              <a:rPr lang="ru-RU" dirty="0" smtClean="0">
                <a:hlinkClick r:id="rId2" tooltip="29 июля"/>
              </a:rPr>
              <a:t>29 июля</a:t>
            </a:r>
            <a:r>
              <a:rPr lang="ru-RU" dirty="0" smtClean="0"/>
              <a:t>) </a:t>
            </a:r>
            <a:r>
              <a:rPr lang="ru-RU" dirty="0" smtClean="0">
                <a:hlinkClick r:id="rId3" tooltip="1841 год"/>
              </a:rPr>
              <a:t>1841 года</a:t>
            </a:r>
            <a:r>
              <a:rPr lang="ru-RU" dirty="0" smtClean="0"/>
              <a:t> на старом пятигорском кладбище. Проводить его в последний путь пришло большое количество людей: жители Пятигорска, отдыхающие, друзья и близкие Лермонтова, более полусотни официальных лиц. Так совпало, что гроб с телом Михаила Юрьевича несли на своих плечах представители всех полков, в которых поэту пришлось служить: </a:t>
            </a:r>
            <a:r>
              <a:rPr lang="ru-RU" dirty="0" smtClean="0">
                <a:hlinkClick r:id="rId4" tooltip="Безобразов, Сергей Дмитриевич"/>
              </a:rPr>
              <a:t>полковник С. Д. Безобразов</a:t>
            </a:r>
            <a:r>
              <a:rPr lang="ru-RU" dirty="0" smtClean="0"/>
              <a:t> был представителем от Нижегородского драгунского полка, </a:t>
            </a:r>
            <a:r>
              <a:rPr lang="ru-RU" dirty="0" smtClean="0">
                <a:hlinkClick r:id="rId5" tooltip="Лорер, Николай Иванович"/>
              </a:rPr>
              <a:t>Н. И. </a:t>
            </a:r>
            <a:r>
              <a:rPr lang="ru-RU" dirty="0" err="1" smtClean="0">
                <a:hlinkClick r:id="rId5" tooltip="Лорер, Николай Иванович"/>
              </a:rPr>
              <a:t>Лорер</a:t>
            </a:r>
            <a:r>
              <a:rPr lang="ru-RU" dirty="0" smtClean="0"/>
              <a:t> — от </a:t>
            </a:r>
            <a:r>
              <a:rPr lang="ru-RU" dirty="0" err="1" smtClean="0"/>
              <a:t>Тенгинского</a:t>
            </a:r>
            <a:r>
              <a:rPr lang="ru-RU" dirty="0" smtClean="0"/>
              <a:t> пехотного, Александр </a:t>
            </a:r>
            <a:r>
              <a:rPr lang="ru-RU" dirty="0" err="1" smtClean="0"/>
              <a:t>Францевич</a:t>
            </a:r>
            <a:r>
              <a:rPr lang="ru-RU" dirty="0" smtClean="0"/>
              <a:t> Тиран — от Лейб-гусарского и </a:t>
            </a:r>
            <a:r>
              <a:rPr lang="ru-RU" dirty="0" smtClean="0">
                <a:hlinkClick r:id="rId6" tooltip="Арнольди, Александр Иванович"/>
              </a:rPr>
              <a:t>А. И. </a:t>
            </a:r>
            <a:r>
              <a:rPr lang="ru-RU" dirty="0" err="1" smtClean="0">
                <a:hlinkClick r:id="rId6" tooltip="Арнольди, Александр Иванович"/>
              </a:rPr>
              <a:t>Арнольди</a:t>
            </a:r>
            <a:r>
              <a:rPr lang="ru-RU" dirty="0" smtClean="0"/>
              <a:t> — от Гродненского гусарского</a:t>
            </a:r>
            <a:r>
              <a:rPr lang="ru-RU" baseline="30000" dirty="0" smtClean="0">
                <a:hlinkClick r:id="rId7"/>
              </a:rPr>
              <a:t>[35]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Тело поэта покоилось в пятигорской земле 250 дней</a:t>
            </a:r>
            <a:r>
              <a:rPr lang="ru-RU" baseline="30000" dirty="0" smtClean="0">
                <a:hlinkClick r:id="rId7"/>
              </a:rPr>
              <a:t>[36]</a:t>
            </a:r>
            <a:r>
              <a:rPr lang="ru-RU" dirty="0" smtClean="0"/>
              <a:t>. 21 января 1842 года Е. А. Арсеньева обратилась к императору с просьбой на перевозку тела внука в Тарханы. Получив Высочайшее позволение, 27 марта 1842 года слуги бабушки поэта увезли прах Лермонтова в свинцовом и засмолённом гробу в семейный склеп села Тарханы.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185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 Лермонтов  Михаил Юрьевич</vt:lpstr>
      <vt:lpstr>Семья</vt:lpstr>
      <vt:lpstr>Воспитание</vt:lpstr>
      <vt:lpstr>Герб рода Лермонтовых</vt:lpstr>
      <vt:lpstr>Михаил Юрьевич Лермонтов</vt:lpstr>
      <vt:lpstr> Первая Дуэль</vt:lpstr>
      <vt:lpstr>Пятигорск. Вторая дуэль</vt:lpstr>
      <vt:lpstr>Похороны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Лермонтов  Михаил Юрьевич</dc:title>
  <dc:creator>Егор</dc:creator>
  <cp:lastModifiedBy>Егор</cp:lastModifiedBy>
  <cp:revision>2</cp:revision>
  <dcterms:created xsi:type="dcterms:W3CDTF">2014-11-13T16:41:02Z</dcterms:created>
  <dcterms:modified xsi:type="dcterms:W3CDTF">2014-11-13T16:58:12Z</dcterms:modified>
</cp:coreProperties>
</file>