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5A20122-5AB1-407B-A49E-60E7C245CAB6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7932753-E510-4E98-96E7-ECC253F4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0122-5AB1-407B-A49E-60E7C245CAB6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2753-E510-4E98-96E7-ECC253F4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0122-5AB1-407B-A49E-60E7C245CAB6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2753-E510-4E98-96E7-ECC253F4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0122-5AB1-407B-A49E-60E7C245CAB6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2753-E510-4E98-96E7-ECC253F4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0122-5AB1-407B-A49E-60E7C245CAB6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2753-E510-4E98-96E7-ECC253F4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0122-5AB1-407B-A49E-60E7C245CAB6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2753-E510-4E98-96E7-ECC253F4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A20122-5AB1-407B-A49E-60E7C245CAB6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932753-E510-4E98-96E7-ECC253F418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5A20122-5AB1-407B-A49E-60E7C245CAB6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7932753-E510-4E98-96E7-ECC253F4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0122-5AB1-407B-A49E-60E7C245CAB6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2753-E510-4E98-96E7-ECC253F4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0122-5AB1-407B-A49E-60E7C245CAB6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2753-E510-4E98-96E7-ECC253F4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0122-5AB1-407B-A49E-60E7C245CAB6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2753-E510-4E98-96E7-ECC253F4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5A20122-5AB1-407B-A49E-60E7C245CAB6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7932753-E510-4E98-96E7-ECC253F4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Интерактивные формы организации обучения на уроках русского языка и литературы в старших классах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Выступление на районной  </a:t>
            </a:r>
          </a:p>
          <a:p>
            <a:r>
              <a:rPr lang="ru-RU" dirty="0"/>
              <a:t>к</a:t>
            </a:r>
            <a:r>
              <a:rPr lang="ru-RU" dirty="0" smtClean="0"/>
              <a:t>онференции  </a:t>
            </a:r>
          </a:p>
          <a:p>
            <a:r>
              <a:rPr lang="ru-RU" dirty="0" smtClean="0"/>
              <a:t>Автор: </a:t>
            </a:r>
            <a:r>
              <a:rPr lang="ru-RU" dirty="0" err="1" smtClean="0"/>
              <a:t>Бояршинова</a:t>
            </a:r>
            <a:r>
              <a:rPr lang="ru-RU" dirty="0" smtClean="0"/>
              <a:t> А.Н., </a:t>
            </a:r>
          </a:p>
          <a:p>
            <a:r>
              <a:rPr lang="ru-RU" dirty="0" smtClean="0"/>
              <a:t>Учитель МБОУ СОШ №1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Интерактивное 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Это </a:t>
            </a:r>
            <a:r>
              <a:rPr lang="ru-RU" dirty="0" err="1" smtClean="0"/>
              <a:t>научение</a:t>
            </a:r>
            <a:r>
              <a:rPr lang="ru-RU" dirty="0" smtClean="0"/>
              <a:t> (стихийное или специально организованное), основанное на прямом взаимодействии учащихся с учебным окружением (учебной предметно-развивающей средой).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М.Кларин </a:t>
            </a:r>
          </a:p>
          <a:p>
            <a:r>
              <a:rPr lang="ru-RU" dirty="0" smtClean="0"/>
              <a:t>Это обучение, основанное на взаимодействии всех субъектов образовательного процесса, имеющих интеллектуальную автономность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(умение конструировать собственные знания на основе предыдущего опыта и тех коммуникаций, которые осуществлялись в процессе этого знания).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Ж. Жак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точки зрения ученых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 результатам диагностических исследований американских ученых </a:t>
            </a:r>
            <a:r>
              <a:rPr lang="ru-RU" dirty="0" err="1" smtClean="0"/>
              <a:t>Р.Карникау</a:t>
            </a:r>
            <a:r>
              <a:rPr lang="ru-RU" dirty="0" smtClean="0"/>
              <a:t> и </a:t>
            </a:r>
            <a:r>
              <a:rPr lang="ru-RU" dirty="0" err="1" smtClean="0"/>
              <a:t>Ф.Макэлроу</a:t>
            </a:r>
            <a:r>
              <a:rPr lang="ru-RU" dirty="0" smtClean="0"/>
              <a:t>, человек </a:t>
            </a:r>
            <a:r>
              <a:rPr lang="ru-RU" b="1" i="1" dirty="0" smtClean="0"/>
              <a:t>помнит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dirty="0" smtClean="0"/>
              <a:t>10% </a:t>
            </a:r>
            <a:r>
              <a:rPr lang="ru-RU" dirty="0" smtClean="0"/>
              <a:t>прочитанного, </a:t>
            </a:r>
            <a:r>
              <a:rPr lang="ru-RU" b="1" dirty="0" smtClean="0"/>
              <a:t>20 % </a:t>
            </a:r>
            <a:r>
              <a:rPr lang="ru-RU" dirty="0" smtClean="0"/>
              <a:t>услышанного, </a:t>
            </a:r>
            <a:r>
              <a:rPr lang="ru-RU" b="1" dirty="0" smtClean="0"/>
              <a:t>30 %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увиденного, </a:t>
            </a:r>
            <a:r>
              <a:rPr lang="ru-RU" b="1" dirty="0" smtClean="0"/>
              <a:t>50 %</a:t>
            </a:r>
            <a:r>
              <a:rPr lang="ru-RU" dirty="0" smtClean="0"/>
              <a:t> услышанного и увиденного, </a:t>
            </a:r>
            <a:r>
              <a:rPr lang="ru-RU" b="1" dirty="0" smtClean="0"/>
              <a:t>80 %</a:t>
            </a:r>
            <a:r>
              <a:rPr lang="ru-RU" dirty="0" smtClean="0"/>
              <a:t> того, что говорит </a:t>
            </a:r>
            <a:r>
              <a:rPr lang="ru-RU" b="1" i="1" dirty="0" smtClean="0"/>
              <a:t>САМ </a:t>
            </a:r>
            <a:r>
              <a:rPr lang="ru-RU" dirty="0" smtClean="0"/>
              <a:t>, и </a:t>
            </a:r>
            <a:r>
              <a:rPr lang="ru-RU" b="1" i="1" dirty="0" smtClean="0"/>
              <a:t>90 %</a:t>
            </a:r>
            <a:r>
              <a:rPr lang="ru-RU" dirty="0" smtClean="0"/>
              <a:t> того, до чего дошел </a:t>
            </a:r>
            <a:r>
              <a:rPr lang="ru-RU" b="1" i="1" dirty="0" smtClean="0"/>
              <a:t>самостоятельно.</a:t>
            </a:r>
            <a:r>
              <a:rPr lang="ru-RU" i="1" dirty="0" smtClean="0"/>
              <a:t>  </a:t>
            </a:r>
          </a:p>
          <a:p>
            <a:pPr>
              <a:buNone/>
            </a:pPr>
            <a:endParaRPr lang="ru-RU" i="1" dirty="0" smtClean="0"/>
          </a:p>
          <a:p>
            <a:r>
              <a:rPr lang="ru-RU" dirty="0" smtClean="0"/>
              <a:t>В начале ХХ в. итальянский физиолог А. </a:t>
            </a:r>
            <a:r>
              <a:rPr lang="ru-RU" dirty="0" err="1" smtClean="0"/>
              <a:t>Моссо</a:t>
            </a:r>
            <a:r>
              <a:rPr lang="ru-RU" dirty="0" smtClean="0"/>
              <a:t>, немецкие ученые </a:t>
            </a:r>
            <a:r>
              <a:rPr lang="ru-RU" dirty="0" err="1" smtClean="0"/>
              <a:t>Вейхардт</a:t>
            </a:r>
            <a:r>
              <a:rPr lang="ru-RU" dirty="0" smtClean="0"/>
              <a:t>, Лоренц и др. доказали, что утомление и переутомление – это явления физиологического и химического порядка. Они аналогичны отравлению организма. Был открыт яд переутомления – «</a:t>
            </a:r>
            <a:r>
              <a:rPr lang="ru-RU" dirty="0" err="1" smtClean="0"/>
              <a:t>кенотоксин</a:t>
            </a:r>
            <a:r>
              <a:rPr lang="ru-RU" dirty="0" smtClean="0"/>
              <a:t>», который отрицательно воздействует не только на работоспособность человека, но и на его общее эмоциональное состояние.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активности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Физическая :                         Социальная: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 -</a:t>
            </a:r>
            <a:r>
              <a:rPr lang="ru-RU" sz="2400" dirty="0" smtClean="0"/>
              <a:t>меняют рабочее место;      - задают вопросы; 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 - </a:t>
            </a:r>
            <a:r>
              <a:rPr lang="ru-RU" sz="2400" dirty="0" smtClean="0"/>
              <a:t>говорят, пишут;                     - отвечают на вопросы; 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- слушают , рисуют;                - обмениваются мнениями… 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- конструируют, чертят; 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- вырезают и т. д. 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        </a:t>
            </a:r>
            <a:r>
              <a:rPr lang="ru-RU" sz="3600" dirty="0"/>
              <a:t>П</a:t>
            </a:r>
            <a:r>
              <a:rPr lang="ru-RU" sz="3600" dirty="0" smtClean="0"/>
              <a:t>ознавательная  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-вносят дополнения или поправки в изложенный 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учителем материал; 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-исходят из личностного опыта по предмету; 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-самостоятельно находят решение проблемы.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Интерактивные формы организации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Урок – семинар; </a:t>
            </a:r>
          </a:p>
          <a:p>
            <a:r>
              <a:rPr lang="ru-RU" dirty="0" smtClean="0"/>
              <a:t>Урок – практикум; </a:t>
            </a:r>
          </a:p>
          <a:p>
            <a:r>
              <a:rPr lang="ru-RU" dirty="0" smtClean="0"/>
              <a:t>Урок – проект; </a:t>
            </a:r>
          </a:p>
          <a:p>
            <a:r>
              <a:rPr lang="ru-RU" dirty="0" smtClean="0"/>
              <a:t>Урок – диалог; </a:t>
            </a:r>
          </a:p>
          <a:p>
            <a:r>
              <a:rPr lang="ru-RU" dirty="0" smtClean="0"/>
              <a:t>Урок – конференция; </a:t>
            </a:r>
          </a:p>
          <a:p>
            <a:r>
              <a:rPr lang="ru-RU" dirty="0" smtClean="0"/>
              <a:t>Урок – диспут и др. 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             При их проведении используются: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- фронтальная работа в кругу;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- статичные группы (постоянного состава);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- мигрирующие группы;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- статичные пары(постоянного состава);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- пары сменного состава;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- творческие мастерские (лаборатории).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в статичных группах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Учитель – </a:t>
            </a:r>
            <a:r>
              <a:rPr lang="ru-RU" b="1" i="1" dirty="0" smtClean="0"/>
              <a:t>организатор и режиссер урока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</a:t>
            </a:r>
            <a:r>
              <a:rPr lang="ru-RU" dirty="0" smtClean="0"/>
              <a:t> соучастник коллективной деятельности.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Он должен: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- объяснить цели предстоящей работы;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- разбить учащихся на группы;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- раздать задания;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- контролировать ход групповой работы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(попеременно участвовать в работе групп,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но без навязывания своей точки зрения);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- подвести итоги (совместно с учащимися).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в парах постоянного состава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              Цели: </a:t>
            </a:r>
            <a:endParaRPr lang="ru-RU" dirty="0" smtClean="0"/>
          </a:p>
          <a:p>
            <a:r>
              <a:rPr lang="ru-RU" dirty="0" smtClean="0"/>
              <a:t>Проведение взаимопроверки; </a:t>
            </a:r>
          </a:p>
          <a:p>
            <a:r>
              <a:rPr lang="ru-RU" dirty="0" smtClean="0"/>
              <a:t>Изучение детьми алгоритма парной работы; </a:t>
            </a:r>
          </a:p>
          <a:p>
            <a:r>
              <a:rPr lang="ru-RU" dirty="0" smtClean="0"/>
              <a:t>Усвоение учащимися «правил дружной работы»: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- «когда я работаю в паре, я вежлив и внимателен»;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- «говорить надо так, чтобы слышал только твой партнер». </a:t>
            </a:r>
          </a:p>
          <a:p>
            <a:r>
              <a:rPr lang="ru-RU" dirty="0" smtClean="0"/>
              <a:t>Подготовка учеников для работы в парах сменного состава.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</a:t>
            </a:r>
            <a:r>
              <a:rPr lang="ru-RU" b="1" i="1" dirty="0" smtClean="0"/>
              <a:t>Основной недостаток:</a:t>
            </a:r>
            <a:r>
              <a:rPr lang="ru-RU" dirty="0" smtClean="0"/>
              <a:t> возможна несовместимость партнеров по стилю и уровню общения.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</a:t>
            </a:r>
            <a:r>
              <a:rPr lang="ru-RU" b="1" i="1" dirty="0" smtClean="0"/>
              <a:t>Формы контроля: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-ученики проверяют друг друга;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-совместное сравнение результатов в справочном материале;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-учитель проверяет результаты после завершения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в парах сменного состава </a:t>
            </a:r>
            <a:br>
              <a:rPr lang="ru-RU" dirty="0" smtClean="0"/>
            </a:br>
            <a:r>
              <a:rPr lang="ru-RU" dirty="0" smtClean="0"/>
              <a:t>( В основе -  концепция А.Г. Ривина)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В </a:t>
            </a:r>
            <a:r>
              <a:rPr lang="ru-RU" sz="2800" dirty="0" smtClean="0"/>
              <a:t>ОСНОВЕ КОНЦЕПЦИИ  А.Г. Ривина лежат три </a:t>
            </a:r>
            <a:r>
              <a:rPr lang="ru-RU" sz="2800" b="1" i="1" dirty="0" smtClean="0"/>
              <a:t> аксиомы: </a:t>
            </a:r>
          </a:p>
          <a:p>
            <a:r>
              <a:rPr lang="ru-RU" sz="2800" b="1" dirty="0" smtClean="0"/>
              <a:t>Общение </a:t>
            </a: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 </a:t>
            </a:r>
            <a:r>
              <a:rPr lang="ru-RU" sz="2800" b="1" dirty="0" smtClean="0"/>
              <a:t>   </a:t>
            </a:r>
            <a:r>
              <a:rPr lang="ru-RU" sz="2800" dirty="0" smtClean="0"/>
              <a:t>Человеку свойственно общаться, человеческое общество существует благодаря общению и реализуется в нем. Таким образом, человек живет в обществе и реализуется в нем. </a:t>
            </a:r>
          </a:p>
          <a:p>
            <a:r>
              <a:rPr lang="ru-RU" sz="2800" b="1" dirty="0" err="1" smtClean="0"/>
              <a:t>Полиформизм</a:t>
            </a:r>
            <a:r>
              <a:rPr lang="ru-RU" sz="2800" b="1" dirty="0" smtClean="0"/>
              <a:t> </a:t>
            </a:r>
          </a:p>
          <a:p>
            <a:pPr>
              <a:buNone/>
            </a:pPr>
            <a:r>
              <a:rPr lang="ru-RU" sz="2800" dirty="0" smtClean="0"/>
              <a:t>    Человеку как виду необходима постоянная смена внешних воздействий, возможность самому обогащаться и обогащать других различным опытом в процессе взаимодействия. Таким образом, для полноценной деятельности человеку необходима смена обстановки. </a:t>
            </a:r>
          </a:p>
          <a:p>
            <a:r>
              <a:rPr lang="ru-RU" sz="2800" b="1" dirty="0" smtClean="0"/>
              <a:t>Единство речевой и мыслительной деятельности 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Итак, </a:t>
            </a:r>
            <a:r>
              <a:rPr lang="ru-RU" sz="2800" i="1" dirty="0" smtClean="0"/>
              <a:t>общение, </a:t>
            </a:r>
            <a:r>
              <a:rPr lang="ru-RU" sz="2800" i="1" dirty="0" err="1" smtClean="0"/>
              <a:t>полиформизм</a:t>
            </a:r>
            <a:r>
              <a:rPr lang="ru-RU" sz="2800" i="1" dirty="0" smtClean="0"/>
              <a:t> </a:t>
            </a:r>
            <a:r>
              <a:rPr lang="ru-RU" sz="2800" i="1" dirty="0" smtClean="0"/>
              <a:t>и единство речевой и мыслительной деятельности – вот </a:t>
            </a:r>
            <a:r>
              <a:rPr lang="ru-RU" sz="2800" b="1" i="1" dirty="0" smtClean="0"/>
              <a:t>«ТРИ КИТА» процесса обучения.</a:t>
            </a:r>
            <a:r>
              <a:rPr lang="ru-RU" sz="2800" dirty="0" smtClean="0"/>
              <a:t>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</a:t>
            </a:r>
            <a:r>
              <a:rPr lang="ru-RU" sz="2800" b="1" dirty="0" smtClean="0"/>
              <a:t>ЦЕЛИ работы в парах сменного состава: </a:t>
            </a:r>
          </a:p>
          <a:p>
            <a:r>
              <a:rPr lang="ru-RU" sz="2800" dirty="0" smtClean="0"/>
              <a:t>Повторить, закрепить пройденный материал; </a:t>
            </a:r>
          </a:p>
          <a:p>
            <a:r>
              <a:rPr lang="ru-RU" sz="2800" dirty="0" smtClean="0"/>
              <a:t>Подготовить учащихся к изучению нового материала; </a:t>
            </a:r>
          </a:p>
          <a:p>
            <a:pPr>
              <a:buNone/>
            </a:pPr>
            <a:r>
              <a:rPr lang="ru-RU" sz="2800" b="1" i="1" dirty="0" smtClean="0"/>
              <a:t> </a:t>
            </a:r>
            <a:r>
              <a:rPr lang="ru-RU" sz="2800" b="1" i="1" dirty="0" smtClean="0"/>
              <a:t>        </a:t>
            </a:r>
          </a:p>
          <a:p>
            <a:pPr>
              <a:buNone/>
            </a:pPr>
            <a:r>
              <a:rPr lang="ru-RU" sz="2800" b="1" i="1" dirty="0" smtClean="0"/>
              <a:t> </a:t>
            </a:r>
            <a:r>
              <a:rPr lang="ru-RU" sz="2800" b="1" i="1" dirty="0" smtClean="0"/>
              <a:t>      Преимущества работы в парах сменного состава: </a:t>
            </a:r>
          </a:p>
          <a:p>
            <a:r>
              <a:rPr lang="ru-RU" sz="2800" dirty="0" smtClean="0"/>
              <a:t>Знакомство с разными способами общения и мышления; </a:t>
            </a:r>
          </a:p>
          <a:p>
            <a:r>
              <a:rPr lang="ru-RU" sz="2800" dirty="0" smtClean="0"/>
              <a:t>Самоорганизация и самоконтроль; </a:t>
            </a:r>
          </a:p>
          <a:p>
            <a:r>
              <a:rPr lang="ru-RU" sz="2800" dirty="0" smtClean="0"/>
              <a:t>Социализация.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131</TotalTime>
  <Words>687</Words>
  <Application>Microsoft Office PowerPoint</Application>
  <PresentationFormat>Экран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Интерактивные формы организации обучения на уроках русского языка и литературы в старших классах  </vt:lpstr>
      <vt:lpstr>Интерактивное обучение</vt:lpstr>
      <vt:lpstr>С точки зрения ученых  </vt:lpstr>
      <vt:lpstr>Виды активности</vt:lpstr>
      <vt:lpstr>Интерактивные формы организации обучения</vt:lpstr>
      <vt:lpstr>Работа в статичных группах  </vt:lpstr>
      <vt:lpstr>Работа в парах постоянного состава</vt:lpstr>
      <vt:lpstr>Работа в парах сменного состава  ( В основе -  концепция А.Г. Ривина)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Интерактивные формы организации обучения на уроках русского языка и литературы в старших классах</dc:title>
  <dc:creator>1</dc:creator>
  <cp:lastModifiedBy>1</cp:lastModifiedBy>
  <cp:revision>14</cp:revision>
  <dcterms:created xsi:type="dcterms:W3CDTF">2012-08-27T07:46:10Z</dcterms:created>
  <dcterms:modified xsi:type="dcterms:W3CDTF">2012-08-27T10:03:36Z</dcterms:modified>
</cp:coreProperties>
</file>