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61" r:id="rId9"/>
    <p:sldId id="262" r:id="rId10"/>
    <p:sldId id="263" r:id="rId11"/>
    <p:sldId id="264" r:id="rId12"/>
    <p:sldId id="267" r:id="rId13"/>
    <p:sldId id="266" r:id="rId14"/>
    <p:sldId id="270" r:id="rId15"/>
    <p:sldId id="273" r:id="rId16"/>
    <p:sldId id="274" r:id="rId17"/>
    <p:sldId id="305" r:id="rId18"/>
    <p:sldId id="277" r:id="rId19"/>
    <p:sldId id="278" r:id="rId20"/>
    <p:sldId id="275" r:id="rId21"/>
    <p:sldId id="306" r:id="rId22"/>
    <p:sldId id="276" r:id="rId23"/>
    <p:sldId id="279" r:id="rId24"/>
    <p:sldId id="280" r:id="rId25"/>
    <p:sldId id="281" r:id="rId26"/>
    <p:sldId id="313" r:id="rId27"/>
    <p:sldId id="283" r:id="rId28"/>
    <p:sldId id="309" r:id="rId29"/>
    <p:sldId id="310" r:id="rId30"/>
    <p:sldId id="311" r:id="rId31"/>
    <p:sldId id="284" r:id="rId32"/>
    <p:sldId id="287" r:id="rId33"/>
    <p:sldId id="316" r:id="rId34"/>
    <p:sldId id="312" r:id="rId35"/>
    <p:sldId id="286" r:id="rId36"/>
    <p:sldId id="285" r:id="rId37"/>
    <p:sldId id="288" r:id="rId38"/>
    <p:sldId id="289" r:id="rId39"/>
    <p:sldId id="290" r:id="rId40"/>
    <p:sldId id="291" r:id="rId41"/>
    <p:sldId id="271" r:id="rId42"/>
    <p:sldId id="272" r:id="rId43"/>
    <p:sldId id="292" r:id="rId44"/>
    <p:sldId id="293" r:id="rId45"/>
    <p:sldId id="294" r:id="rId46"/>
    <p:sldId id="295" r:id="rId47"/>
    <p:sldId id="296" r:id="rId48"/>
    <p:sldId id="314" r:id="rId49"/>
    <p:sldId id="297" r:id="rId50"/>
    <p:sldId id="298" r:id="rId51"/>
    <p:sldId id="299" r:id="rId52"/>
    <p:sldId id="301" r:id="rId53"/>
    <p:sldId id="302" r:id="rId54"/>
    <p:sldId id="303" r:id="rId55"/>
    <p:sldId id="304" r:id="rId56"/>
    <p:sldId id="300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A7A7FF"/>
    <a:srgbClr val="CC9900"/>
    <a:srgbClr val="333300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052514-EBF3-4882-9DC2-00B5668461E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2D45EC-0F62-4223-9B6D-A90C5E8C202F}">
      <dgm:prSet phldrT="[Текст]" custT="1"/>
      <dgm:spPr>
        <a:ln>
          <a:solidFill>
            <a:srgbClr val="003300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003300"/>
              </a:solidFill>
            </a:rPr>
            <a:t>ВИДЫ                   </a:t>
          </a:r>
          <a:r>
            <a:rPr lang="ru-RU" sz="2400" b="1" dirty="0" smtClean="0">
              <a:solidFill>
                <a:srgbClr val="003300"/>
              </a:solidFill>
            </a:rPr>
            <a:t>ИНТЕЛЛЕКТУАЛЬНОЙ ДЕЯТЕЛЬНОСТИ, КОТОРЫЕ НЕЛЬЗЯ НАЗВАТЬ </a:t>
          </a:r>
          <a:r>
            <a:rPr lang="ru-RU" sz="3200" b="1" dirty="0" smtClean="0">
              <a:solidFill>
                <a:srgbClr val="003300"/>
              </a:solidFill>
            </a:rPr>
            <a:t>КРИТИЧЕСКИМИ</a:t>
          </a:r>
          <a:endParaRPr lang="ru-RU" sz="3200" b="1" dirty="0">
            <a:solidFill>
              <a:srgbClr val="003300"/>
            </a:solidFill>
          </a:endParaRPr>
        </a:p>
      </dgm:t>
    </dgm:pt>
    <dgm:pt modelId="{D33F3EAB-1BE3-4044-B0D3-F5AFC60B0464}" type="parTrans" cxnId="{CCEA3B5F-2EAF-4FBE-B280-3AE9F97E306A}">
      <dgm:prSet/>
      <dgm:spPr/>
      <dgm:t>
        <a:bodyPr/>
        <a:lstStyle/>
        <a:p>
          <a:endParaRPr lang="ru-RU"/>
        </a:p>
      </dgm:t>
    </dgm:pt>
    <dgm:pt modelId="{A1696F82-9108-4C67-8EA8-E696E68DA3A9}" type="sibTrans" cxnId="{CCEA3B5F-2EAF-4FBE-B280-3AE9F97E306A}">
      <dgm:prSet/>
      <dgm:spPr/>
      <dgm:t>
        <a:bodyPr/>
        <a:lstStyle/>
        <a:p>
          <a:endParaRPr lang="ru-RU"/>
        </a:p>
      </dgm:t>
    </dgm:pt>
    <dgm:pt modelId="{ACB07595-0B21-4356-84D1-6F9C4178E811}">
      <dgm:prSet phldrT="[Текст]" custT="1"/>
      <dgm:spPr>
        <a:ln>
          <a:solidFill>
            <a:srgbClr val="003300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003300"/>
              </a:solidFill>
            </a:rPr>
            <a:t>ЗАПОМИНАНИЕ</a:t>
          </a:r>
          <a:endParaRPr lang="ru-RU" sz="3200" b="1" dirty="0">
            <a:solidFill>
              <a:srgbClr val="003300"/>
            </a:solidFill>
          </a:endParaRPr>
        </a:p>
      </dgm:t>
    </dgm:pt>
    <dgm:pt modelId="{739B2C04-81A9-4E52-A2C7-7CF38B983245}" type="parTrans" cxnId="{982657FF-037B-4BCF-A7A1-013C3AE2445C}">
      <dgm:prSet/>
      <dgm:spPr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44C42CDF-AAAD-4C78-A608-833C2D465A9E}" type="sibTrans" cxnId="{982657FF-037B-4BCF-A7A1-013C3AE2445C}">
      <dgm:prSet/>
      <dgm:spPr/>
      <dgm:t>
        <a:bodyPr/>
        <a:lstStyle/>
        <a:p>
          <a:endParaRPr lang="ru-RU"/>
        </a:p>
      </dgm:t>
    </dgm:pt>
    <dgm:pt modelId="{5CE6F655-5AAE-49AF-92A3-9E38FBF0735B}">
      <dgm:prSet phldrT="[Текст]" custT="1"/>
      <dgm:spPr>
        <a:ln>
          <a:solidFill>
            <a:srgbClr val="003300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003300"/>
              </a:solidFill>
            </a:rPr>
            <a:t>ПОНИМАНИЕ ПРОСТЫХ И СЛОЖНЫХ ИДЕЙ</a:t>
          </a:r>
          <a:endParaRPr lang="ru-RU" sz="3200" b="1" dirty="0">
            <a:solidFill>
              <a:srgbClr val="003300"/>
            </a:solidFill>
          </a:endParaRPr>
        </a:p>
      </dgm:t>
    </dgm:pt>
    <dgm:pt modelId="{ACD6D4BA-CD2A-40D9-8A08-E0E1935EB410}" type="parTrans" cxnId="{C4C3583B-3003-4CF7-80AE-912D56D1534A}">
      <dgm:prSet/>
      <dgm:spPr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413A52BF-AB0A-44F9-9FD7-047404F6A009}" type="sibTrans" cxnId="{C4C3583B-3003-4CF7-80AE-912D56D1534A}">
      <dgm:prSet/>
      <dgm:spPr/>
      <dgm:t>
        <a:bodyPr/>
        <a:lstStyle/>
        <a:p>
          <a:endParaRPr lang="ru-RU"/>
        </a:p>
      </dgm:t>
    </dgm:pt>
    <dgm:pt modelId="{0F1C452B-0C9F-41F6-A36E-236C6686A391}">
      <dgm:prSet phldrT="[Текст]" custT="1"/>
      <dgm:spPr>
        <a:ln>
          <a:solidFill>
            <a:srgbClr val="003300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003300"/>
              </a:solidFill>
            </a:rPr>
            <a:t>ТВОРЧЕСКОЕ, ИНТУИТИВНОЕ МЫШЛЕНИЕ СПОРТСМЕНА, МУЗЫКАНТА, ХУДОЖНИКА</a:t>
          </a:r>
          <a:endParaRPr lang="ru-RU" sz="3200" b="1" dirty="0">
            <a:solidFill>
              <a:srgbClr val="003300"/>
            </a:solidFill>
          </a:endParaRPr>
        </a:p>
      </dgm:t>
    </dgm:pt>
    <dgm:pt modelId="{BFEE4EFF-D5C8-470D-9F04-BFBBECC07EA0}" type="parTrans" cxnId="{FC0F050A-472D-4800-8FA3-9C6A28BFF6EE}">
      <dgm:prSet/>
      <dgm:spPr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3610EC85-563C-4C48-AC8D-24420ECF9D8C}" type="sibTrans" cxnId="{FC0F050A-472D-4800-8FA3-9C6A28BFF6EE}">
      <dgm:prSet/>
      <dgm:spPr/>
      <dgm:t>
        <a:bodyPr/>
        <a:lstStyle/>
        <a:p>
          <a:endParaRPr lang="ru-RU"/>
        </a:p>
      </dgm:t>
    </dgm:pt>
    <dgm:pt modelId="{1CB62680-2B4E-4D8A-872D-F3B62A27C6F6}" type="pres">
      <dgm:prSet presAssocID="{32052514-EBF3-4882-9DC2-00B5668461E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FA17DF-300F-4166-978C-929CFBE0ADF6}" type="pres">
      <dgm:prSet presAssocID="{282D45EC-0F62-4223-9B6D-A90C5E8C202F}" presName="root1" presStyleCnt="0"/>
      <dgm:spPr/>
    </dgm:pt>
    <dgm:pt modelId="{A3239011-C255-4A9E-9019-C61995712AFB}" type="pres">
      <dgm:prSet presAssocID="{282D45EC-0F62-4223-9B6D-A90C5E8C202F}" presName="LevelOneTextNode" presStyleLbl="node0" presStyleIdx="0" presStyleCnt="1" custScaleX="234674" custScaleY="133910" custLinFactNeighborX="-9223" custLinFactNeighborY="23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6440D2-5AD5-4968-8EC3-638EADD62375}" type="pres">
      <dgm:prSet presAssocID="{282D45EC-0F62-4223-9B6D-A90C5E8C202F}" presName="level2hierChild" presStyleCnt="0"/>
      <dgm:spPr/>
    </dgm:pt>
    <dgm:pt modelId="{DB9B6E9B-3C98-42D3-BDF8-C49007D7C370}" type="pres">
      <dgm:prSet presAssocID="{739B2C04-81A9-4E52-A2C7-7CF38B983245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17067F9-C0BF-400D-9355-4025A3FF14BF}" type="pres">
      <dgm:prSet presAssocID="{739B2C04-81A9-4E52-A2C7-7CF38B98324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97172633-B109-4AD4-AAD5-74A23FDB2B15}" type="pres">
      <dgm:prSet presAssocID="{ACB07595-0B21-4356-84D1-6F9C4178E811}" presName="root2" presStyleCnt="0"/>
      <dgm:spPr/>
    </dgm:pt>
    <dgm:pt modelId="{313075DE-7ADF-4E8A-AAD2-D33B8E4F1617}" type="pres">
      <dgm:prSet presAssocID="{ACB07595-0B21-4356-84D1-6F9C4178E811}" presName="LevelTwoTextNode" presStyleLbl="node2" presStyleIdx="0" presStyleCnt="3" custScaleX="163933" custLinFactNeighborX="-555" custLinFactNeighborY="-378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858BCD-41F4-4BE2-B754-801D1348DEEA}" type="pres">
      <dgm:prSet presAssocID="{ACB07595-0B21-4356-84D1-6F9C4178E811}" presName="level3hierChild" presStyleCnt="0"/>
      <dgm:spPr/>
    </dgm:pt>
    <dgm:pt modelId="{173B1A2F-CBB9-4031-A5A0-F189E991F456}" type="pres">
      <dgm:prSet presAssocID="{ACD6D4BA-CD2A-40D9-8A08-E0E1935EB410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48922E3E-5045-4CA1-93FB-1221D9021420}" type="pres">
      <dgm:prSet presAssocID="{ACD6D4BA-CD2A-40D9-8A08-E0E1935EB41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1D05A67-7ED1-4F4E-8031-2DCEDB152D63}" type="pres">
      <dgm:prSet presAssocID="{5CE6F655-5AAE-49AF-92A3-9E38FBF0735B}" presName="root2" presStyleCnt="0"/>
      <dgm:spPr/>
    </dgm:pt>
    <dgm:pt modelId="{305A5AF2-A75B-4178-8F6D-FA2D0EDC80D3}" type="pres">
      <dgm:prSet presAssocID="{5CE6F655-5AAE-49AF-92A3-9E38FBF0735B}" presName="LevelTwoTextNode" presStyleLbl="node2" presStyleIdx="1" presStyleCnt="3" custScaleX="214423" custScaleY="136435" custLinFactNeighborX="10851" custLinFactNeighborY="52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17B01D-7E9F-4A61-B340-EDC8C2FEDCD8}" type="pres">
      <dgm:prSet presAssocID="{5CE6F655-5AAE-49AF-92A3-9E38FBF0735B}" presName="level3hierChild" presStyleCnt="0"/>
      <dgm:spPr/>
    </dgm:pt>
    <dgm:pt modelId="{143086A5-8279-45D0-A894-7C17CEA65B5E}" type="pres">
      <dgm:prSet presAssocID="{BFEE4EFF-D5C8-470D-9F04-BFBBECC07EA0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29EE715-2B1C-4CBB-BD6E-E7B560E9B669}" type="pres">
      <dgm:prSet presAssocID="{BFEE4EFF-D5C8-470D-9F04-BFBBECC07EA0}" presName="connTx" presStyleLbl="parChTrans1D2" presStyleIdx="2" presStyleCnt="3"/>
      <dgm:spPr/>
      <dgm:t>
        <a:bodyPr/>
        <a:lstStyle/>
        <a:p>
          <a:endParaRPr lang="ru-RU"/>
        </a:p>
      </dgm:t>
    </dgm:pt>
    <dgm:pt modelId="{0A3AFA39-698A-47F0-853F-517F0A1A1954}" type="pres">
      <dgm:prSet presAssocID="{0F1C452B-0C9F-41F6-A36E-236C6686A391}" presName="root2" presStyleCnt="0"/>
      <dgm:spPr/>
    </dgm:pt>
    <dgm:pt modelId="{6469B0D7-B25A-4E08-AC7A-25B9D201A1F4}" type="pres">
      <dgm:prSet presAssocID="{0F1C452B-0C9F-41F6-A36E-236C6686A391}" presName="LevelTwoTextNode" presStyleLbl="node2" presStyleIdx="2" presStyleCnt="3" custScaleX="255820" custScaleY="245789" custLinFactY="5939" custLinFactNeighborX="-555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65903D-E59C-4315-B3C5-8CC6E8A96ABD}" type="pres">
      <dgm:prSet presAssocID="{0F1C452B-0C9F-41F6-A36E-236C6686A391}" presName="level3hierChild" presStyleCnt="0"/>
      <dgm:spPr/>
    </dgm:pt>
  </dgm:ptLst>
  <dgm:cxnLst>
    <dgm:cxn modelId="{982657FF-037B-4BCF-A7A1-013C3AE2445C}" srcId="{282D45EC-0F62-4223-9B6D-A90C5E8C202F}" destId="{ACB07595-0B21-4356-84D1-6F9C4178E811}" srcOrd="0" destOrd="0" parTransId="{739B2C04-81A9-4E52-A2C7-7CF38B983245}" sibTransId="{44C42CDF-AAAD-4C78-A608-833C2D465A9E}"/>
    <dgm:cxn modelId="{C7E5E0E9-433B-4F4A-A498-5E8448F779B9}" type="presOf" srcId="{32052514-EBF3-4882-9DC2-00B5668461E0}" destId="{1CB62680-2B4E-4D8A-872D-F3B62A27C6F6}" srcOrd="0" destOrd="0" presId="urn:microsoft.com/office/officeart/2008/layout/HorizontalMultiLevelHierarchy"/>
    <dgm:cxn modelId="{CCEA3B5F-2EAF-4FBE-B280-3AE9F97E306A}" srcId="{32052514-EBF3-4882-9DC2-00B5668461E0}" destId="{282D45EC-0F62-4223-9B6D-A90C5E8C202F}" srcOrd="0" destOrd="0" parTransId="{D33F3EAB-1BE3-4044-B0D3-F5AFC60B0464}" sibTransId="{A1696F82-9108-4C67-8EA8-E696E68DA3A9}"/>
    <dgm:cxn modelId="{44F9C989-D261-4FDD-825B-E4D528EC57D8}" type="presOf" srcId="{ACD6D4BA-CD2A-40D9-8A08-E0E1935EB410}" destId="{173B1A2F-CBB9-4031-A5A0-F189E991F456}" srcOrd="0" destOrd="0" presId="urn:microsoft.com/office/officeart/2008/layout/HorizontalMultiLevelHierarchy"/>
    <dgm:cxn modelId="{3A4CA271-C4D9-4ED2-A297-B5FE056DF7B2}" type="presOf" srcId="{5CE6F655-5AAE-49AF-92A3-9E38FBF0735B}" destId="{305A5AF2-A75B-4178-8F6D-FA2D0EDC80D3}" srcOrd="0" destOrd="0" presId="urn:microsoft.com/office/officeart/2008/layout/HorizontalMultiLevelHierarchy"/>
    <dgm:cxn modelId="{EDFE2316-8CB0-4BBC-97D7-F2BA0742D72E}" type="presOf" srcId="{739B2C04-81A9-4E52-A2C7-7CF38B983245}" destId="{317067F9-C0BF-400D-9355-4025A3FF14BF}" srcOrd="1" destOrd="0" presId="urn:microsoft.com/office/officeart/2008/layout/HorizontalMultiLevelHierarchy"/>
    <dgm:cxn modelId="{97861835-5E10-464E-AA34-FCF652D516E8}" type="presOf" srcId="{0F1C452B-0C9F-41F6-A36E-236C6686A391}" destId="{6469B0D7-B25A-4E08-AC7A-25B9D201A1F4}" srcOrd="0" destOrd="0" presId="urn:microsoft.com/office/officeart/2008/layout/HorizontalMultiLevelHierarchy"/>
    <dgm:cxn modelId="{FC0F050A-472D-4800-8FA3-9C6A28BFF6EE}" srcId="{282D45EC-0F62-4223-9B6D-A90C5E8C202F}" destId="{0F1C452B-0C9F-41F6-A36E-236C6686A391}" srcOrd="2" destOrd="0" parTransId="{BFEE4EFF-D5C8-470D-9F04-BFBBECC07EA0}" sibTransId="{3610EC85-563C-4C48-AC8D-24420ECF9D8C}"/>
    <dgm:cxn modelId="{93222ED1-B493-480D-9948-F2BBF8333A85}" type="presOf" srcId="{BFEE4EFF-D5C8-470D-9F04-BFBBECC07EA0}" destId="{143086A5-8279-45D0-A894-7C17CEA65B5E}" srcOrd="0" destOrd="0" presId="urn:microsoft.com/office/officeart/2008/layout/HorizontalMultiLevelHierarchy"/>
    <dgm:cxn modelId="{D8C31877-F9CC-4C91-A4BE-9A73A4CCC830}" type="presOf" srcId="{BFEE4EFF-D5C8-470D-9F04-BFBBECC07EA0}" destId="{D29EE715-2B1C-4CBB-BD6E-E7B560E9B669}" srcOrd="1" destOrd="0" presId="urn:microsoft.com/office/officeart/2008/layout/HorizontalMultiLevelHierarchy"/>
    <dgm:cxn modelId="{3DCEB73A-0663-47D0-AED3-9C0C7B098643}" type="presOf" srcId="{739B2C04-81A9-4E52-A2C7-7CF38B983245}" destId="{DB9B6E9B-3C98-42D3-BDF8-C49007D7C370}" srcOrd="0" destOrd="0" presId="urn:microsoft.com/office/officeart/2008/layout/HorizontalMultiLevelHierarchy"/>
    <dgm:cxn modelId="{4218A741-6BD4-4B5B-A337-A54FB5EC9B0B}" type="presOf" srcId="{ACB07595-0B21-4356-84D1-6F9C4178E811}" destId="{313075DE-7ADF-4E8A-AAD2-D33B8E4F1617}" srcOrd="0" destOrd="0" presId="urn:microsoft.com/office/officeart/2008/layout/HorizontalMultiLevelHierarchy"/>
    <dgm:cxn modelId="{CAA41BB9-23A1-4DE6-9524-2B8132D54134}" type="presOf" srcId="{ACD6D4BA-CD2A-40D9-8A08-E0E1935EB410}" destId="{48922E3E-5045-4CA1-93FB-1221D9021420}" srcOrd="1" destOrd="0" presId="urn:microsoft.com/office/officeart/2008/layout/HorizontalMultiLevelHierarchy"/>
    <dgm:cxn modelId="{32EF37E9-51C2-4B3C-A278-C9C5BA053AC3}" type="presOf" srcId="{282D45EC-0F62-4223-9B6D-A90C5E8C202F}" destId="{A3239011-C255-4A9E-9019-C61995712AFB}" srcOrd="0" destOrd="0" presId="urn:microsoft.com/office/officeart/2008/layout/HorizontalMultiLevelHierarchy"/>
    <dgm:cxn modelId="{C4C3583B-3003-4CF7-80AE-912D56D1534A}" srcId="{282D45EC-0F62-4223-9B6D-A90C5E8C202F}" destId="{5CE6F655-5AAE-49AF-92A3-9E38FBF0735B}" srcOrd="1" destOrd="0" parTransId="{ACD6D4BA-CD2A-40D9-8A08-E0E1935EB410}" sibTransId="{413A52BF-AB0A-44F9-9FD7-047404F6A009}"/>
    <dgm:cxn modelId="{289CED72-AFAC-41E5-A772-86ECDC9EC91E}" type="presParOf" srcId="{1CB62680-2B4E-4D8A-872D-F3B62A27C6F6}" destId="{A6FA17DF-300F-4166-978C-929CFBE0ADF6}" srcOrd="0" destOrd="0" presId="urn:microsoft.com/office/officeart/2008/layout/HorizontalMultiLevelHierarchy"/>
    <dgm:cxn modelId="{0DA95EA1-DB82-4171-8296-3E769E769C56}" type="presParOf" srcId="{A6FA17DF-300F-4166-978C-929CFBE0ADF6}" destId="{A3239011-C255-4A9E-9019-C61995712AFB}" srcOrd="0" destOrd="0" presId="urn:microsoft.com/office/officeart/2008/layout/HorizontalMultiLevelHierarchy"/>
    <dgm:cxn modelId="{8C8FF3B9-C909-4F01-8D16-DB8EB600DB67}" type="presParOf" srcId="{A6FA17DF-300F-4166-978C-929CFBE0ADF6}" destId="{A26440D2-5AD5-4968-8EC3-638EADD62375}" srcOrd="1" destOrd="0" presId="urn:microsoft.com/office/officeart/2008/layout/HorizontalMultiLevelHierarchy"/>
    <dgm:cxn modelId="{A0A540E6-50B2-4B50-8712-9665366BF0E5}" type="presParOf" srcId="{A26440D2-5AD5-4968-8EC3-638EADD62375}" destId="{DB9B6E9B-3C98-42D3-BDF8-C49007D7C370}" srcOrd="0" destOrd="0" presId="urn:microsoft.com/office/officeart/2008/layout/HorizontalMultiLevelHierarchy"/>
    <dgm:cxn modelId="{446253B7-3B41-48E1-BF42-D67895C293E5}" type="presParOf" srcId="{DB9B6E9B-3C98-42D3-BDF8-C49007D7C370}" destId="{317067F9-C0BF-400D-9355-4025A3FF14BF}" srcOrd="0" destOrd="0" presId="urn:microsoft.com/office/officeart/2008/layout/HorizontalMultiLevelHierarchy"/>
    <dgm:cxn modelId="{F8597A86-FC1D-4BD0-8BAA-2020D1937AC4}" type="presParOf" srcId="{A26440D2-5AD5-4968-8EC3-638EADD62375}" destId="{97172633-B109-4AD4-AAD5-74A23FDB2B15}" srcOrd="1" destOrd="0" presId="urn:microsoft.com/office/officeart/2008/layout/HorizontalMultiLevelHierarchy"/>
    <dgm:cxn modelId="{1C7C7036-F13E-4EC8-8606-540FF7C05373}" type="presParOf" srcId="{97172633-B109-4AD4-AAD5-74A23FDB2B15}" destId="{313075DE-7ADF-4E8A-AAD2-D33B8E4F1617}" srcOrd="0" destOrd="0" presId="urn:microsoft.com/office/officeart/2008/layout/HorizontalMultiLevelHierarchy"/>
    <dgm:cxn modelId="{6B1D228B-15AE-4AFC-947A-309D9226107D}" type="presParOf" srcId="{97172633-B109-4AD4-AAD5-74A23FDB2B15}" destId="{04858BCD-41F4-4BE2-B754-801D1348DEEA}" srcOrd="1" destOrd="0" presId="urn:microsoft.com/office/officeart/2008/layout/HorizontalMultiLevelHierarchy"/>
    <dgm:cxn modelId="{816B5C9A-8D24-4A1C-B999-DB68F8FC97A4}" type="presParOf" srcId="{A26440D2-5AD5-4968-8EC3-638EADD62375}" destId="{173B1A2F-CBB9-4031-A5A0-F189E991F456}" srcOrd="2" destOrd="0" presId="urn:microsoft.com/office/officeart/2008/layout/HorizontalMultiLevelHierarchy"/>
    <dgm:cxn modelId="{5028BCD8-9B4A-43C5-9DD7-DAB4DA2D580E}" type="presParOf" srcId="{173B1A2F-CBB9-4031-A5A0-F189E991F456}" destId="{48922E3E-5045-4CA1-93FB-1221D9021420}" srcOrd="0" destOrd="0" presId="urn:microsoft.com/office/officeart/2008/layout/HorizontalMultiLevelHierarchy"/>
    <dgm:cxn modelId="{E0B49939-3F0D-434F-AD3F-EA748F0820DB}" type="presParOf" srcId="{A26440D2-5AD5-4968-8EC3-638EADD62375}" destId="{61D05A67-7ED1-4F4E-8031-2DCEDB152D63}" srcOrd="3" destOrd="0" presId="urn:microsoft.com/office/officeart/2008/layout/HorizontalMultiLevelHierarchy"/>
    <dgm:cxn modelId="{24D53931-5F8B-4A5B-9D37-9E714BEF9F93}" type="presParOf" srcId="{61D05A67-7ED1-4F4E-8031-2DCEDB152D63}" destId="{305A5AF2-A75B-4178-8F6D-FA2D0EDC80D3}" srcOrd="0" destOrd="0" presId="urn:microsoft.com/office/officeart/2008/layout/HorizontalMultiLevelHierarchy"/>
    <dgm:cxn modelId="{B9806CC0-1C78-4793-89BB-93CC7157FA13}" type="presParOf" srcId="{61D05A67-7ED1-4F4E-8031-2DCEDB152D63}" destId="{6617B01D-7E9F-4A61-B340-EDC8C2FEDCD8}" srcOrd="1" destOrd="0" presId="urn:microsoft.com/office/officeart/2008/layout/HorizontalMultiLevelHierarchy"/>
    <dgm:cxn modelId="{97D8ED35-0057-4980-8586-5883FB699558}" type="presParOf" srcId="{A26440D2-5AD5-4968-8EC3-638EADD62375}" destId="{143086A5-8279-45D0-A894-7C17CEA65B5E}" srcOrd="4" destOrd="0" presId="urn:microsoft.com/office/officeart/2008/layout/HorizontalMultiLevelHierarchy"/>
    <dgm:cxn modelId="{658228B2-CD26-4A87-8DCE-C2459DF8CC43}" type="presParOf" srcId="{143086A5-8279-45D0-A894-7C17CEA65B5E}" destId="{D29EE715-2B1C-4CBB-BD6E-E7B560E9B669}" srcOrd="0" destOrd="0" presId="urn:microsoft.com/office/officeart/2008/layout/HorizontalMultiLevelHierarchy"/>
    <dgm:cxn modelId="{D0B48604-57FA-406C-BDEB-BB33225A577B}" type="presParOf" srcId="{A26440D2-5AD5-4968-8EC3-638EADD62375}" destId="{0A3AFA39-698A-47F0-853F-517F0A1A1954}" srcOrd="5" destOrd="0" presId="urn:microsoft.com/office/officeart/2008/layout/HorizontalMultiLevelHierarchy"/>
    <dgm:cxn modelId="{8D2F48A4-DDD1-4BAE-88B7-6279DDF1C25E}" type="presParOf" srcId="{0A3AFA39-698A-47F0-853F-517F0A1A1954}" destId="{6469B0D7-B25A-4E08-AC7A-25B9D201A1F4}" srcOrd="0" destOrd="0" presId="urn:microsoft.com/office/officeart/2008/layout/HorizontalMultiLevelHierarchy"/>
    <dgm:cxn modelId="{0ED42078-1EF5-43DC-AD49-0A05AF155280}" type="presParOf" srcId="{0A3AFA39-698A-47F0-853F-517F0A1A1954}" destId="{6A65903D-E59C-4315-B3C5-8CC6E8A96AB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D1D64E-D706-4BF1-9313-60A6CD602D2B}" type="doc">
      <dgm:prSet loTypeId="urn:microsoft.com/office/officeart/2005/8/layout/cycle6" loCatId="cycle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776B882-4A57-45D5-8263-0CD3EB983611}">
      <dgm:prSet phldrT="[Текст]" custT="1"/>
      <dgm:spPr/>
      <dgm:t>
        <a:bodyPr/>
        <a:lstStyle/>
        <a:p>
          <a:r>
            <a:rPr lang="ru-RU" sz="1400" b="1" smtClean="0"/>
            <a:t>САМОСТОЯТЕЛЬНОЕ</a:t>
          </a:r>
          <a:endParaRPr lang="ru-RU" sz="1400" b="1" dirty="0"/>
        </a:p>
      </dgm:t>
    </dgm:pt>
    <dgm:pt modelId="{5CC1CC82-D2B3-44A8-BB03-77C4CDA95E2B}" type="parTrans" cxnId="{BB6F4779-CCC5-478C-94D5-ABF64F6C7495}">
      <dgm:prSet/>
      <dgm:spPr/>
      <dgm:t>
        <a:bodyPr/>
        <a:lstStyle/>
        <a:p>
          <a:endParaRPr lang="ru-RU"/>
        </a:p>
      </dgm:t>
    </dgm:pt>
    <dgm:pt modelId="{4986FAE3-DF65-4FC3-B305-4881F31DABB5}" type="sibTrans" cxnId="{BB6F4779-CCC5-478C-94D5-ABF64F6C7495}">
      <dgm:prSet/>
      <dgm:spPr/>
      <dgm:t>
        <a:bodyPr/>
        <a:lstStyle/>
        <a:p>
          <a:endParaRPr lang="ru-RU"/>
        </a:p>
      </dgm:t>
    </dgm:pt>
    <dgm:pt modelId="{59C7F835-DF64-42F6-AFDB-5074143B10AF}">
      <dgm:prSet phldrT="[Текст]" custT="1"/>
      <dgm:spPr/>
      <dgm:t>
        <a:bodyPr/>
        <a:lstStyle/>
        <a:p>
          <a:r>
            <a:rPr lang="ru-RU" sz="1400" b="1" smtClean="0"/>
            <a:t>ОБОБЩЕННОЕ</a:t>
          </a:r>
          <a:endParaRPr lang="ru-RU" sz="1400" b="1" dirty="0"/>
        </a:p>
      </dgm:t>
    </dgm:pt>
    <dgm:pt modelId="{DF99E8C8-5FCE-4C4D-9A89-B1B7D55CEB86}" type="parTrans" cxnId="{A6B22D25-17FE-4534-A511-8B3EDF52D077}">
      <dgm:prSet/>
      <dgm:spPr/>
      <dgm:t>
        <a:bodyPr/>
        <a:lstStyle/>
        <a:p>
          <a:endParaRPr lang="ru-RU"/>
        </a:p>
      </dgm:t>
    </dgm:pt>
    <dgm:pt modelId="{829E3635-6DC8-4602-AA08-9E5DC80A4D44}" type="sibTrans" cxnId="{A6B22D25-17FE-4534-A511-8B3EDF52D077}">
      <dgm:prSet/>
      <dgm:spPr/>
      <dgm:t>
        <a:bodyPr/>
        <a:lstStyle/>
        <a:p>
          <a:endParaRPr lang="ru-RU"/>
        </a:p>
      </dgm:t>
    </dgm:pt>
    <dgm:pt modelId="{487C1107-658D-411A-8AD0-B27723B45E0C}">
      <dgm:prSet phldrT="[Текст]" custT="1"/>
      <dgm:spPr/>
      <dgm:t>
        <a:bodyPr/>
        <a:lstStyle/>
        <a:p>
          <a:r>
            <a:rPr lang="ru-RU" sz="1400" b="1" dirty="0" smtClean="0"/>
            <a:t>ПРОБЛЕМНОЕ И ОЦЕНОЧНОЕ</a:t>
          </a:r>
          <a:endParaRPr lang="ru-RU" sz="1400" b="1" dirty="0"/>
        </a:p>
      </dgm:t>
    </dgm:pt>
    <dgm:pt modelId="{3C33DA6D-A825-4EBB-B1BF-81E6EC5C8AB7}" type="parTrans" cxnId="{BDBF961D-9F1A-48CA-8F8E-CF1E0552BC09}">
      <dgm:prSet/>
      <dgm:spPr/>
      <dgm:t>
        <a:bodyPr/>
        <a:lstStyle/>
        <a:p>
          <a:endParaRPr lang="ru-RU"/>
        </a:p>
      </dgm:t>
    </dgm:pt>
    <dgm:pt modelId="{93B6E684-05CC-4446-948B-8BFE181C5A70}" type="sibTrans" cxnId="{BDBF961D-9F1A-48CA-8F8E-CF1E0552BC09}">
      <dgm:prSet/>
      <dgm:spPr/>
      <dgm:t>
        <a:bodyPr/>
        <a:lstStyle/>
        <a:p>
          <a:endParaRPr lang="ru-RU"/>
        </a:p>
      </dgm:t>
    </dgm:pt>
    <dgm:pt modelId="{274B8871-A5CF-4C79-A49E-142A869E94B4}">
      <dgm:prSet phldrT="[Текст]" custT="1"/>
      <dgm:spPr/>
      <dgm:t>
        <a:bodyPr/>
        <a:lstStyle/>
        <a:p>
          <a:r>
            <a:rPr lang="ru-RU" sz="1400" b="1" smtClean="0"/>
            <a:t>АРГУМЕНТИРОВАННОЕ</a:t>
          </a:r>
          <a:endParaRPr lang="ru-RU" sz="1400" b="1" dirty="0"/>
        </a:p>
      </dgm:t>
    </dgm:pt>
    <dgm:pt modelId="{6EE916A6-A883-4310-A12F-99CDF7F4F8DB}" type="parTrans" cxnId="{E306C98B-5EC3-43C2-9533-EC97D5D7BD71}">
      <dgm:prSet/>
      <dgm:spPr/>
      <dgm:t>
        <a:bodyPr/>
        <a:lstStyle/>
        <a:p>
          <a:endParaRPr lang="ru-RU"/>
        </a:p>
      </dgm:t>
    </dgm:pt>
    <dgm:pt modelId="{B21AB8EE-C421-428F-86E8-E21B26933E48}" type="sibTrans" cxnId="{E306C98B-5EC3-43C2-9533-EC97D5D7BD71}">
      <dgm:prSet/>
      <dgm:spPr/>
      <dgm:t>
        <a:bodyPr/>
        <a:lstStyle/>
        <a:p>
          <a:endParaRPr lang="ru-RU"/>
        </a:p>
      </dgm:t>
    </dgm:pt>
    <dgm:pt modelId="{4755394E-DEE2-4313-93A0-5D32E322CA5C}">
      <dgm:prSet phldrT="[Текст]" custT="1"/>
      <dgm:spPr/>
      <dgm:t>
        <a:bodyPr/>
        <a:lstStyle/>
        <a:p>
          <a:r>
            <a:rPr lang="ru-RU" sz="1400" b="1" dirty="0" smtClean="0"/>
            <a:t>СОЦИАЛЬНОЕ</a:t>
          </a:r>
          <a:endParaRPr lang="ru-RU" sz="1400" b="1" dirty="0"/>
        </a:p>
      </dgm:t>
    </dgm:pt>
    <dgm:pt modelId="{72A228C8-CB8F-4BA5-A30A-6F671809263A}" type="parTrans" cxnId="{EFDB7081-1455-4893-9C5A-ED7E10FFBEBF}">
      <dgm:prSet/>
      <dgm:spPr/>
      <dgm:t>
        <a:bodyPr/>
        <a:lstStyle/>
        <a:p>
          <a:endParaRPr lang="ru-RU"/>
        </a:p>
      </dgm:t>
    </dgm:pt>
    <dgm:pt modelId="{E6EDC261-71FA-4B66-8246-D40EA610DE26}" type="sibTrans" cxnId="{EFDB7081-1455-4893-9C5A-ED7E10FFBEBF}">
      <dgm:prSet/>
      <dgm:spPr/>
      <dgm:t>
        <a:bodyPr/>
        <a:lstStyle/>
        <a:p>
          <a:endParaRPr lang="ru-RU"/>
        </a:p>
      </dgm:t>
    </dgm:pt>
    <dgm:pt modelId="{81AE5EC4-4897-44CF-9919-693183926AD5}" type="pres">
      <dgm:prSet presAssocID="{5FD1D64E-D706-4BF1-9313-60A6CD602D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A945C2-E868-4DFB-8C60-BCB17F1CA89A}" type="pres">
      <dgm:prSet presAssocID="{F776B882-4A57-45D5-8263-0CD3EB983611}" presName="node" presStyleLbl="node1" presStyleIdx="0" presStyleCnt="5" custScaleX="126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DBCF87-546D-4A99-89BC-64BE09E5C8A7}" type="pres">
      <dgm:prSet presAssocID="{F776B882-4A57-45D5-8263-0CD3EB983611}" presName="spNode" presStyleCnt="0"/>
      <dgm:spPr/>
    </dgm:pt>
    <dgm:pt modelId="{12E19D22-6F3E-471B-8A27-A4B75DEF207D}" type="pres">
      <dgm:prSet presAssocID="{4986FAE3-DF65-4FC3-B305-4881F31DABB5}" presName="sibTrans" presStyleLbl="sibTrans1D1" presStyleIdx="0" presStyleCnt="5"/>
      <dgm:spPr/>
      <dgm:t>
        <a:bodyPr/>
        <a:lstStyle/>
        <a:p>
          <a:endParaRPr lang="ru-RU"/>
        </a:p>
      </dgm:t>
    </dgm:pt>
    <dgm:pt modelId="{74BAE7DF-47E8-49F8-B681-DBD8BC9F21AB}" type="pres">
      <dgm:prSet presAssocID="{59C7F835-DF64-42F6-AFDB-5074143B10AF}" presName="node" presStyleLbl="node1" presStyleIdx="1" presStyleCnt="5" custRadScaleRad="103969" custRadScaleInc="-20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7B406-15CA-4589-8A37-3654499CCDE8}" type="pres">
      <dgm:prSet presAssocID="{59C7F835-DF64-42F6-AFDB-5074143B10AF}" presName="spNode" presStyleCnt="0"/>
      <dgm:spPr/>
    </dgm:pt>
    <dgm:pt modelId="{7135D365-FEE2-4B29-88C7-9B7AEB6FAE23}" type="pres">
      <dgm:prSet presAssocID="{829E3635-6DC8-4602-AA08-9E5DC80A4D4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C72BE4A3-6782-410C-A67E-5B7BEF9DE759}" type="pres">
      <dgm:prSet presAssocID="{487C1107-658D-411A-8AD0-B27723B45E0C}" presName="node" presStyleLbl="node1" presStyleIdx="2" presStyleCnt="5" custRadScaleRad="96300" custRadScaleInc="-11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C8BCA4-2265-4409-872C-6581346E3C0F}" type="pres">
      <dgm:prSet presAssocID="{487C1107-658D-411A-8AD0-B27723B45E0C}" presName="spNode" presStyleCnt="0"/>
      <dgm:spPr/>
    </dgm:pt>
    <dgm:pt modelId="{57D19AA5-684C-4FBF-8537-87C4CDAAA0D3}" type="pres">
      <dgm:prSet presAssocID="{93B6E684-05CC-4446-948B-8BFE181C5A70}" presName="sibTrans" presStyleLbl="sibTrans1D1" presStyleIdx="2" presStyleCnt="5"/>
      <dgm:spPr/>
      <dgm:t>
        <a:bodyPr/>
        <a:lstStyle/>
        <a:p>
          <a:endParaRPr lang="ru-RU"/>
        </a:p>
      </dgm:t>
    </dgm:pt>
    <dgm:pt modelId="{F08A113D-1BB0-4E05-8908-78989156D6E4}" type="pres">
      <dgm:prSet presAssocID="{274B8871-A5CF-4C79-A49E-142A869E94B4}" presName="node" presStyleLbl="node1" presStyleIdx="3" presStyleCnt="5" custScaleX="139842" custRadScaleRad="94788" custRadScaleInc="6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A0A32-C751-4C63-8BC1-3E69EA71FCE4}" type="pres">
      <dgm:prSet presAssocID="{274B8871-A5CF-4C79-A49E-142A869E94B4}" presName="spNode" presStyleCnt="0"/>
      <dgm:spPr/>
    </dgm:pt>
    <dgm:pt modelId="{39961906-EAB5-42DD-8C86-5143DAFD927B}" type="pres">
      <dgm:prSet presAssocID="{B21AB8EE-C421-428F-86E8-E21B26933E48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DA7DAB1-90B9-4346-B36A-A47A27B56F48}" type="pres">
      <dgm:prSet presAssocID="{4755394E-DEE2-4313-93A0-5D32E322CA5C}" presName="node" presStyleLbl="node1" presStyleIdx="4" presStyleCnt="5" custRadScaleRad="104842" custRadScaleInc="32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5826FD-A5C8-4269-A5B1-6AB4BBC598C4}" type="pres">
      <dgm:prSet presAssocID="{4755394E-DEE2-4313-93A0-5D32E322CA5C}" presName="spNode" presStyleCnt="0"/>
      <dgm:spPr/>
    </dgm:pt>
    <dgm:pt modelId="{51C98A36-C4C7-4F8E-8DCA-157DA9F109A9}" type="pres">
      <dgm:prSet presAssocID="{E6EDC261-71FA-4B66-8246-D40EA610DE26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BB6F4779-CCC5-478C-94D5-ABF64F6C7495}" srcId="{5FD1D64E-D706-4BF1-9313-60A6CD602D2B}" destId="{F776B882-4A57-45D5-8263-0CD3EB983611}" srcOrd="0" destOrd="0" parTransId="{5CC1CC82-D2B3-44A8-BB03-77C4CDA95E2B}" sibTransId="{4986FAE3-DF65-4FC3-B305-4881F31DABB5}"/>
    <dgm:cxn modelId="{DC2340A1-F92A-44D9-85AF-E72E31F3DF8D}" type="presOf" srcId="{487C1107-658D-411A-8AD0-B27723B45E0C}" destId="{C72BE4A3-6782-410C-A67E-5B7BEF9DE759}" srcOrd="0" destOrd="0" presId="urn:microsoft.com/office/officeart/2005/8/layout/cycle6"/>
    <dgm:cxn modelId="{115BB02C-CAE5-48FA-85DE-DACE67DA97BF}" type="presOf" srcId="{4986FAE3-DF65-4FC3-B305-4881F31DABB5}" destId="{12E19D22-6F3E-471B-8A27-A4B75DEF207D}" srcOrd="0" destOrd="0" presId="urn:microsoft.com/office/officeart/2005/8/layout/cycle6"/>
    <dgm:cxn modelId="{BDA900C7-D9B8-4FBB-AEDF-5E5E4C584ABC}" type="presOf" srcId="{E6EDC261-71FA-4B66-8246-D40EA610DE26}" destId="{51C98A36-C4C7-4F8E-8DCA-157DA9F109A9}" srcOrd="0" destOrd="0" presId="urn:microsoft.com/office/officeart/2005/8/layout/cycle6"/>
    <dgm:cxn modelId="{E306C98B-5EC3-43C2-9533-EC97D5D7BD71}" srcId="{5FD1D64E-D706-4BF1-9313-60A6CD602D2B}" destId="{274B8871-A5CF-4C79-A49E-142A869E94B4}" srcOrd="3" destOrd="0" parTransId="{6EE916A6-A883-4310-A12F-99CDF7F4F8DB}" sibTransId="{B21AB8EE-C421-428F-86E8-E21B26933E48}"/>
    <dgm:cxn modelId="{4DE61FC7-3A22-4D63-9EE1-E0D396C71812}" type="presOf" srcId="{59C7F835-DF64-42F6-AFDB-5074143B10AF}" destId="{74BAE7DF-47E8-49F8-B681-DBD8BC9F21AB}" srcOrd="0" destOrd="0" presId="urn:microsoft.com/office/officeart/2005/8/layout/cycle6"/>
    <dgm:cxn modelId="{BDBF961D-9F1A-48CA-8F8E-CF1E0552BC09}" srcId="{5FD1D64E-D706-4BF1-9313-60A6CD602D2B}" destId="{487C1107-658D-411A-8AD0-B27723B45E0C}" srcOrd="2" destOrd="0" parTransId="{3C33DA6D-A825-4EBB-B1BF-81E6EC5C8AB7}" sibTransId="{93B6E684-05CC-4446-948B-8BFE181C5A70}"/>
    <dgm:cxn modelId="{95453D42-F9F9-4284-8E6D-6BA22195D805}" type="presOf" srcId="{93B6E684-05CC-4446-948B-8BFE181C5A70}" destId="{57D19AA5-684C-4FBF-8537-87C4CDAAA0D3}" srcOrd="0" destOrd="0" presId="urn:microsoft.com/office/officeart/2005/8/layout/cycle6"/>
    <dgm:cxn modelId="{C568C00E-3420-495B-96EA-FC59A0C4F6FB}" type="presOf" srcId="{274B8871-A5CF-4C79-A49E-142A869E94B4}" destId="{F08A113D-1BB0-4E05-8908-78989156D6E4}" srcOrd="0" destOrd="0" presId="urn:microsoft.com/office/officeart/2005/8/layout/cycle6"/>
    <dgm:cxn modelId="{A6B22D25-17FE-4534-A511-8B3EDF52D077}" srcId="{5FD1D64E-D706-4BF1-9313-60A6CD602D2B}" destId="{59C7F835-DF64-42F6-AFDB-5074143B10AF}" srcOrd="1" destOrd="0" parTransId="{DF99E8C8-5FCE-4C4D-9A89-B1B7D55CEB86}" sibTransId="{829E3635-6DC8-4602-AA08-9E5DC80A4D44}"/>
    <dgm:cxn modelId="{2998D77F-5C32-4E76-B7FB-24D8B002691F}" type="presOf" srcId="{F776B882-4A57-45D5-8263-0CD3EB983611}" destId="{3BA945C2-E868-4DFB-8C60-BCB17F1CA89A}" srcOrd="0" destOrd="0" presId="urn:microsoft.com/office/officeart/2005/8/layout/cycle6"/>
    <dgm:cxn modelId="{FB4E92F6-3396-4097-ADB9-59A3578029B5}" type="presOf" srcId="{829E3635-6DC8-4602-AA08-9E5DC80A4D44}" destId="{7135D365-FEE2-4B29-88C7-9B7AEB6FAE23}" srcOrd="0" destOrd="0" presId="urn:microsoft.com/office/officeart/2005/8/layout/cycle6"/>
    <dgm:cxn modelId="{578ACC40-5C07-413A-BB69-052B428D5A98}" type="presOf" srcId="{5FD1D64E-D706-4BF1-9313-60A6CD602D2B}" destId="{81AE5EC4-4897-44CF-9919-693183926AD5}" srcOrd="0" destOrd="0" presId="urn:microsoft.com/office/officeart/2005/8/layout/cycle6"/>
    <dgm:cxn modelId="{EFDB7081-1455-4893-9C5A-ED7E10FFBEBF}" srcId="{5FD1D64E-D706-4BF1-9313-60A6CD602D2B}" destId="{4755394E-DEE2-4313-93A0-5D32E322CA5C}" srcOrd="4" destOrd="0" parTransId="{72A228C8-CB8F-4BA5-A30A-6F671809263A}" sibTransId="{E6EDC261-71FA-4B66-8246-D40EA610DE26}"/>
    <dgm:cxn modelId="{20AE5DFC-5C23-45EB-94F7-D2BD96644690}" type="presOf" srcId="{B21AB8EE-C421-428F-86E8-E21B26933E48}" destId="{39961906-EAB5-42DD-8C86-5143DAFD927B}" srcOrd="0" destOrd="0" presId="urn:microsoft.com/office/officeart/2005/8/layout/cycle6"/>
    <dgm:cxn modelId="{1487ECD3-BA76-486C-A654-8569E5A1BEEA}" type="presOf" srcId="{4755394E-DEE2-4313-93A0-5D32E322CA5C}" destId="{DDA7DAB1-90B9-4346-B36A-A47A27B56F48}" srcOrd="0" destOrd="0" presId="urn:microsoft.com/office/officeart/2005/8/layout/cycle6"/>
    <dgm:cxn modelId="{28E36702-BF5D-4318-B93E-B6A5C52AA167}" type="presParOf" srcId="{81AE5EC4-4897-44CF-9919-693183926AD5}" destId="{3BA945C2-E868-4DFB-8C60-BCB17F1CA89A}" srcOrd="0" destOrd="0" presId="urn:microsoft.com/office/officeart/2005/8/layout/cycle6"/>
    <dgm:cxn modelId="{EB9F4740-9DCD-45F1-A570-630C53F0282B}" type="presParOf" srcId="{81AE5EC4-4897-44CF-9919-693183926AD5}" destId="{23DBCF87-546D-4A99-89BC-64BE09E5C8A7}" srcOrd="1" destOrd="0" presId="urn:microsoft.com/office/officeart/2005/8/layout/cycle6"/>
    <dgm:cxn modelId="{11121A85-64D2-48F7-911A-2911C1A66881}" type="presParOf" srcId="{81AE5EC4-4897-44CF-9919-693183926AD5}" destId="{12E19D22-6F3E-471B-8A27-A4B75DEF207D}" srcOrd="2" destOrd="0" presId="urn:microsoft.com/office/officeart/2005/8/layout/cycle6"/>
    <dgm:cxn modelId="{2D5A428F-9779-43BA-934A-038200171023}" type="presParOf" srcId="{81AE5EC4-4897-44CF-9919-693183926AD5}" destId="{74BAE7DF-47E8-49F8-B681-DBD8BC9F21AB}" srcOrd="3" destOrd="0" presId="urn:microsoft.com/office/officeart/2005/8/layout/cycle6"/>
    <dgm:cxn modelId="{C533740D-D6C9-46E1-AC7D-42B4E66C5637}" type="presParOf" srcId="{81AE5EC4-4897-44CF-9919-693183926AD5}" destId="{C287B406-15CA-4589-8A37-3654499CCDE8}" srcOrd="4" destOrd="0" presId="urn:microsoft.com/office/officeart/2005/8/layout/cycle6"/>
    <dgm:cxn modelId="{FCE6123A-9C31-4E0C-9D27-E121EDEE3216}" type="presParOf" srcId="{81AE5EC4-4897-44CF-9919-693183926AD5}" destId="{7135D365-FEE2-4B29-88C7-9B7AEB6FAE23}" srcOrd="5" destOrd="0" presId="urn:microsoft.com/office/officeart/2005/8/layout/cycle6"/>
    <dgm:cxn modelId="{5382E1CD-0D0E-4507-9FD4-AE466F357D8D}" type="presParOf" srcId="{81AE5EC4-4897-44CF-9919-693183926AD5}" destId="{C72BE4A3-6782-410C-A67E-5B7BEF9DE759}" srcOrd="6" destOrd="0" presId="urn:microsoft.com/office/officeart/2005/8/layout/cycle6"/>
    <dgm:cxn modelId="{FDDD951D-DD90-4C8F-BB08-AB1362E992F1}" type="presParOf" srcId="{81AE5EC4-4897-44CF-9919-693183926AD5}" destId="{5AC8BCA4-2265-4409-872C-6581346E3C0F}" srcOrd="7" destOrd="0" presId="urn:microsoft.com/office/officeart/2005/8/layout/cycle6"/>
    <dgm:cxn modelId="{5FE26634-B8C7-4080-A735-25E6654A4391}" type="presParOf" srcId="{81AE5EC4-4897-44CF-9919-693183926AD5}" destId="{57D19AA5-684C-4FBF-8537-87C4CDAAA0D3}" srcOrd="8" destOrd="0" presId="urn:microsoft.com/office/officeart/2005/8/layout/cycle6"/>
    <dgm:cxn modelId="{BAD34427-A3B2-4068-8372-4F498B95AD3F}" type="presParOf" srcId="{81AE5EC4-4897-44CF-9919-693183926AD5}" destId="{F08A113D-1BB0-4E05-8908-78989156D6E4}" srcOrd="9" destOrd="0" presId="urn:microsoft.com/office/officeart/2005/8/layout/cycle6"/>
    <dgm:cxn modelId="{5C5D20FE-5410-4B7A-87DD-E744F66D6DD8}" type="presParOf" srcId="{81AE5EC4-4897-44CF-9919-693183926AD5}" destId="{312A0A32-C751-4C63-8BC1-3E69EA71FCE4}" srcOrd="10" destOrd="0" presId="urn:microsoft.com/office/officeart/2005/8/layout/cycle6"/>
    <dgm:cxn modelId="{AC3929A5-14CA-475B-BE9F-4FE6C4AC7201}" type="presParOf" srcId="{81AE5EC4-4897-44CF-9919-693183926AD5}" destId="{39961906-EAB5-42DD-8C86-5143DAFD927B}" srcOrd="11" destOrd="0" presId="urn:microsoft.com/office/officeart/2005/8/layout/cycle6"/>
    <dgm:cxn modelId="{EB9A82E7-8410-44CF-B8A0-204F36E930AC}" type="presParOf" srcId="{81AE5EC4-4897-44CF-9919-693183926AD5}" destId="{DDA7DAB1-90B9-4346-B36A-A47A27B56F48}" srcOrd="12" destOrd="0" presId="urn:microsoft.com/office/officeart/2005/8/layout/cycle6"/>
    <dgm:cxn modelId="{6A21F4FA-FC8F-4217-A6B3-86DF9AE94EAC}" type="presParOf" srcId="{81AE5EC4-4897-44CF-9919-693183926AD5}" destId="{D15826FD-A5C8-4269-A5B1-6AB4BBC598C4}" srcOrd="13" destOrd="0" presId="urn:microsoft.com/office/officeart/2005/8/layout/cycle6"/>
    <dgm:cxn modelId="{3941C887-37E0-48F1-9B8F-59D470B03DA7}" type="presParOf" srcId="{81AE5EC4-4897-44CF-9919-693183926AD5}" destId="{51C98A36-C4C7-4F8E-8DCA-157DA9F109A9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3086A5-8279-45D0-A894-7C17CEA65B5E}">
      <dsp:nvSpPr>
        <dsp:cNvPr id="0" name=""/>
        <dsp:cNvSpPr/>
      </dsp:nvSpPr>
      <dsp:spPr>
        <a:xfrm>
          <a:off x="1806790" y="3225710"/>
          <a:ext cx="497470" cy="1824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735" y="0"/>
              </a:lnTo>
              <a:lnTo>
                <a:pt x="248735" y="1824931"/>
              </a:lnTo>
              <a:lnTo>
                <a:pt x="497470" y="1824931"/>
              </a:lnTo>
            </a:path>
          </a:pathLst>
        </a:custGeom>
        <a:noFill/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008237" y="4090887"/>
        <a:ext cx="94576" cy="94576"/>
      </dsp:txXfrm>
    </dsp:sp>
    <dsp:sp modelId="{173B1A2F-CBB9-4031-A5A0-F189E991F456}">
      <dsp:nvSpPr>
        <dsp:cNvPr id="0" name=""/>
        <dsp:cNvSpPr/>
      </dsp:nvSpPr>
      <dsp:spPr>
        <a:xfrm>
          <a:off x="1806790" y="2973487"/>
          <a:ext cx="785508" cy="252222"/>
        </a:xfrm>
        <a:custGeom>
          <a:avLst/>
          <a:gdLst/>
          <a:ahLst/>
          <a:cxnLst/>
          <a:rect l="0" t="0" r="0" b="0"/>
          <a:pathLst>
            <a:path>
              <a:moveTo>
                <a:pt x="0" y="252222"/>
              </a:moveTo>
              <a:lnTo>
                <a:pt x="392754" y="252222"/>
              </a:lnTo>
              <a:lnTo>
                <a:pt x="392754" y="0"/>
              </a:lnTo>
              <a:lnTo>
                <a:pt x="785508" y="0"/>
              </a:lnTo>
            </a:path>
          </a:pathLst>
        </a:custGeom>
        <a:noFill/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78919" y="3078973"/>
        <a:ext cx="41250" cy="41250"/>
      </dsp:txXfrm>
    </dsp:sp>
    <dsp:sp modelId="{DB9B6E9B-3C98-42D3-BDF8-C49007D7C370}">
      <dsp:nvSpPr>
        <dsp:cNvPr id="0" name=""/>
        <dsp:cNvSpPr/>
      </dsp:nvSpPr>
      <dsp:spPr>
        <a:xfrm>
          <a:off x="1806790" y="1177048"/>
          <a:ext cx="497470" cy="2048661"/>
        </a:xfrm>
        <a:custGeom>
          <a:avLst/>
          <a:gdLst/>
          <a:ahLst/>
          <a:cxnLst/>
          <a:rect l="0" t="0" r="0" b="0"/>
          <a:pathLst>
            <a:path>
              <a:moveTo>
                <a:pt x="0" y="2048661"/>
              </a:moveTo>
              <a:lnTo>
                <a:pt x="248735" y="2048661"/>
              </a:lnTo>
              <a:lnTo>
                <a:pt x="248735" y="0"/>
              </a:lnTo>
              <a:lnTo>
                <a:pt x="497470" y="0"/>
              </a:lnTo>
            </a:path>
          </a:pathLst>
        </a:custGeom>
        <a:noFill/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002820" y="2148674"/>
        <a:ext cx="105409" cy="105409"/>
      </dsp:txXfrm>
    </dsp:sp>
    <dsp:sp modelId="{A3239011-C255-4A9E-9019-C61995712AFB}">
      <dsp:nvSpPr>
        <dsp:cNvPr id="0" name=""/>
        <dsp:cNvSpPr/>
      </dsp:nvSpPr>
      <dsp:spPr>
        <a:xfrm rot="16200000">
          <a:off x="-1809745" y="2322315"/>
          <a:ext cx="5426280" cy="18067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3300"/>
              </a:solidFill>
            </a:rPr>
            <a:t>ВИДЫ                   </a:t>
          </a:r>
          <a:r>
            <a:rPr lang="ru-RU" sz="2400" b="1" kern="1200" dirty="0" smtClean="0">
              <a:solidFill>
                <a:srgbClr val="003300"/>
              </a:solidFill>
            </a:rPr>
            <a:t>ИНТЕЛЛЕКТУАЛЬНОЙ ДЕЯТЕЛЬНОСТИ, КОТОРЫЕ НЕЛЬЗЯ НАЗВАТЬ </a:t>
          </a:r>
          <a:r>
            <a:rPr lang="ru-RU" sz="3200" b="1" kern="1200" dirty="0" smtClean="0">
              <a:solidFill>
                <a:srgbClr val="003300"/>
              </a:solidFill>
            </a:rPr>
            <a:t>КРИТИЧЕСКИМИ</a:t>
          </a:r>
          <a:endParaRPr lang="ru-RU" sz="3200" b="1" kern="1200" dirty="0">
            <a:solidFill>
              <a:srgbClr val="003300"/>
            </a:solidFill>
          </a:endParaRPr>
        </a:p>
      </dsp:txBody>
      <dsp:txXfrm>
        <a:off x="-1809745" y="2322315"/>
        <a:ext cx="5426280" cy="1806790"/>
      </dsp:txXfrm>
    </dsp:sp>
    <dsp:sp modelId="{313075DE-7ADF-4E8A-AAD2-D33B8E4F1617}">
      <dsp:nvSpPr>
        <dsp:cNvPr id="0" name=""/>
        <dsp:cNvSpPr/>
      </dsp:nvSpPr>
      <dsp:spPr>
        <a:xfrm>
          <a:off x="2304261" y="792090"/>
          <a:ext cx="4139835" cy="7699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3300"/>
              </a:solidFill>
            </a:rPr>
            <a:t>ЗАПОМИНАНИЕ</a:t>
          </a:r>
          <a:endParaRPr lang="ru-RU" sz="3200" b="1" kern="1200" dirty="0">
            <a:solidFill>
              <a:srgbClr val="003300"/>
            </a:solidFill>
          </a:endParaRPr>
        </a:p>
      </dsp:txBody>
      <dsp:txXfrm>
        <a:off x="2304261" y="792090"/>
        <a:ext cx="4139835" cy="769915"/>
      </dsp:txXfrm>
    </dsp:sp>
    <dsp:sp modelId="{305A5AF2-A75B-4178-8F6D-FA2D0EDC80D3}">
      <dsp:nvSpPr>
        <dsp:cNvPr id="0" name=""/>
        <dsp:cNvSpPr/>
      </dsp:nvSpPr>
      <dsp:spPr>
        <a:xfrm>
          <a:off x="2592299" y="2448270"/>
          <a:ext cx="5414870" cy="1050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3300"/>
              </a:solidFill>
            </a:rPr>
            <a:t>ПОНИМАНИЕ ПРОСТЫХ И СЛОЖНЫХ ИДЕЙ</a:t>
          </a:r>
          <a:endParaRPr lang="ru-RU" sz="3200" b="1" kern="1200" dirty="0">
            <a:solidFill>
              <a:srgbClr val="003300"/>
            </a:solidFill>
          </a:endParaRPr>
        </a:p>
      </dsp:txBody>
      <dsp:txXfrm>
        <a:off x="2592299" y="2448270"/>
        <a:ext cx="5414870" cy="1050433"/>
      </dsp:txXfrm>
    </dsp:sp>
    <dsp:sp modelId="{6469B0D7-B25A-4E08-AC7A-25B9D201A1F4}">
      <dsp:nvSpPr>
        <dsp:cNvPr id="0" name=""/>
        <dsp:cNvSpPr/>
      </dsp:nvSpPr>
      <dsp:spPr>
        <a:xfrm>
          <a:off x="2304261" y="4104458"/>
          <a:ext cx="6460277" cy="18923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3300"/>
              </a:solidFill>
            </a:rPr>
            <a:t>ТВОРЧЕСКОЕ, ИНТУИТИВНОЕ МЫШЛЕНИЕ СПОРТСМЕНА, МУЗЫКАНТА, ХУДОЖНИКА</a:t>
          </a:r>
          <a:endParaRPr lang="ru-RU" sz="3200" b="1" kern="1200" dirty="0">
            <a:solidFill>
              <a:srgbClr val="003300"/>
            </a:solidFill>
          </a:endParaRPr>
        </a:p>
      </dsp:txBody>
      <dsp:txXfrm>
        <a:off x="2304261" y="4104458"/>
        <a:ext cx="6460277" cy="18923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945C2-E868-4DFB-8C60-BCB17F1CA89A}">
      <dsp:nvSpPr>
        <dsp:cNvPr id="0" name=""/>
        <dsp:cNvSpPr/>
      </dsp:nvSpPr>
      <dsp:spPr>
        <a:xfrm>
          <a:off x="3103330" y="2611"/>
          <a:ext cx="2146266" cy="1105498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САМОСТОЯТЕЛЬНОЕ</a:t>
          </a:r>
          <a:endParaRPr lang="ru-RU" sz="1400" b="1" kern="1200" dirty="0"/>
        </a:p>
      </dsp:txBody>
      <dsp:txXfrm>
        <a:off x="3157296" y="56577"/>
        <a:ext cx="2038334" cy="997566"/>
      </dsp:txXfrm>
    </dsp:sp>
    <dsp:sp modelId="{12E19D22-6F3E-471B-8A27-A4B75DEF207D}">
      <dsp:nvSpPr>
        <dsp:cNvPr id="0" name=""/>
        <dsp:cNvSpPr/>
      </dsp:nvSpPr>
      <dsp:spPr>
        <a:xfrm>
          <a:off x="2172584" y="656688"/>
          <a:ext cx="4422511" cy="4422511"/>
        </a:xfrm>
        <a:custGeom>
          <a:avLst/>
          <a:gdLst/>
          <a:ahLst/>
          <a:cxnLst/>
          <a:rect l="0" t="0" r="0" b="0"/>
          <a:pathLst>
            <a:path>
              <a:moveTo>
                <a:pt x="3084979" y="179936"/>
              </a:moveTo>
              <a:arcTo wR="2211255" hR="2211255" stAng="17596429" swAng="1329117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BAE7DF-47E8-49F8-B681-DBD8BC9F21AB}">
      <dsp:nvSpPr>
        <dsp:cNvPr id="0" name=""/>
        <dsp:cNvSpPr/>
      </dsp:nvSpPr>
      <dsp:spPr>
        <a:xfrm>
          <a:off x="5445141" y="1322197"/>
          <a:ext cx="1700767" cy="1105498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7005"/>
                <a:lumOff val="7938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7005"/>
                <a:lumOff val="7938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7005"/>
                <a:lumOff val="79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ОБОБЩЕННОЕ</a:t>
          </a:r>
          <a:endParaRPr lang="ru-RU" sz="1400" b="1" kern="1200" dirty="0"/>
        </a:p>
      </dsp:txBody>
      <dsp:txXfrm>
        <a:off x="5499107" y="1376163"/>
        <a:ext cx="1592835" cy="997566"/>
      </dsp:txXfrm>
    </dsp:sp>
    <dsp:sp modelId="{7135D365-FEE2-4B29-88C7-9B7AEB6FAE23}">
      <dsp:nvSpPr>
        <dsp:cNvPr id="0" name=""/>
        <dsp:cNvSpPr/>
      </dsp:nvSpPr>
      <dsp:spPr>
        <a:xfrm>
          <a:off x="2030098" y="316052"/>
          <a:ext cx="4422511" cy="4422511"/>
        </a:xfrm>
        <a:custGeom>
          <a:avLst/>
          <a:gdLst/>
          <a:ahLst/>
          <a:cxnLst/>
          <a:rect l="0" t="0" r="0" b="0"/>
          <a:pathLst>
            <a:path>
              <a:moveTo>
                <a:pt x="4420897" y="2126786"/>
              </a:moveTo>
              <a:arcTo wR="2211255" hR="2211255" stAng="21468648" swAng="2357845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-6913"/>
              <a:lumOff val="74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2BE4A3-6782-410C-A67E-5B7BEF9DE759}">
      <dsp:nvSpPr>
        <dsp:cNvPr id="0" name=""/>
        <dsp:cNvSpPr/>
      </dsp:nvSpPr>
      <dsp:spPr>
        <a:xfrm>
          <a:off x="4660341" y="3873463"/>
          <a:ext cx="1700767" cy="1105498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14010"/>
                <a:lumOff val="15876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14010"/>
                <a:lumOff val="15876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14010"/>
                <a:lumOff val="15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ПРОБЛЕМНОЕ И ОЦЕНОЧНОЕ</a:t>
          </a:r>
          <a:endParaRPr lang="ru-RU" sz="1400" b="1" kern="1200" dirty="0"/>
        </a:p>
      </dsp:txBody>
      <dsp:txXfrm>
        <a:off x="4714307" y="3927429"/>
        <a:ext cx="1592835" cy="997566"/>
      </dsp:txXfrm>
    </dsp:sp>
    <dsp:sp modelId="{57D19AA5-684C-4FBF-8537-87C4CDAAA0D3}">
      <dsp:nvSpPr>
        <dsp:cNvPr id="0" name=""/>
        <dsp:cNvSpPr/>
      </dsp:nvSpPr>
      <dsp:spPr>
        <a:xfrm>
          <a:off x="2084288" y="448137"/>
          <a:ext cx="4422511" cy="4422511"/>
        </a:xfrm>
        <a:custGeom>
          <a:avLst/>
          <a:gdLst/>
          <a:ahLst/>
          <a:cxnLst/>
          <a:rect l="0" t="0" r="0" b="0"/>
          <a:pathLst>
            <a:path>
              <a:moveTo>
                <a:pt x="2570378" y="4393154"/>
              </a:moveTo>
              <a:arcTo wR="2211255" hR="2211255" stAng="4839203" swAng="879011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-13825"/>
              <a:lumOff val="1483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8A113D-1BB0-4E05-8908-78989156D6E4}">
      <dsp:nvSpPr>
        <dsp:cNvPr id="0" name=""/>
        <dsp:cNvSpPr/>
      </dsp:nvSpPr>
      <dsp:spPr>
        <a:xfrm>
          <a:off x="1707038" y="3873458"/>
          <a:ext cx="2378386" cy="1105498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21014"/>
                <a:lumOff val="23814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21014"/>
                <a:lumOff val="23814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21014"/>
                <a:lumOff val="238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АРГУМЕНТИРОВАННОЕ</a:t>
          </a:r>
          <a:endParaRPr lang="ru-RU" sz="1400" b="1" kern="1200" dirty="0"/>
        </a:p>
      </dsp:txBody>
      <dsp:txXfrm>
        <a:off x="1761004" y="3927424"/>
        <a:ext cx="2270454" cy="997566"/>
      </dsp:txXfrm>
    </dsp:sp>
    <dsp:sp modelId="{39961906-EAB5-42DD-8C86-5143DAFD927B}">
      <dsp:nvSpPr>
        <dsp:cNvPr id="0" name=""/>
        <dsp:cNvSpPr/>
      </dsp:nvSpPr>
      <dsp:spPr>
        <a:xfrm>
          <a:off x="1897592" y="263044"/>
          <a:ext cx="4422511" cy="4422511"/>
        </a:xfrm>
        <a:custGeom>
          <a:avLst/>
          <a:gdLst/>
          <a:ahLst/>
          <a:cxnLst/>
          <a:rect l="0" t="0" r="0" b="0"/>
          <a:pathLst>
            <a:path>
              <a:moveTo>
                <a:pt x="488612" y="3597672"/>
              </a:moveTo>
              <a:arcTo wR="2211255" hR="2211255" stAng="8470334" swAng="2561724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-20738"/>
              <a:lumOff val="2225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A7DAB1-90B9-4346-B36A-A47A27B56F48}">
      <dsp:nvSpPr>
        <dsp:cNvPr id="0" name=""/>
        <dsp:cNvSpPr/>
      </dsp:nvSpPr>
      <dsp:spPr>
        <a:xfrm>
          <a:off x="1239610" y="1203286"/>
          <a:ext cx="1700767" cy="1105498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28019"/>
                <a:lumOff val="3175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28019"/>
                <a:lumOff val="3175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28019"/>
                <a:lumOff val="31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СОЦИАЛЬНОЕ</a:t>
          </a:r>
          <a:endParaRPr lang="ru-RU" sz="1400" b="1" kern="1200" dirty="0"/>
        </a:p>
      </dsp:txBody>
      <dsp:txXfrm>
        <a:off x="1293576" y="1257252"/>
        <a:ext cx="1592835" cy="997566"/>
      </dsp:txXfrm>
    </dsp:sp>
    <dsp:sp modelId="{51C98A36-C4C7-4F8E-8DCA-157DA9F109A9}">
      <dsp:nvSpPr>
        <dsp:cNvPr id="0" name=""/>
        <dsp:cNvSpPr/>
      </dsp:nvSpPr>
      <dsp:spPr>
        <a:xfrm>
          <a:off x="1665623" y="693499"/>
          <a:ext cx="4422511" cy="4422511"/>
        </a:xfrm>
        <a:custGeom>
          <a:avLst/>
          <a:gdLst/>
          <a:ahLst/>
          <a:cxnLst/>
          <a:rect l="0" t="0" r="0" b="0"/>
          <a:pathLst>
            <a:path>
              <a:moveTo>
                <a:pt x="804621" y="505081"/>
              </a:moveTo>
              <a:arcTo wR="2211255" hR="2211255" stAng="13829792" swAng="1130142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-27650"/>
              <a:lumOff val="2966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16D57A4-8386-47B9-85BE-D0E4011F637E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BA9F59-4CE0-4FAC-8061-95F8EE6B0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993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F96676-BC20-4EEF-8EB0-D57CD8E9EE11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89BEFF-4E69-4F6C-96E1-D9FF2DA1B3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17913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677016E-AE2C-4AB7-B055-84E8AFB1B127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245E8F-D187-41DD-AE90-83B21B3D042F}" type="slidenum">
              <a:rPr lang="ru-RU"/>
              <a:pPr/>
              <a:t>28</a:t>
            </a:fld>
            <a:endParaRPr lang="ru-RU"/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47" name="Rectangle 3"/>
          <p:cNvSpPr txBox="1">
            <a:spLocks noGrp="1" noChangeArrowheads="1"/>
          </p:cNvSpPr>
          <p:nvPr>
            <p:ph type="body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E0CE3E-FD8D-452C-834D-037C40E25BCF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8DA8-9010-43C5-BDB9-AF789DFB494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0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C601B-F6A4-44CD-87E6-7F05791CE670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88D0E-D78C-467A-A46B-A1B3DBC05A1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56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5342BC-F54A-497C-B649-5EAF4429A3D6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39709-1FBF-4434-ADA1-0F6C412EAD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983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EC7C9-0CCD-4706-A907-2061495D0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55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49F61-2972-4270-9083-D33739719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9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93FE5-27D4-4131-A4EF-A0417003ECC3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619CD-D297-4567-BC08-478872C322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99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4C938-D6C3-40F2-A0A8-E1C2424DF8E8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31ADE-8612-4880-82F0-91465AF539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447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2E553C-257D-4609-AE1B-7D24F5F4F2A0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D0E8B-263C-44DE-B517-FB2A7FA0945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1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D0410-A424-4EDB-8695-32D0E1DB0332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A1C9F-86FA-4DE6-A10B-995A53854C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51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7839A1-0FE8-43F6-AC5A-3C5F425CD94B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67B67-344E-47C5-9E8C-1398A92EEA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740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C29F41-FDC1-4DEA-86A0-67F84E591222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77055-4AB1-4B74-9D87-BB7D4512A77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04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874CE9-4B20-42E6-AA34-58E62B85F29C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2B3B3-C277-497D-88DB-8A5717B91E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67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D599EC-00A6-4AD0-AAA4-C9BA2FA1081E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0D9DE-9D90-479B-BE4F-A38E298B68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04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F3BDD1F-A317-49E9-A2FA-1DEA00F0EF55}" type="datetime1">
              <a:rPr lang="ru-RU"/>
              <a:pPr/>
              <a:t>12.03.2013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C66F0FA-AC15-4212-8BB1-D3850687431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2204864"/>
            <a:ext cx="8424862" cy="1685925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ТЕХНОЛОГИЯ РАЗВИТИЯ КРИТИЧЕСКОГО МЫШЛЕНИЯ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797152"/>
            <a:ext cx="5832475" cy="838200"/>
          </a:xfrm>
        </p:spPr>
        <p:txBody>
          <a:bodyPr/>
          <a:lstStyle/>
          <a:p>
            <a:r>
              <a:rPr lang="ru-RU" sz="5400" dirty="0" smtClean="0">
                <a:solidFill>
                  <a:schemeClr val="bg1"/>
                </a:solidFill>
              </a:rPr>
              <a:t>ТРКМ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048" y="5517232"/>
            <a:ext cx="393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Егоркина Галина Константиновна,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географии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 СОШ №4 </a:t>
            </a:r>
            <a:r>
              <a:rPr lang="ru-RU" dirty="0" err="1" smtClean="0">
                <a:solidFill>
                  <a:schemeClr val="bg1"/>
                </a:solidFill>
              </a:rPr>
              <a:t>им.Нисанова</a:t>
            </a:r>
            <a:r>
              <a:rPr lang="ru-RU" dirty="0" smtClean="0">
                <a:solidFill>
                  <a:schemeClr val="bg1"/>
                </a:solidFill>
              </a:rPr>
              <a:t> Х.Д. 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г.Пролетарска</a:t>
            </a:r>
            <a:r>
              <a:rPr lang="ru-RU" dirty="0" smtClean="0">
                <a:solidFill>
                  <a:schemeClr val="bg1"/>
                </a:solidFill>
              </a:rPr>
              <a:t> Ростовской области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ВЫЗОВ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2" name="Блок-схема: дисплей 1"/>
          <p:cNvSpPr/>
          <p:nvPr/>
        </p:nvSpPr>
        <p:spPr>
          <a:xfrm>
            <a:off x="395288" y="1628800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АКТУАЛИЗАЦИЯ И ОБОБЩЕНИЕ ИМЕЮЩИХСЯ ЗНАНИЙ ПО ДАННОЙ ТЕМЕ ИЛИ ПРОБЛЕМЕ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8" name="Блок-схема: дисплей 7"/>
          <p:cNvSpPr/>
          <p:nvPr/>
        </p:nvSpPr>
        <p:spPr>
          <a:xfrm>
            <a:off x="506714" y="3429000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УСТОЙЧИВЫЙ ИНТЕРЕС К ИЗУЧАЕМОЙ ТЕМЕ, МОТИВАЦИЯ К УЧЕБНОЙ ДЕЯТЕЛЬНОСТИ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9" name="Блок-схема: дисплей 8"/>
          <p:cNvSpPr/>
          <p:nvPr/>
        </p:nvSpPr>
        <p:spPr>
          <a:xfrm>
            <a:off x="506714" y="5085184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ПОБУЖДЕНИЕ К АКТИВНОЙ РАБОТЕ НА УРОКЕ И ДОМА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41072" y="394333"/>
            <a:ext cx="8064896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ВЫЗОВ </a:t>
            </a:r>
            <a:br>
              <a:rPr lang="ru-RU" b="1" dirty="0" smtClean="0">
                <a:solidFill>
                  <a:srgbClr val="003300"/>
                </a:solidFill>
              </a:rPr>
            </a:br>
            <a:r>
              <a:rPr lang="ru-RU" sz="3600" b="1" dirty="0" smtClean="0">
                <a:solidFill>
                  <a:srgbClr val="003300"/>
                </a:solidFill>
              </a:rPr>
              <a:t>(ЛИКВИДАЦИЯ ЧИСТОГО ЛИСТА)</a:t>
            </a:r>
            <a:endParaRPr lang="ru-RU" sz="3600" b="1" dirty="0">
              <a:solidFill>
                <a:srgbClr val="003300"/>
              </a:solidFill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0" y="1556792"/>
            <a:ext cx="3744416" cy="511256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endParaRPr lang="ru-RU" sz="2400" b="1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УЧАЩИЕСЯ </a:t>
            </a:r>
          </a:p>
          <a:p>
            <a:pPr algn="ctr"/>
            <a:endParaRPr lang="ru-RU" b="1" dirty="0">
              <a:solidFill>
                <a:srgbClr val="0033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ВСПОМИНАЮТ, ЧТО ИМ ИЗВЕСТНО ПО ИЗУЧАЕМОМУ ВОПРОСУ (ДЕЛАЮТ ПРЕДПОЛОЖЕНИЯ)</a:t>
            </a:r>
          </a:p>
          <a:p>
            <a:endParaRPr lang="ru-RU" b="1" dirty="0" smtClean="0">
              <a:solidFill>
                <a:srgbClr val="0033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СИСТЕМАТИЗИРУЮТ ИНФОРМАЦИЮ ДО ЕЕ ИЗУЧЕНИЯ</a:t>
            </a:r>
          </a:p>
          <a:p>
            <a:endParaRPr lang="ru-RU" b="1" dirty="0" smtClean="0">
              <a:solidFill>
                <a:srgbClr val="0033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ЗАДАЮТ ВОПРОСЫ, НА КОТОРЫЕ ХОТЕЛИ БЫ ПОЛУЧИТЬ ОТВЕТ</a:t>
            </a:r>
          </a:p>
          <a:p>
            <a:endParaRPr lang="ru-RU" b="1" dirty="0" smtClean="0">
              <a:solidFill>
                <a:srgbClr val="0033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СТАВЯТ СОБСТВЕННЫЕ ЦЕЛИ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3744416" y="1556792"/>
            <a:ext cx="5399584" cy="5184576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b="1" dirty="0" smtClean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МОЗГОВОЙ ШТУРМ</a:t>
            </a: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ПОЯСНИТЕ </a:t>
            </a:r>
            <a:r>
              <a:rPr lang="ru-RU" b="1" dirty="0" smtClean="0">
                <a:solidFill>
                  <a:srgbClr val="003300"/>
                </a:solidFill>
              </a:rPr>
              <a:t>ЦИТАТУ</a:t>
            </a: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ВЫ СОГЛАСНЫ С ЭТИМ </a:t>
            </a:r>
            <a:r>
              <a:rPr lang="ru-RU" b="1" dirty="0" smtClean="0">
                <a:solidFill>
                  <a:srgbClr val="003300"/>
                </a:solidFill>
              </a:rPr>
              <a:t>ВЫСКАЗЫВАНИЕМ</a:t>
            </a: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КАК БЫ ВЫ </a:t>
            </a:r>
            <a:r>
              <a:rPr lang="ru-RU" b="1" dirty="0" smtClean="0">
                <a:solidFill>
                  <a:srgbClr val="003300"/>
                </a:solidFill>
              </a:rPr>
              <a:t>ПРОКОММЕНТИРОВАЛИ ЭПИГРАФ</a:t>
            </a: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КАК ВЫ ОБЪЯСНИТЕ </a:t>
            </a:r>
            <a:r>
              <a:rPr lang="ru-RU" b="1" dirty="0" smtClean="0">
                <a:solidFill>
                  <a:srgbClr val="003300"/>
                </a:solidFill>
              </a:rPr>
              <a:t>НАРОДНУЮ </a:t>
            </a:r>
            <a:r>
              <a:rPr lang="ru-RU" b="1" dirty="0">
                <a:solidFill>
                  <a:srgbClr val="003300"/>
                </a:solidFill>
              </a:rPr>
              <a:t>МУДРОСТЬ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ВЕРИТЕ ЛИ ВЫ, ЧТО…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ЧТО ЭТО  (ЧЕРНЫЙ ЯЩИК)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ИНТЕРЕСНЫЕ СТАТИСТИЧЕСКИЕ ДАННЫЕ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3300"/>
                </a:solidFill>
              </a:rPr>
              <a:t>АССОЦИАЦИИ</a:t>
            </a:r>
          </a:p>
          <a:p>
            <a:pPr algn="ctr"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-3276600" y="0"/>
            <a:ext cx="215900" cy="2063750"/>
          </a:xfrm>
        </p:spPr>
        <p:txBody>
          <a:bodyPr/>
          <a:lstStyle/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6637" y="1340768"/>
            <a:ext cx="8964613" cy="482441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b="1" i="1" dirty="0"/>
              <a:t>     </a:t>
            </a:r>
            <a:r>
              <a:rPr lang="ru-RU" sz="3600" b="1" i="1" dirty="0">
                <a:solidFill>
                  <a:srgbClr val="660033"/>
                </a:solidFill>
                <a:latin typeface="Bookman Old Style" pitchFamily="18" charset="0"/>
              </a:rPr>
              <a:t>Информация, полученная на первой стадии, выслушивается, записывается, </a:t>
            </a:r>
            <a:r>
              <a:rPr lang="ru-RU" sz="3600" b="1" i="1" dirty="0" smtClean="0">
                <a:solidFill>
                  <a:srgbClr val="660033"/>
                </a:solidFill>
                <a:latin typeface="Bookman Old Style" pitchFamily="18" charset="0"/>
              </a:rPr>
              <a:t>обсуждается; </a:t>
            </a:r>
            <a:r>
              <a:rPr lang="ru-RU" sz="3600" b="1" i="1" dirty="0">
                <a:solidFill>
                  <a:srgbClr val="660033"/>
                </a:solidFill>
                <a:latin typeface="Bookman Old Style" pitchFamily="18" charset="0"/>
              </a:rPr>
              <a:t>работа ведется </a:t>
            </a:r>
            <a:endParaRPr lang="ru-RU" sz="3600" b="1" i="1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660033"/>
                </a:solidFill>
                <a:latin typeface="Bookman Old Style" pitchFamily="18" charset="0"/>
              </a:rPr>
              <a:t>индивидуально </a:t>
            </a:r>
            <a:r>
              <a:rPr lang="ru-RU" sz="3600" b="1" i="1" dirty="0">
                <a:solidFill>
                  <a:srgbClr val="660033"/>
                </a:solidFill>
                <a:latin typeface="Bookman Old Style" pitchFamily="18" charset="0"/>
              </a:rPr>
              <a:t>– в парах – группах.</a:t>
            </a:r>
          </a:p>
        </p:txBody>
      </p:sp>
      <p:pic>
        <p:nvPicPr>
          <p:cNvPr id="69636" name="Picture 4" descr="j0343359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457450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476375" y="274638"/>
            <a:ext cx="611981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smtClean="0">
                <a:solidFill>
                  <a:srgbClr val="003300"/>
                </a:solidFill>
              </a:rPr>
              <a:t>ВЫЗОВ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5065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РЕАЛИЗАЦИЯ (ОСМЫСЛЕНИЕ)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8" name="Блок-схема: дисплей 7"/>
          <p:cNvSpPr/>
          <p:nvPr/>
        </p:nvSpPr>
        <p:spPr>
          <a:xfrm>
            <a:off x="395288" y="1916832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УДОВЛЕТВОРЕНИЕ ПОЗНАВАТЕЛЬНЫХ ЗАПРОСОВ </a:t>
            </a:r>
          </a:p>
          <a:p>
            <a:pPr algn="ctr"/>
            <a:r>
              <a:rPr lang="ru-RU" b="1" dirty="0" smtClean="0">
                <a:solidFill>
                  <a:srgbClr val="003300"/>
                </a:solidFill>
              </a:rPr>
              <a:t>(ПОЛУЧЕНИЕ НОВОЙ ИНФОРМАЦИИ)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9" name="Блок-схема: дисплей 8"/>
          <p:cNvSpPr/>
          <p:nvPr/>
        </p:nvSpPr>
        <p:spPr>
          <a:xfrm>
            <a:off x="519290" y="3333463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ОСМЫСЛЕНИЕ ИНФОРМАЦИИ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0" name="Блок-схема: дисплей 9"/>
          <p:cNvSpPr/>
          <p:nvPr/>
        </p:nvSpPr>
        <p:spPr>
          <a:xfrm>
            <a:off x="548296" y="4725144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СООТНЕСЕНИЕ С ИМЕЮЩИМИСЯ ЗНАНИЯМИ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РЕАЛИЗАЦИЯ (ОСМЫСЛЕНИЕ)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0" y="1556792"/>
            <a:ext cx="3744416" cy="511256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endParaRPr lang="ru-RU" sz="2400" b="1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УЧАЩИЕСЯ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СЛУШАЮТ, ЧИТАЮТ ТЕКСТ, ИСПОЛЬЗУЮТ ПРЕДЛОЖЕННЫЕ УЧИТЕЛЕМ АКТИВНЫЕ МЕТОДЫ ЧТЕНИЯ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ДЕЛАЮТ ПОМЕТКИ НА ПОЛЯХ ИЛИ ВЕДУТ ЗАПИСИ ПО МЕРЕ ОСМЫСЛЕНИЯ НОВОЙ ИНФОРМАЦИИ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ОТСЛЕЖИВАЮТ СВОЕ ПОНИМАНИЕ ПРИ РАБОТЕ С ИЗУЧАЕМЫМ МАТЕРИАЛОМ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ПРОДОЛЖАЮТ АКТИВНО КОНСТРУИРОВАТЬ ЦЕЛИ СВОЕГО ОБУЧЕНИЯ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3744416" y="1556792"/>
            <a:ext cx="5399584" cy="5184576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b="1" dirty="0" smtClean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endParaRPr lang="ru-RU" sz="1600" b="1" dirty="0" smtClean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ИНСЕРТ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БОРТОВОЙ ЖУРНАЛ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СЮЖЕТНАЯ И </a:t>
            </a:r>
            <a:r>
              <a:rPr lang="ru-RU" sz="1600" b="1" dirty="0">
                <a:solidFill>
                  <a:srgbClr val="003300"/>
                </a:solidFill>
              </a:rPr>
              <a:t>КОНЦЕПТУАЛЬНАЯ </a:t>
            </a:r>
            <a:r>
              <a:rPr lang="ru-RU" sz="1600" b="1" dirty="0" smtClean="0">
                <a:solidFill>
                  <a:srgbClr val="003300"/>
                </a:solidFill>
              </a:rPr>
              <a:t>ТАБЛИЦА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ТОЛСТЫЕ И ТОНКИЕ ВОПРОСЫ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ФИШБОУН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ЧТО? ГДЕ? КОГДА?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МУДРЫЕ СОВЫ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РОМАШКА БЛУМА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КЛАСТЕР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КУБИК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КОРЗИНА ИДЕЙ, ПОНЯТИЙ, ИМЕН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ЗИГЗАГ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КЛЮЧЕВЫЕ ТЕРМИНЫ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3300"/>
                </a:solidFill>
              </a:rPr>
              <a:t>ПЕРЕПУТАННАЯ ЛОГИЧЕСКАЯ ЦЕПОЧКА</a:t>
            </a: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92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7772400" cy="744538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rgbClr val="003300"/>
                </a:solidFill>
              </a:rPr>
              <a:t>Ромашка </a:t>
            </a:r>
            <a:r>
              <a:rPr lang="ru-RU" sz="4000" b="1" dirty="0" err="1" smtClean="0">
                <a:solidFill>
                  <a:srgbClr val="003300"/>
                </a:solidFill>
              </a:rPr>
              <a:t>Блума</a:t>
            </a:r>
            <a:endParaRPr lang="ru-RU" sz="4000" b="1" dirty="0" smtClean="0">
              <a:solidFill>
                <a:srgbClr val="003300"/>
              </a:solidFill>
            </a:endParaRPr>
          </a:p>
        </p:txBody>
      </p:sp>
      <p:sp>
        <p:nvSpPr>
          <p:cNvPr id="323606" name="Oval 22"/>
          <p:cNvSpPr>
            <a:spLocks noChangeArrowheads="1"/>
          </p:cNvSpPr>
          <p:nvPr/>
        </p:nvSpPr>
        <p:spPr bwMode="auto">
          <a:xfrm rot="-3665019">
            <a:off x="4080669" y="2664619"/>
            <a:ext cx="2466975" cy="881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>
                <a:effectLst/>
                <a:latin typeface="Arial" charset="0"/>
              </a:rPr>
              <a:t>Простой</a:t>
            </a:r>
            <a:br>
              <a:rPr lang="ru-RU" sz="2000">
                <a:effectLst/>
                <a:latin typeface="Arial" charset="0"/>
              </a:rPr>
            </a:br>
            <a:r>
              <a:rPr lang="ru-RU" sz="2000">
                <a:effectLst/>
                <a:latin typeface="Arial" charset="0"/>
              </a:rPr>
              <a:t>вопрос</a:t>
            </a:r>
          </a:p>
        </p:txBody>
      </p:sp>
      <p:sp>
        <p:nvSpPr>
          <p:cNvPr id="323607" name="Oval 23"/>
          <p:cNvSpPr>
            <a:spLocks noChangeArrowheads="1"/>
          </p:cNvSpPr>
          <p:nvPr/>
        </p:nvSpPr>
        <p:spPr bwMode="auto">
          <a:xfrm rot="-52608">
            <a:off x="4729163" y="3751263"/>
            <a:ext cx="2530475" cy="8588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>
                <a:effectLst/>
                <a:latin typeface="Arial" charset="0"/>
              </a:rPr>
              <a:t>Уточняющий</a:t>
            </a:r>
            <a:br>
              <a:rPr lang="ru-RU" sz="2000">
                <a:effectLst/>
                <a:latin typeface="Arial" charset="0"/>
              </a:rPr>
            </a:br>
            <a:r>
              <a:rPr lang="ru-RU" sz="2000">
                <a:effectLst/>
                <a:latin typeface="Arial" charset="0"/>
              </a:rPr>
              <a:t>вопрос</a:t>
            </a:r>
          </a:p>
        </p:txBody>
      </p:sp>
      <p:sp>
        <p:nvSpPr>
          <p:cNvPr id="323608" name="Oval 24"/>
          <p:cNvSpPr>
            <a:spLocks noChangeArrowheads="1"/>
          </p:cNvSpPr>
          <p:nvPr/>
        </p:nvSpPr>
        <p:spPr bwMode="auto">
          <a:xfrm rot="3547392">
            <a:off x="4114800" y="4852988"/>
            <a:ext cx="2530475" cy="8604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>
                <a:effectLst/>
                <a:latin typeface="Arial" charset="0"/>
              </a:rPr>
              <a:t>Оценочный</a:t>
            </a:r>
            <a:br>
              <a:rPr lang="ru-RU" sz="2000">
                <a:effectLst/>
                <a:latin typeface="Arial" charset="0"/>
              </a:rPr>
            </a:br>
            <a:r>
              <a:rPr lang="ru-RU" sz="2000">
                <a:effectLst/>
                <a:latin typeface="Arial" charset="0"/>
              </a:rPr>
              <a:t>вопрос</a:t>
            </a:r>
          </a:p>
        </p:txBody>
      </p:sp>
      <p:sp>
        <p:nvSpPr>
          <p:cNvPr id="323609" name="Oval 25"/>
          <p:cNvSpPr>
            <a:spLocks noChangeArrowheads="1"/>
          </p:cNvSpPr>
          <p:nvPr/>
        </p:nvSpPr>
        <p:spPr bwMode="auto">
          <a:xfrm rot="-3652608">
            <a:off x="2863056" y="4850607"/>
            <a:ext cx="2466975" cy="8810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>
                <a:effectLst/>
                <a:latin typeface="Arial" charset="0"/>
              </a:rPr>
              <a:t>Творческий</a:t>
            </a:r>
            <a:br>
              <a:rPr lang="ru-RU" sz="2000">
                <a:effectLst/>
                <a:latin typeface="Arial" charset="0"/>
              </a:rPr>
            </a:br>
            <a:r>
              <a:rPr lang="ru-RU" sz="2000">
                <a:effectLst/>
                <a:latin typeface="Arial" charset="0"/>
              </a:rPr>
              <a:t>вопрос</a:t>
            </a:r>
          </a:p>
        </p:txBody>
      </p:sp>
      <p:sp>
        <p:nvSpPr>
          <p:cNvPr id="323610" name="Oval 26"/>
          <p:cNvSpPr>
            <a:spLocks noChangeArrowheads="1"/>
          </p:cNvSpPr>
          <p:nvPr/>
        </p:nvSpPr>
        <p:spPr bwMode="auto">
          <a:xfrm rot="-52608">
            <a:off x="2084388" y="3786188"/>
            <a:ext cx="2530475" cy="8604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>
                <a:effectLst/>
                <a:latin typeface="Arial" charset="0"/>
              </a:rPr>
              <a:t>Вопрос</a:t>
            </a:r>
            <a:br>
              <a:rPr lang="ru-RU" sz="2000">
                <a:effectLst/>
                <a:latin typeface="Arial" charset="0"/>
              </a:rPr>
            </a:br>
            <a:r>
              <a:rPr lang="ru-RU" sz="2000">
                <a:effectLst/>
                <a:latin typeface="Arial" charset="0"/>
              </a:rPr>
              <a:t>интерпретация</a:t>
            </a:r>
          </a:p>
        </p:txBody>
      </p:sp>
      <p:sp>
        <p:nvSpPr>
          <p:cNvPr id="323611" name="Oval 27"/>
          <p:cNvSpPr>
            <a:spLocks noChangeArrowheads="1"/>
          </p:cNvSpPr>
          <p:nvPr/>
        </p:nvSpPr>
        <p:spPr bwMode="auto">
          <a:xfrm rot="3547392">
            <a:off x="2775744" y="2664619"/>
            <a:ext cx="2530475" cy="8588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000" dirty="0">
                <a:effectLst/>
                <a:latin typeface="Arial" charset="0"/>
              </a:rPr>
              <a:t>Практический</a:t>
            </a:r>
            <a:br>
              <a:rPr lang="ru-RU" sz="2000" dirty="0">
                <a:effectLst/>
                <a:latin typeface="Arial" charset="0"/>
              </a:rPr>
            </a:br>
            <a:r>
              <a:rPr lang="ru-RU" sz="2000" dirty="0">
                <a:effectLst/>
                <a:latin typeface="Arial" charset="0"/>
              </a:rPr>
              <a:t>вопрос</a:t>
            </a:r>
          </a:p>
        </p:txBody>
      </p:sp>
      <p:sp>
        <p:nvSpPr>
          <p:cNvPr id="323612" name="Oval 28"/>
          <p:cNvSpPr>
            <a:spLocks noChangeArrowheads="1"/>
          </p:cNvSpPr>
          <p:nvPr/>
        </p:nvSpPr>
        <p:spPr bwMode="auto">
          <a:xfrm rot="-184430">
            <a:off x="4329113" y="3814763"/>
            <a:ext cx="765175" cy="746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7200" dirty="0">
                <a:effectLst/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4240007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23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23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23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236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236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236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236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236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236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4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23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92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236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4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23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23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23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6" grpId="0"/>
      <p:bldP spid="323606" grpId="0" animBg="1"/>
      <p:bldP spid="323607" grpId="0" animBg="1"/>
      <p:bldP spid="323608" grpId="0" animBg="1"/>
      <p:bldP spid="323609" grpId="0" animBg="1"/>
      <p:bldP spid="323610" grpId="0" animBg="1"/>
      <p:bldP spid="323611" grpId="0" animBg="1"/>
      <p:bldP spid="3236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7772400" cy="887413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003300"/>
                </a:solidFill>
              </a:rPr>
              <a:t>Ромашка </a:t>
            </a:r>
            <a:r>
              <a:rPr lang="ru-RU" b="1" dirty="0" err="1" smtClean="0">
                <a:solidFill>
                  <a:srgbClr val="003300"/>
                </a:solidFill>
              </a:rPr>
              <a:t>Блума</a:t>
            </a:r>
            <a:endParaRPr lang="ru-RU" b="1" dirty="0" smtClean="0">
              <a:solidFill>
                <a:srgbClr val="003300"/>
              </a:solidFill>
            </a:endParaRP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556792"/>
            <a:ext cx="7769225" cy="49685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Простые вопросы</a:t>
            </a:r>
            <a:r>
              <a:rPr lang="ru-RU" sz="2800" dirty="0" smtClean="0"/>
              <a:t> </a:t>
            </a:r>
            <a:r>
              <a:rPr lang="ru-RU" sz="2000" dirty="0" smtClean="0"/>
              <a:t>(фактические вопросы) </a:t>
            </a:r>
            <a:r>
              <a:rPr lang="ru-RU" sz="2000" b="1" dirty="0" smtClean="0"/>
              <a:t>–</a:t>
            </a:r>
            <a:r>
              <a:rPr lang="ru-RU" sz="2000" dirty="0" smtClean="0"/>
              <a:t> требуют знания фактического материала и ориентированы на работу памяти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Уточняющие вопросы</a:t>
            </a:r>
            <a:r>
              <a:rPr lang="ru-RU" sz="2000" dirty="0" smtClean="0"/>
              <a:t> </a:t>
            </a:r>
            <a:r>
              <a:rPr lang="ru-RU" sz="2000" b="1" dirty="0" smtClean="0"/>
              <a:t>–</a:t>
            </a:r>
            <a:r>
              <a:rPr lang="ru-RU" sz="2000" dirty="0" smtClean="0"/>
              <a:t> «насколько я понял….», «правильно ли я Вас поняла, что…»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Интерпретирующие</a:t>
            </a:r>
            <a:r>
              <a:rPr lang="ru-RU" sz="2000" dirty="0" smtClean="0"/>
              <a:t> </a:t>
            </a:r>
            <a:r>
              <a:rPr lang="ru-RU" sz="2400" b="1" dirty="0" smtClean="0"/>
              <a:t>вопросы </a:t>
            </a:r>
            <a:r>
              <a:rPr lang="ru-RU" sz="2000" dirty="0" smtClean="0"/>
              <a:t>(объясняющие) </a:t>
            </a:r>
            <a:r>
              <a:rPr lang="ru-RU" sz="2000" b="1" dirty="0" smtClean="0"/>
              <a:t>–</a:t>
            </a:r>
            <a:r>
              <a:rPr lang="ru-RU" sz="2400" b="1" dirty="0" smtClean="0"/>
              <a:t> </a:t>
            </a:r>
            <a:r>
              <a:rPr lang="ru-RU" sz="2000" dirty="0" smtClean="0"/>
              <a:t>побуждая учеников к интерпретации, мы учим их навыкам осознания причин тех или иных поступков или мнений (почему?)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Оценочные вопросы</a:t>
            </a:r>
            <a:r>
              <a:rPr lang="ru-RU" sz="2000" b="1" dirty="0" smtClean="0"/>
              <a:t> </a:t>
            </a:r>
            <a:r>
              <a:rPr lang="ru-RU" sz="2000" dirty="0" smtClean="0"/>
              <a:t>(сравнение) </a:t>
            </a:r>
            <a:r>
              <a:rPr lang="ru-RU" sz="2000" b="1" dirty="0" smtClean="0"/>
              <a:t>–</a:t>
            </a:r>
            <a:r>
              <a:rPr lang="ru-RU" sz="2000" dirty="0" smtClean="0"/>
              <a:t> необходимо использовать, когда вы слышите, что кто-либо из учеников выражает соседу по парте свое недовольство или удовольствие от произошедшего на уроке</a:t>
            </a: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Творческие вопросы</a:t>
            </a:r>
            <a:r>
              <a:rPr lang="ru-RU" sz="2000" b="1" dirty="0" smtClean="0"/>
              <a:t> </a:t>
            </a:r>
            <a:r>
              <a:rPr lang="ru-RU" sz="2000" dirty="0" smtClean="0"/>
              <a:t>(прогноз) </a:t>
            </a:r>
            <a:r>
              <a:rPr lang="ru-RU" sz="2000" b="1" dirty="0" smtClean="0"/>
              <a:t>–</a:t>
            </a:r>
            <a:r>
              <a:rPr lang="ru-RU" sz="2000" dirty="0" smtClean="0"/>
              <a:t> «Как вы думаете</a:t>
            </a:r>
            <a:r>
              <a:rPr lang="ru-RU" sz="2000" b="1" dirty="0" smtClean="0"/>
              <a:t>, </a:t>
            </a:r>
            <a:r>
              <a:rPr lang="ru-RU" sz="2000" dirty="0" smtClean="0"/>
              <a:t>что произойдет дальше…?»</a:t>
            </a: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/>
              <a:t>Практические вопросы </a:t>
            </a:r>
            <a:r>
              <a:rPr lang="ru-RU" sz="2000" b="1" dirty="0" smtClean="0"/>
              <a:t>–</a:t>
            </a:r>
            <a:r>
              <a:rPr lang="ru-RU" sz="2000" dirty="0" smtClean="0"/>
              <a:t> «Как мы можем…?» «Как поступили бы вы…?»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81347596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170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МАТЕМАТИКА. 1 КЛАСС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988840"/>
            <a:ext cx="1080120" cy="648072"/>
          </a:xfrm>
          <a:prstGeom prst="rect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899592" y="1772816"/>
            <a:ext cx="432048" cy="21602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15616" y="2132856"/>
            <a:ext cx="144016" cy="180020"/>
          </a:xfrm>
          <a:prstGeom prst="ellipse">
            <a:avLst/>
          </a:prstGeom>
          <a:solidFill>
            <a:srgbClr val="92D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76974" y="2492896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439652" y="3429000"/>
            <a:ext cx="2772308" cy="792088"/>
          </a:xfrm>
          <a:prstGeom prst="rect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439652" y="2636912"/>
            <a:ext cx="197362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439652" y="2924944"/>
            <a:ext cx="0" cy="5040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50" idx="0"/>
          </p:cNvCxnSpPr>
          <p:nvPr/>
        </p:nvCxnSpPr>
        <p:spPr>
          <a:xfrm flipH="1">
            <a:off x="1538333" y="4221088"/>
            <a:ext cx="297364" cy="8326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35696" y="4221088"/>
            <a:ext cx="360040" cy="8640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2015716" y="5085184"/>
            <a:ext cx="396044" cy="360040"/>
          </a:xfrm>
          <a:prstGeom prst="ellipse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4211960" y="2312876"/>
            <a:ext cx="360040" cy="11161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75854" y="2042846"/>
            <a:ext cx="126014" cy="6480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211960" y="2492896"/>
            <a:ext cx="18002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83568" y="2132856"/>
            <a:ext cx="360040" cy="1800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83568" y="2312876"/>
            <a:ext cx="3600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83568" y="2312876"/>
            <a:ext cx="360040" cy="2520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4149840" y="2492896"/>
            <a:ext cx="252028" cy="1980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4401868" y="2366882"/>
            <a:ext cx="602180" cy="3372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4457522" y="2690918"/>
            <a:ext cx="402510" cy="236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635896" y="4221359"/>
            <a:ext cx="360040" cy="8640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3338533" y="4235693"/>
            <a:ext cx="297363" cy="7920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3849401" y="5053710"/>
            <a:ext cx="396044" cy="360040"/>
          </a:xfrm>
          <a:prstGeom prst="ellipse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1340311" y="5053710"/>
            <a:ext cx="396044" cy="360040"/>
          </a:xfrm>
          <a:prstGeom prst="ellipse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091170" y="5038903"/>
            <a:ext cx="396044" cy="360040"/>
          </a:xfrm>
          <a:prstGeom prst="ellipse">
            <a:avLst/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615007" y="2132856"/>
            <a:ext cx="144016" cy="180020"/>
          </a:xfrm>
          <a:prstGeom prst="ellipse">
            <a:avLst/>
          </a:prstGeom>
          <a:solidFill>
            <a:srgbClr val="92D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/>
          <p:cNvSpPr/>
          <p:nvPr/>
        </p:nvSpPr>
        <p:spPr>
          <a:xfrm>
            <a:off x="1547664" y="1772816"/>
            <a:ext cx="432048" cy="21602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2" name="Блок-схема: объединение 2061"/>
          <p:cNvSpPr/>
          <p:nvPr/>
        </p:nvSpPr>
        <p:spPr>
          <a:xfrm>
            <a:off x="1395737" y="2240868"/>
            <a:ext cx="108012" cy="14401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1876363" y="2312876"/>
            <a:ext cx="360040" cy="2226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873980" y="2312876"/>
            <a:ext cx="3600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1873980" y="2135036"/>
            <a:ext cx="353449" cy="1800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5" name="Прямоугольник 2064"/>
          <p:cNvSpPr/>
          <p:nvPr/>
        </p:nvSpPr>
        <p:spPr>
          <a:xfrm>
            <a:off x="2227429" y="2924944"/>
            <a:ext cx="91627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ДМ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04003" y="3640378"/>
            <a:ext cx="91627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ДМ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66" name="TextBox 2065"/>
          <p:cNvSpPr txBox="1"/>
          <p:nvPr/>
        </p:nvSpPr>
        <p:spPr>
          <a:xfrm>
            <a:off x="5580112" y="2305615"/>
            <a:ext cx="246343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НА КАКУЮ…</a:t>
            </a:r>
          </a:p>
          <a:p>
            <a:r>
              <a:rPr lang="ru-RU" sz="2800" b="1" dirty="0" smtClean="0"/>
              <a:t>СКОЛЬКО …</a:t>
            </a:r>
          </a:p>
          <a:p>
            <a:r>
              <a:rPr lang="ru-RU" sz="2800" b="1" dirty="0" smtClean="0"/>
              <a:t>КАКИЕ…</a:t>
            </a:r>
          </a:p>
          <a:p>
            <a:r>
              <a:rPr lang="ru-RU" sz="2800" b="1" dirty="0" smtClean="0"/>
              <a:t>ПОЧЕМУ …</a:t>
            </a:r>
          </a:p>
          <a:p>
            <a:r>
              <a:rPr lang="ru-RU" sz="2800" b="1" dirty="0" smtClean="0"/>
              <a:t>ЧТО …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3660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Приём "Кубик"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86800" cy="528637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>
                <a:latin typeface="Arial" pitchFamily="34" charset="0"/>
                <a:cs typeface="Arial" pitchFamily="34" charset="0"/>
              </a:rPr>
              <a:t>Суть данного 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приема:  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Из плотной бумаги склеивается кубик. На каждой стороне пишется одно из следующих заданий: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Опиши это... (Опиши цвет, форму, размеры или другие характеристики)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Сравни это... (На что это похоже? Чем отличается?)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Проассоциируй это... (Что это напоминает?)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Проанализируй это... (Как это сделано? Из чего состоит?)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Примени это... (Что с этим можно делать? Как это применяется?)</a:t>
            </a:r>
            <a:br>
              <a:rPr lang="ru-RU" sz="3400" dirty="0">
                <a:latin typeface="Arial" pitchFamily="34" charset="0"/>
                <a:cs typeface="Arial" pitchFamily="34" charset="0"/>
              </a:rPr>
            </a:b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. Приведи "за" и "против" (Поддержи или опровергни это)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827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МАТЕМАТИКА. 10 КЛАСС</a:t>
            </a:r>
            <a:endParaRPr lang="ru-RU" sz="3300" b="1" dirty="0">
              <a:solidFill>
                <a:srgbClr val="0033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625771"/>
              </p:ext>
            </p:extLst>
          </p:nvPr>
        </p:nvGraphicFramePr>
        <p:xfrm>
          <a:off x="357188" y="1500188"/>
          <a:ext cx="8634412" cy="50625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8603"/>
                <a:gridCol w="2158603"/>
                <a:gridCol w="2158603"/>
                <a:gridCol w="2158603"/>
              </a:tblGrid>
              <a:tr h="167851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что это похоже? Чем отличается?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881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Опиши форму, размеры или др. </a:t>
                      </a:r>
                      <a:r>
                        <a:rPr kumimoji="0" lang="ru-RU" sz="2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</a:t>
                      </a: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          </a:t>
                      </a:r>
                      <a:r>
                        <a:rPr kumimoji="0" lang="ru-RU" sz="2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стики</a:t>
                      </a:r>
                      <a:endParaRPr lang="ru-RU" sz="2000" b="1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 это</a:t>
                      </a:r>
                    </a:p>
                    <a:p>
                      <a:pPr algn="r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сделано? </a:t>
                      </a:r>
                    </a:p>
                    <a:p>
                      <a:pPr algn="r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 и где применяется?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Опиши форму, размеры или др.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         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стики</a:t>
                      </a:r>
                      <a:endParaRPr lang="ru-RU" sz="1800" b="1" dirty="0" smtClean="0"/>
                    </a:p>
                    <a:p>
                      <a:endParaRPr lang="ru-RU" sz="1800" b="1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что это похоже? Чем отличается?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</a:tr>
              <a:tr h="172313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r" rtl="0" eaLnBrk="1" latinLnBrk="0" hangingPunct="1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 это</a:t>
                      </a:r>
                    </a:p>
                    <a:p>
                      <a:pPr marL="0" algn="r" rtl="0" eaLnBrk="1" latinLnBrk="0" hangingPunct="1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сделано?</a:t>
                      </a:r>
                    </a:p>
                    <a:p>
                      <a:pPr marL="0" algn="r" rtl="0" eaLnBrk="1" latinLnBrk="0" hangingPunct="1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Как и где применяется?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Цилиндр 4"/>
          <p:cNvSpPr/>
          <p:nvPr/>
        </p:nvSpPr>
        <p:spPr>
          <a:xfrm>
            <a:off x="4067944" y="2293099"/>
            <a:ext cx="428625" cy="7874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Цилиндр 5"/>
          <p:cNvSpPr/>
          <p:nvPr/>
        </p:nvSpPr>
        <p:spPr>
          <a:xfrm>
            <a:off x="2786063" y="5072063"/>
            <a:ext cx="428625" cy="7874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Цилиндр 6"/>
          <p:cNvSpPr/>
          <p:nvPr/>
        </p:nvSpPr>
        <p:spPr>
          <a:xfrm>
            <a:off x="6084168" y="3929063"/>
            <a:ext cx="428625" cy="7874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714499" y="4111447"/>
            <a:ext cx="703263" cy="571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27896" y="4578415"/>
            <a:ext cx="714375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8111505" y="3964781"/>
            <a:ext cx="703262" cy="571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612896" y="3212976"/>
            <a:ext cx="703262" cy="571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00392" y="4488317"/>
            <a:ext cx="714375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612896" y="3714751"/>
            <a:ext cx="714375" cy="214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43136" y="1377642"/>
            <a:ext cx="3797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33CC"/>
                </a:solidFill>
              </a:rPr>
              <a:t>«Круглые тела»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777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975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dirty="0"/>
              <a:t>   </a:t>
            </a:r>
            <a:r>
              <a:rPr lang="ru-RU" b="1" dirty="0" smtClean="0">
                <a:solidFill>
                  <a:srgbClr val="003300"/>
                </a:solidFill>
              </a:rPr>
              <a:t>«</a:t>
            </a:r>
            <a:r>
              <a:rPr lang="ru-RU" b="1" dirty="0">
                <a:solidFill>
                  <a:srgbClr val="003300"/>
                </a:solidFill>
              </a:rPr>
              <a:t>Все наше достоинство – в способности мыслить. Только мысль возносит нас, а не пространство и время, в которых мы ничто. Постараемся же мыслить достойно – в этом основа нравственности».</a:t>
            </a:r>
          </a:p>
          <a:p>
            <a:pPr>
              <a:buFont typeface="Wingdings" pitchFamily="2" charset="2"/>
              <a:buNone/>
            </a:pPr>
            <a:endParaRPr lang="ru-RU" dirty="0">
              <a:latin typeface="Bookman Old Style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bg2"/>
                </a:solidFill>
                <a:latin typeface="Bookman Old Style" pitchFamily="18" charset="0"/>
              </a:rPr>
              <a:t>                                     </a:t>
            </a:r>
            <a:r>
              <a:rPr lang="ru-RU" b="1" dirty="0" smtClean="0">
                <a:solidFill>
                  <a:srgbClr val="003300"/>
                </a:solidFill>
              </a:rPr>
              <a:t>Паскаль </a:t>
            </a:r>
            <a:r>
              <a:rPr lang="ru-RU" b="1" dirty="0" err="1">
                <a:solidFill>
                  <a:srgbClr val="003300"/>
                </a:solidFill>
              </a:rPr>
              <a:t>Блез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32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003300"/>
                </a:solidFill>
              </a:rPr>
              <a:t>Прием «ФИШБОУН»</a:t>
            </a:r>
          </a:p>
        </p:txBody>
      </p:sp>
      <p:sp>
        <p:nvSpPr>
          <p:cNvPr id="374788" name="AutoShape 4"/>
          <p:cNvSpPr>
            <a:spLocks noChangeArrowheads="1"/>
          </p:cNvSpPr>
          <p:nvPr/>
        </p:nvSpPr>
        <p:spPr bwMode="auto">
          <a:xfrm rot="10800000">
            <a:off x="1403350" y="2781300"/>
            <a:ext cx="1944688" cy="2016125"/>
          </a:xfrm>
          <a:prstGeom prst="chevro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4789" name="AutoShape 5"/>
          <p:cNvSpPr>
            <a:spLocks noChangeArrowheads="1"/>
          </p:cNvSpPr>
          <p:nvPr/>
        </p:nvSpPr>
        <p:spPr bwMode="auto">
          <a:xfrm>
            <a:off x="2843213" y="3716338"/>
            <a:ext cx="3889375" cy="144462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4790" name="AutoShape 6"/>
          <p:cNvSpPr>
            <a:spLocks noChangeArrowheads="1"/>
          </p:cNvSpPr>
          <p:nvPr/>
        </p:nvSpPr>
        <p:spPr bwMode="auto">
          <a:xfrm rot="10800000">
            <a:off x="6659563" y="3357563"/>
            <a:ext cx="1295400" cy="863600"/>
          </a:xfrm>
          <a:prstGeom prst="chevron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4792" name="AutoShape 8"/>
          <p:cNvSpPr>
            <a:spLocks noChangeArrowheads="1"/>
          </p:cNvSpPr>
          <p:nvPr/>
        </p:nvSpPr>
        <p:spPr bwMode="auto">
          <a:xfrm>
            <a:off x="3851275" y="1989138"/>
            <a:ext cx="576263" cy="360045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4793" name="AutoShape 9"/>
          <p:cNvSpPr>
            <a:spLocks noChangeArrowheads="1"/>
          </p:cNvSpPr>
          <p:nvPr/>
        </p:nvSpPr>
        <p:spPr bwMode="auto">
          <a:xfrm>
            <a:off x="5219700" y="1989138"/>
            <a:ext cx="576263" cy="360045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4794" name="Text Box 10"/>
          <p:cNvSpPr txBox="1">
            <a:spLocks noChangeArrowheads="1"/>
          </p:cNvSpPr>
          <p:nvPr/>
        </p:nvSpPr>
        <p:spPr bwMode="auto">
          <a:xfrm>
            <a:off x="1547813" y="3573463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Проблема</a:t>
            </a:r>
          </a:p>
        </p:txBody>
      </p: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3563938" y="2060575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Причина</a:t>
            </a:r>
          </a:p>
        </p:txBody>
      </p: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076824" y="2565400"/>
            <a:ext cx="136738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Причина</a:t>
            </a:r>
          </a:p>
        </p:txBody>
      </p:sp>
      <p:sp>
        <p:nvSpPr>
          <p:cNvPr id="374797" name="Text Box 13"/>
          <p:cNvSpPr txBox="1">
            <a:spLocks noChangeArrowheads="1"/>
          </p:cNvSpPr>
          <p:nvPr/>
        </p:nvSpPr>
        <p:spPr bwMode="auto">
          <a:xfrm>
            <a:off x="3492500" y="5013325"/>
            <a:ext cx="1439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Факты</a:t>
            </a:r>
          </a:p>
        </p:txBody>
      </p:sp>
      <p:sp>
        <p:nvSpPr>
          <p:cNvPr id="374798" name="Rectangle 14"/>
          <p:cNvSpPr>
            <a:spLocks noChangeArrowheads="1"/>
          </p:cNvSpPr>
          <p:nvPr/>
        </p:nvSpPr>
        <p:spPr bwMode="auto">
          <a:xfrm>
            <a:off x="5003800" y="4437063"/>
            <a:ext cx="10198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Факты</a:t>
            </a:r>
          </a:p>
        </p:txBody>
      </p:sp>
      <p:sp>
        <p:nvSpPr>
          <p:cNvPr id="374799" name="Text Box 15"/>
          <p:cNvSpPr txBox="1">
            <a:spLocks noChangeArrowheads="1"/>
          </p:cNvSpPr>
          <p:nvPr/>
        </p:nvSpPr>
        <p:spPr bwMode="auto">
          <a:xfrm>
            <a:off x="6732588" y="3573463"/>
            <a:ext cx="1439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Вывод</a:t>
            </a:r>
          </a:p>
        </p:txBody>
      </p:sp>
      <p:sp>
        <p:nvSpPr>
          <p:cNvPr id="374800" name="Oval 16"/>
          <p:cNvSpPr>
            <a:spLocks noChangeArrowheads="1"/>
          </p:cNvSpPr>
          <p:nvPr/>
        </p:nvSpPr>
        <p:spPr bwMode="auto">
          <a:xfrm>
            <a:off x="1908175" y="3141663"/>
            <a:ext cx="28733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5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507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ЛИТЕРАТУРА. 10 КЛАСС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 rot="183470">
            <a:off x="268224" y="3284520"/>
            <a:ext cx="1360402" cy="1531504"/>
          </a:xfrm>
          <a:prstGeom prst="moon">
            <a:avLst>
              <a:gd name="adj" fmla="val 8144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 rot="10651320">
            <a:off x="3466614" y="4240707"/>
            <a:ext cx="1471036" cy="1535944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 rot="10651320">
            <a:off x="3321807" y="2235187"/>
            <a:ext cx="1476641" cy="1466004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 rot="10651320">
            <a:off x="4723889" y="2263064"/>
            <a:ext cx="1424413" cy="1410251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rot="10651320">
            <a:off x="6185370" y="2267413"/>
            <a:ext cx="1452923" cy="1417883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10651320">
            <a:off x="1693709" y="2101011"/>
            <a:ext cx="1560333" cy="1734359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 rot="10651320">
            <a:off x="1851540" y="4219692"/>
            <a:ext cx="1466933" cy="1577974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 rot="10651320">
            <a:off x="5208377" y="4240107"/>
            <a:ext cx="1443004" cy="1522896"/>
          </a:xfrm>
          <a:prstGeom prst="moon">
            <a:avLst>
              <a:gd name="adj" fmla="val 87500"/>
            </a:avLst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865056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Боже, как грустна наша Россия!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latin typeface="Calibri" pitchFamily="34" charset="0"/>
              </a:rPr>
              <a:t>       </a:t>
            </a:r>
            <a:r>
              <a:rPr kumimoji="0" lang="ru-RU" sz="7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А.С.Пушкин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894254" y="2456074"/>
            <a:ext cx="1159241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Манилов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Пустое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Мечтательство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055200" y="4571006"/>
            <a:ext cx="130925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8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Плюшкин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«прореха на человечестве»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445862" y="2576225"/>
            <a:ext cx="1440161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Коробочка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Дубиноголовость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635895" y="4496393"/>
            <a:ext cx="133427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Чиновники: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«человек праздный», «чудотворец» </a:t>
            </a:r>
            <a:r>
              <a:rPr lang="ru-RU" sz="1200" b="1" dirty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и др.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906510" y="2539971"/>
            <a:ext cx="1368151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Ноздрёв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Необузданность характера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329866" y="2490758"/>
            <a:ext cx="1346566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Собакевич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Жадность, страсть к стяжательству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Text Box 27"/>
          <p:cNvSpPr txBox="1">
            <a:spLocks noChangeArrowheads="1"/>
          </p:cNvSpPr>
          <p:nvPr/>
        </p:nvSpPr>
        <p:spPr bwMode="auto">
          <a:xfrm>
            <a:off x="5350248" y="4468914"/>
            <a:ext cx="1390916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Чиновники: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«человек праздный», «чудотворец»             и др.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8" name="Text Box 28"/>
          <p:cNvSpPr txBox="1">
            <a:spLocks noChangeArrowheads="1"/>
          </p:cNvSpPr>
          <p:nvPr/>
        </p:nvSpPr>
        <p:spPr bwMode="auto">
          <a:xfrm>
            <a:off x="7977959" y="3429786"/>
            <a:ext cx="106579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810" tIns="38405" rIns="76810" bIns="3840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Вывод: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«Они все даром бременят землю»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9" name="Прямоугольник 3078"/>
          <p:cNvSpPr/>
          <p:nvPr/>
        </p:nvSpPr>
        <p:spPr>
          <a:xfrm>
            <a:off x="4752133" y="1368594"/>
            <a:ext cx="375872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ГОГОЛЬ «МЕРТВЫЕ ДУШИ»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081" name="Прямая соединительная линия 3080"/>
          <p:cNvCxnSpPr>
            <a:stCxn id="5" idx="3"/>
            <a:endCxn id="4" idx="0"/>
          </p:cNvCxnSpPr>
          <p:nvPr/>
        </p:nvCxnSpPr>
        <p:spPr>
          <a:xfrm flipV="1">
            <a:off x="1375526" y="3984455"/>
            <a:ext cx="5743562" cy="8863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Равнобедренный треугольник 3"/>
          <p:cNvSpPr/>
          <p:nvPr/>
        </p:nvSpPr>
        <p:spPr>
          <a:xfrm rot="16200000">
            <a:off x="7061480" y="3091532"/>
            <a:ext cx="1890212" cy="1774996"/>
          </a:xfrm>
          <a:prstGeom prst="triangle">
            <a:avLst>
              <a:gd name="adj" fmla="val 497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28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rgbClr val="003300"/>
                </a:solidFill>
              </a:rPr>
              <a:t>ПЕРЕПУТАННЫЕ ЛОГИЧЕСКИЕ ЦЕПОЧКИ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536" y="1988840"/>
            <a:ext cx="8272661" cy="411321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b="1" dirty="0" smtClean="0"/>
              <a:t>Учитель предлагает учащимся ряд утверждений, среди которых есть верные, а есть и неверные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b="1" dirty="0" smtClean="0"/>
              <a:t>Учащиеся работают индивидуально, читают текст, отмечают перепутанные цепочки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b="1" dirty="0" smtClean="0"/>
              <a:t>Обсуждают свои результаты в группе, уточняют, исправляют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0189775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ПРИЕМ  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ИНСЕРТ»</a:t>
            </a:r>
            <a:endParaRPr lang="ru-RU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214438"/>
            <a:ext cx="4281487" cy="5214937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u="sng" dirty="0">
                <a:latin typeface="Arial" pitchFamily="34" charset="0"/>
                <a:cs typeface="Arial" pitchFamily="34" charset="0"/>
              </a:rPr>
              <a:t>1.  Читая, ученик делает пометки в тексте: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– уже знал,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- новое,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- думал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иначе,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– не понял, есть вопросы.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u="sng" dirty="0">
                <a:latin typeface="Arial" pitchFamily="34" charset="0"/>
                <a:cs typeface="Arial" pitchFamily="34" charset="0"/>
              </a:rPr>
              <a:t>2. Читая, второй 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раз, заполняет </a:t>
            </a:r>
            <a:r>
              <a:rPr lang="ru-RU" sz="2800" u="sng" dirty="0">
                <a:latin typeface="Arial" pitchFamily="34" charset="0"/>
                <a:cs typeface="Arial" pitchFamily="34" charset="0"/>
              </a:rPr>
              <a:t>таблицу, систематизируя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материал</a:t>
            </a:r>
            <a:r>
              <a:rPr lang="ru-RU" sz="2800" u="sng" dirty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400" dirty="0"/>
          </a:p>
        </p:txBody>
      </p:sp>
      <p:graphicFrame>
        <p:nvGraphicFramePr>
          <p:cNvPr id="11286" name="Group 2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80893997"/>
              </p:ext>
            </p:extLst>
          </p:nvPr>
        </p:nvGraphicFramePr>
        <p:xfrm>
          <a:off x="4214813" y="1285875"/>
          <a:ext cx="4643436" cy="4845050"/>
        </p:xfrm>
        <a:graphic>
          <a:graphicData uri="http://schemas.openxmlformats.org/drawingml/2006/table">
            <a:tbl>
              <a:tblPr/>
              <a:tblGrid>
                <a:gridCol w="1005259"/>
                <a:gridCol w="1152128"/>
                <a:gridCol w="1080120"/>
                <a:gridCol w="1405929"/>
              </a:tblGrid>
              <a:tr h="20537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(уже знал)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(узнал новое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(думал иначе)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(есть вопросы)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1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71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6429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>
                <a:solidFill>
                  <a:srgbClr val="003300"/>
                </a:solidFill>
              </a:rPr>
              <a:t> </a:t>
            </a:r>
            <a:r>
              <a:rPr lang="ru-RU" sz="3300" b="1" dirty="0" smtClean="0">
                <a:solidFill>
                  <a:srgbClr val="003300"/>
                </a:solidFill>
              </a:rPr>
              <a:t>«</a:t>
            </a:r>
            <a:r>
              <a:rPr lang="ru-RU" sz="3300" b="1" dirty="0">
                <a:solidFill>
                  <a:srgbClr val="003300"/>
                </a:solidFill>
              </a:rPr>
              <a:t>Многоугольники</a:t>
            </a:r>
            <a:r>
              <a:rPr lang="ru-RU" sz="3300" b="1" dirty="0" smtClean="0">
                <a:solidFill>
                  <a:srgbClr val="003300"/>
                </a:solidFill>
              </a:rPr>
              <a:t>»</a:t>
            </a:r>
            <a:endParaRPr lang="ru-RU" sz="3300" b="1" dirty="0">
              <a:solidFill>
                <a:srgbClr val="003300"/>
              </a:solidFill>
            </a:endParaRPr>
          </a:p>
        </p:txBody>
      </p:sp>
      <p:graphicFrame>
        <p:nvGraphicFramePr>
          <p:cNvPr id="13334" name="Group 2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98997421"/>
              </p:ext>
            </p:extLst>
          </p:nvPr>
        </p:nvGraphicFramePr>
        <p:xfrm>
          <a:off x="179512" y="1268760"/>
          <a:ext cx="8712968" cy="5223684"/>
        </p:xfrm>
        <a:graphic>
          <a:graphicData uri="http://schemas.openxmlformats.org/drawingml/2006/table">
            <a:tbl>
              <a:tblPr/>
              <a:tblGrid>
                <a:gridCol w="2674640"/>
                <a:gridCol w="2437928"/>
                <a:gridCol w="2160240"/>
                <a:gridCol w="1440160"/>
              </a:tblGrid>
              <a:tr h="13104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 </a:t>
                      </a:r>
                      <a:endParaRPr kumimoji="0" lang="ru-RU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уже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знал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узнал новое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думал иначе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305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Многоугольник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Вершина многоугольника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 многоугольника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Диагональ многоугольника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Угол многоугольника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Противоположные стороны, вершины четырехугольника</a:t>
                      </a: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Внутренняя, внешняя область многоугольника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Выпуклый многоугольник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(n-2)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180°</a:t>
                      </a: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многоугольника</a:t>
                      </a: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понял как получили формулу</a:t>
                      </a: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59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Овал 69"/>
          <p:cNvSpPr/>
          <p:nvPr/>
        </p:nvSpPr>
        <p:spPr>
          <a:xfrm>
            <a:off x="7143750" y="5000625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929188" y="33575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Приём «Зигзаг» </a:t>
            </a:r>
            <a:endParaRPr lang="ru-RU" sz="3300" b="1" dirty="0">
              <a:solidFill>
                <a:srgbClr val="333300"/>
              </a:solidFill>
            </a:endParaRPr>
          </a:p>
        </p:txBody>
      </p:sp>
      <p:sp>
        <p:nvSpPr>
          <p:cNvPr id="25605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071563"/>
            <a:ext cx="8686800" cy="5572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Работа организовывается следующим образом: 3 основные группы 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1 шаг: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2 шаг: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3 шаг:</a:t>
            </a:r>
          </a:p>
        </p:txBody>
      </p:sp>
      <p:sp>
        <p:nvSpPr>
          <p:cNvPr id="6" name="Овал 5"/>
          <p:cNvSpPr/>
          <p:nvPr/>
        </p:nvSpPr>
        <p:spPr>
          <a:xfrm>
            <a:off x="1857375" y="3857625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285875" y="1714500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28688" y="3429000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786063" y="33575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285875" y="50720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286125" y="50720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143250" y="16430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214938" y="50720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929438" y="3214688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72063" y="1643063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571625" y="3571875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143000" y="4071938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857875" y="6072188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429125" y="5857875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 rot="20704840">
            <a:off x="2357438" y="5786438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215063" y="2143125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357688" y="2428875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428875" y="2428875"/>
            <a:ext cx="423863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000250" y="4071938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429250" y="5572125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715000" y="1785938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214813" y="5286375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071688" y="5286375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000500" y="1857375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071688" y="1928813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929063" y="3929063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3071813" y="4000500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357563" y="3500438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929563" y="3429000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6000750" y="5214938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500438" y="5357813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1500188" y="5429250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000750" y="3786188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286375" y="4214813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286375" y="2357438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429250" y="3643313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357563" y="2000250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571625" y="2286000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286625" y="3500438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7358063" y="4143375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6429375" y="5786438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3786188" y="6000750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1643063" y="5929313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5929313" y="2643188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3714750" y="2643188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2000250" y="2786063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7143750" y="1500188"/>
            <a:ext cx="171450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786688" y="5143500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7858125" y="1643063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7643813" y="2500313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7286625" y="5643563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286625" y="2000250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786688" y="5929313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8215313" y="5643563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8215313" y="2214563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1571625" y="4500563"/>
            <a:ext cx="428625" cy="428625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3500438" y="4357688"/>
            <a:ext cx="428625" cy="428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786438" y="4357688"/>
            <a:ext cx="428625" cy="42862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8001000" y="4071938"/>
            <a:ext cx="428625" cy="42862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99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93FE5-27D4-4131-A4EF-A0417003ECC3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05191" y="782959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0" dirty="0">
                <a:solidFill>
                  <a:srgbClr val="003300"/>
                </a:solidFill>
                <a:latin typeface="Arial"/>
              </a:rPr>
              <a:t>КЛАСТЕР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1475656" y="3140968"/>
            <a:ext cx="1944216" cy="864096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404255" y="1988840"/>
            <a:ext cx="1944216" cy="8640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03954" y="1916832"/>
            <a:ext cx="1944216" cy="8640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699792" y="4437112"/>
            <a:ext cx="1944216" cy="8640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4149" y="4437112"/>
            <a:ext cx="1944216" cy="8640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1" idx="4"/>
            <a:endCxn id="9" idx="1"/>
          </p:cNvCxnSpPr>
          <p:nvPr/>
        </p:nvCxnSpPr>
        <p:spPr>
          <a:xfrm>
            <a:off x="1176062" y="2780928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35554" y="4005064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9" idx="3"/>
          </p:cNvCxnSpPr>
          <p:nvPr/>
        </p:nvCxnSpPr>
        <p:spPr>
          <a:xfrm flipV="1">
            <a:off x="1176062" y="3878520"/>
            <a:ext cx="584318" cy="5585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0" idx="4"/>
          </p:cNvCxnSpPr>
          <p:nvPr/>
        </p:nvCxnSpPr>
        <p:spPr>
          <a:xfrm flipH="1">
            <a:off x="2835554" y="2852936"/>
            <a:ext cx="540809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94149" y="1487807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878467" y="1367734"/>
            <a:ext cx="237149" cy="5490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53548" y="5301208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1115616" y="5373216"/>
            <a:ext cx="237932" cy="5585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841979" y="1502256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10" idx="0"/>
          </p:cNvCxnSpPr>
          <p:nvPr/>
        </p:nvCxnSpPr>
        <p:spPr>
          <a:xfrm flipH="1">
            <a:off x="3376363" y="1441376"/>
            <a:ext cx="475557" cy="5474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851920" y="5301208"/>
            <a:ext cx="584318" cy="4865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568907" y="5301208"/>
            <a:ext cx="283013" cy="5585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4860032" y="1435782"/>
            <a:ext cx="419377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kern="0" dirty="0" smtClean="0">
                <a:solidFill>
                  <a:srgbClr val="003300"/>
                </a:solidFill>
                <a:latin typeface="Arial"/>
              </a:rPr>
              <a:t>КОНЦЕПТУАЛЬНОЕ</a:t>
            </a:r>
          </a:p>
          <a:p>
            <a:pPr algn="ctr"/>
            <a:r>
              <a:rPr lang="ru-RU" sz="3200" b="1" kern="0" dirty="0" smtClean="0">
                <a:solidFill>
                  <a:srgbClr val="003300"/>
                </a:solidFill>
                <a:latin typeface="Arial"/>
              </a:rPr>
              <a:t>КОЛЕСО</a:t>
            </a:r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6578940" y="3727044"/>
            <a:ext cx="1070196" cy="55604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064728" y="3087969"/>
            <a:ext cx="1236445" cy="766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578940" y="2527200"/>
            <a:ext cx="1236445" cy="766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5444455" y="4437112"/>
            <a:ext cx="1236445" cy="766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132054" y="4711664"/>
            <a:ext cx="1236445" cy="766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831825" y="3325212"/>
            <a:ext cx="1236445" cy="7661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>
            <a:endCxn id="39" idx="1"/>
          </p:cNvCxnSpPr>
          <p:nvPr/>
        </p:nvCxnSpPr>
        <p:spPr>
          <a:xfrm>
            <a:off x="6286781" y="3587914"/>
            <a:ext cx="448886" cy="2205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43" idx="0"/>
          </p:cNvCxnSpPr>
          <p:nvPr/>
        </p:nvCxnSpPr>
        <p:spPr>
          <a:xfrm>
            <a:off x="7307039" y="4283084"/>
            <a:ext cx="443238" cy="4285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39" idx="0"/>
          </p:cNvCxnSpPr>
          <p:nvPr/>
        </p:nvCxnSpPr>
        <p:spPr>
          <a:xfrm flipH="1">
            <a:off x="7114038" y="3325212"/>
            <a:ext cx="18016" cy="4018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7633961" y="3854137"/>
            <a:ext cx="224443" cy="831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stCxn id="42" idx="7"/>
          </p:cNvCxnSpPr>
          <p:nvPr/>
        </p:nvCxnSpPr>
        <p:spPr>
          <a:xfrm flipV="1">
            <a:off x="6499827" y="4201660"/>
            <a:ext cx="206813" cy="3476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78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333300"/>
                </a:solidFill>
              </a:rPr>
              <a:t>ОБЖ. 9 КЛАСС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44008" y="1268760"/>
            <a:ext cx="3528392" cy="476250"/>
          </a:xfrm>
        </p:spPr>
        <p:txBody>
          <a:bodyPr/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РЕЖИМ ПИТАНИЯ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8640960" cy="4849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55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285750" y="500063"/>
            <a:ext cx="3214688" cy="647700"/>
          </a:xfrm>
          <a:prstGeom prst="flowChartAlternateProcess">
            <a:avLst/>
          </a:prstGeom>
          <a:solidFill>
            <a:srgbClr val="BBE0E3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1. Строение корня</a:t>
            </a: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5643563" y="357188"/>
            <a:ext cx="3176587" cy="647700"/>
          </a:xfrm>
          <a:prstGeom prst="flowChartAlternateProcess">
            <a:avLst/>
          </a:prstGeom>
          <a:solidFill>
            <a:srgbClr val="BBE0E3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2. Виды корней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0" y="3000375"/>
            <a:ext cx="4214813" cy="647700"/>
          </a:xfrm>
          <a:prstGeom prst="flowChartAlternateProcess">
            <a:avLst/>
          </a:prstGeom>
          <a:solidFill>
            <a:srgbClr val="BBE0E3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3. Типы корневых систем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5753100" y="3143250"/>
            <a:ext cx="3390900" cy="647700"/>
          </a:xfrm>
          <a:prstGeom prst="flowChartAlternateProcess">
            <a:avLst/>
          </a:prstGeom>
          <a:solidFill>
            <a:srgbClr val="BBE0E3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4. Функции корня</a:t>
            </a: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1285875" y="4857750"/>
            <a:ext cx="4397375" cy="647700"/>
          </a:xfrm>
          <a:prstGeom prst="flowChartAlternateProcess">
            <a:avLst/>
          </a:prstGeom>
          <a:solidFill>
            <a:srgbClr val="BBE0E3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5. Видоизменения корней</a:t>
            </a: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 rot="7620000">
            <a:off x="2637632" y="1035844"/>
            <a:ext cx="576262" cy="984250"/>
          </a:xfrm>
          <a:prstGeom prst="downArrow">
            <a:avLst>
              <a:gd name="adj1" fmla="val 43259"/>
              <a:gd name="adj2" fmla="val 95023"/>
            </a:avLst>
          </a:prstGeom>
          <a:solidFill>
            <a:srgbClr val="0066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6837363" y="1285875"/>
            <a:ext cx="2306637" cy="1357313"/>
          </a:xfrm>
          <a:prstGeom prst="flowChartAlternateProcess">
            <a:avLst/>
          </a:prstGeom>
          <a:solidFill>
            <a:srgbClr val="FFFF00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главный,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боковые,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придаточные</a:t>
            </a: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0" y="3786188"/>
            <a:ext cx="2735263" cy="1079500"/>
          </a:xfrm>
          <a:prstGeom prst="flowChartAlternateProcess">
            <a:avLst/>
          </a:prstGeom>
          <a:solidFill>
            <a:srgbClr val="FFFF00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стержневая,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мочковатая</a:t>
            </a:r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auto">
          <a:xfrm>
            <a:off x="5830888" y="3929063"/>
            <a:ext cx="3313112" cy="1484312"/>
          </a:xfrm>
          <a:prstGeom prst="flowChartAlternateProcess">
            <a:avLst/>
          </a:prstGeom>
          <a:solidFill>
            <a:srgbClr val="FFFF00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почвенное питание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укрепление в почве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запасание веществ</a:t>
            </a: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1143000" y="5572125"/>
            <a:ext cx="6643688" cy="1052513"/>
          </a:xfrm>
          <a:prstGeom prst="flowChartAlternateProcess">
            <a:avLst/>
          </a:prstGeom>
          <a:solidFill>
            <a:srgbClr val="FFFF00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корнеплоды, дыхательные корни</a:t>
            </a:r>
          </a:p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корни подпорки, корни прицепки</a:t>
            </a:r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>
            <a:off x="3571875" y="1571625"/>
            <a:ext cx="2319338" cy="647700"/>
          </a:xfrm>
          <a:prstGeom prst="flowChartAlternateProcess">
            <a:avLst/>
          </a:prstGeom>
          <a:solidFill>
            <a:srgbClr val="FF0000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defTabSz="449263" eaLnBrk="0" hangingPunct="0">
              <a:buClr>
                <a:srgbClr val="000066"/>
              </a:buClr>
              <a:buSzPct val="100000"/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0066"/>
                </a:solidFill>
                <a:latin typeface="Tahoma" pitchFamily="34" charset="0"/>
              </a:rPr>
              <a:t>Корень</a:t>
            </a: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 rot="3720000">
            <a:off x="2639218" y="1993107"/>
            <a:ext cx="576263" cy="984250"/>
          </a:xfrm>
          <a:prstGeom prst="downArrow">
            <a:avLst>
              <a:gd name="adj1" fmla="val 43259"/>
              <a:gd name="adj2" fmla="val 95023"/>
            </a:avLst>
          </a:prstGeom>
          <a:solidFill>
            <a:srgbClr val="0066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AutoShape 14"/>
          <p:cNvSpPr>
            <a:spLocks noChangeArrowheads="1"/>
          </p:cNvSpPr>
          <p:nvPr/>
        </p:nvSpPr>
        <p:spPr bwMode="auto">
          <a:xfrm rot="13920000">
            <a:off x="6136481" y="897732"/>
            <a:ext cx="576263" cy="984250"/>
          </a:xfrm>
          <a:prstGeom prst="downArrow">
            <a:avLst>
              <a:gd name="adj1" fmla="val 43259"/>
              <a:gd name="adj2" fmla="val 95023"/>
            </a:avLst>
          </a:prstGeom>
          <a:solidFill>
            <a:srgbClr val="0066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4357688" y="2357438"/>
            <a:ext cx="576262" cy="2365375"/>
          </a:xfrm>
          <a:prstGeom prst="downArrow">
            <a:avLst>
              <a:gd name="adj1" fmla="val 36648"/>
              <a:gd name="adj2" fmla="val 220608"/>
            </a:avLst>
          </a:prstGeom>
          <a:solidFill>
            <a:srgbClr val="0066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6" name="AutoShape 16"/>
          <p:cNvSpPr>
            <a:spLocks noChangeArrowheads="1"/>
          </p:cNvSpPr>
          <p:nvPr/>
        </p:nvSpPr>
        <p:spPr bwMode="auto">
          <a:xfrm rot="19140000">
            <a:off x="5894388" y="2211388"/>
            <a:ext cx="576262" cy="984250"/>
          </a:xfrm>
          <a:prstGeom prst="downArrow">
            <a:avLst>
              <a:gd name="adj1" fmla="val 43259"/>
              <a:gd name="adj2" fmla="val 95023"/>
            </a:avLst>
          </a:prstGeom>
          <a:solidFill>
            <a:srgbClr val="0066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9200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59 из 101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1"/>
            <a:ext cx="8280920" cy="628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4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endParaRPr lang="ru-RU" b="1">
              <a:solidFill>
                <a:srgbClr val="0033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00611" y="1268760"/>
            <a:ext cx="6131024" cy="492442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 «</a:t>
            </a:r>
            <a:r>
              <a:rPr lang="ru-RU" sz="2400" b="1" dirty="0">
                <a:solidFill>
                  <a:schemeClr val="tx1"/>
                </a:solidFill>
              </a:rPr>
              <a:t>Главная задача современной школы - это раскрытие способностей каждого ученика, воспитание личности, готовой к жизни в высокотехнологичном, конкурентном мире. ...школьное обучение должно способствовать личностному росту так, чтобы выпускники могли самостоятельно ставить и достигать серьезные цели, уметь реагировать на разные жизненные ситуации».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" t="18530" r="10009" b="12322"/>
          <a:stretch/>
        </p:blipFill>
        <p:spPr bwMode="auto">
          <a:xfrm>
            <a:off x="539750" y="1541985"/>
            <a:ext cx="2110144" cy="156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1636" y="3407620"/>
            <a:ext cx="2175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12 ноября 2009 г.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506" y="3861048"/>
            <a:ext cx="32051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/>
              <a:t>Посланиие</a:t>
            </a:r>
            <a:endParaRPr lang="ru-RU" b="1" dirty="0" smtClean="0"/>
          </a:p>
          <a:p>
            <a:pPr algn="ctr"/>
            <a:r>
              <a:rPr lang="ru-RU" b="1" dirty="0" smtClean="0"/>
              <a:t>Федеральному </a:t>
            </a:r>
            <a:r>
              <a:rPr lang="ru-RU" b="1" dirty="0"/>
              <a:t>собранию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14414" y="428604"/>
            <a:ext cx="271464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Он читал одну и ту же книжку уже два года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00430" y="5072074"/>
            <a:ext cx="2214578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 нем было очень много сахара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0034" y="4357694"/>
            <a:ext cx="224374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Мечтателен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43702" y="4357694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Молчалив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7994" y="2354010"/>
            <a:ext cx="2415782" cy="1289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Любитель всего английского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357818" y="500042"/>
            <a:ext cx="278608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 доме вечно чего-нибудь не доставало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500826" y="2643182"/>
            <a:ext cx="207170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Хозяйством не занимался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88840"/>
            <a:ext cx="2743102" cy="269580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cxnSp>
        <p:nvCxnSpPr>
          <p:cNvPr id="3" name="Прямая соединительная линия 2"/>
          <p:cNvCxnSpPr/>
          <p:nvPr/>
        </p:nvCxnSpPr>
        <p:spPr>
          <a:xfrm flipH="1" flipV="1">
            <a:off x="3203848" y="1714488"/>
            <a:ext cx="360040" cy="41836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2734040" y="3127557"/>
            <a:ext cx="360040" cy="1569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734040" y="4293096"/>
            <a:ext cx="649828" cy="56466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9" idx="3"/>
          </p:cNvCxnSpPr>
          <p:nvPr/>
        </p:nvCxnSpPr>
        <p:spPr>
          <a:xfrm flipV="1">
            <a:off x="5219093" y="1597613"/>
            <a:ext cx="546737" cy="535243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940152" y="3221092"/>
            <a:ext cx="560674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5694922" y="4157060"/>
            <a:ext cx="1055937" cy="527582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427699" y="4684642"/>
            <a:ext cx="0" cy="387432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35663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КОНЦЕПТУАЛЬНАЯ ТАБЛИЦА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1520" y="1844824"/>
            <a:ext cx="8136904" cy="476250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</a:rPr>
              <a:t>СКАЗКА «БРЕМЕНСКИЕ МУЗЫКАНТЫ». БРАТЬЯ </a:t>
            </a:r>
            <a:r>
              <a:rPr lang="ru-RU" sz="2000" b="1" dirty="0">
                <a:solidFill>
                  <a:srgbClr val="003300"/>
                </a:solidFill>
              </a:rPr>
              <a:t>Г</a:t>
            </a:r>
            <a:r>
              <a:rPr lang="ru-RU" sz="2000" b="1" dirty="0" smtClean="0">
                <a:solidFill>
                  <a:srgbClr val="003300"/>
                </a:solidFill>
              </a:rPr>
              <a:t>РИММ</a:t>
            </a:r>
            <a:endParaRPr lang="ru-RU" sz="2000" b="1" dirty="0">
              <a:solidFill>
                <a:srgbClr val="0033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18542"/>
              </p:ext>
            </p:extLst>
          </p:nvPr>
        </p:nvGraphicFramePr>
        <p:xfrm>
          <a:off x="467544" y="1628799"/>
          <a:ext cx="8136903" cy="406588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28192"/>
                <a:gridCol w="4104456"/>
                <a:gridCol w="2304255"/>
              </a:tblGrid>
              <a:tr h="6443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СКАЗКА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ЛИНИЯ СРАВНЕНИЯ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МУЛЬТФИЛЬМ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  <a:tr h="85539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АВТОР ПРОИЗВЕДЕНИЯ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  <a:tr h="85539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ЖАНР ПРОИЗВЕДЕНИЯ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  <a:tr h="85539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ПОЛОЖИТЕЛЬНЫЕ КАЧЕСТВА ГЕРОЕВ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  <a:tr h="85539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ОТРИЦАТЕЛЬНЫЕ КАЧЕСТВА ГЕРОЕВ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600353"/>
              </p:ext>
            </p:extLst>
          </p:nvPr>
        </p:nvGraphicFramePr>
        <p:xfrm>
          <a:off x="494522" y="1632857"/>
          <a:ext cx="8117633" cy="4096139"/>
        </p:xfrm>
        <a:graphic>
          <a:graphicData uri="http://schemas.openxmlformats.org/drawingml/2006/table">
            <a:tbl>
              <a:tblPr/>
              <a:tblGrid>
                <a:gridCol w="1701214"/>
                <a:gridCol w="4093097"/>
                <a:gridCol w="2323322"/>
              </a:tblGrid>
              <a:tr h="6158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7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0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7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7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90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СЮЖЕТНАЯ ТАБЛИЦА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Group 2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5110277"/>
              </p:ext>
            </p:extLst>
          </p:nvPr>
        </p:nvGraphicFramePr>
        <p:xfrm>
          <a:off x="611560" y="1340768"/>
          <a:ext cx="7769225" cy="1440160"/>
        </p:xfrm>
        <a:graphic>
          <a:graphicData uri="http://schemas.openxmlformats.org/drawingml/2006/table">
            <a:tbl>
              <a:tblPr/>
              <a:tblGrid>
                <a:gridCol w="1554162"/>
                <a:gridCol w="1554163"/>
                <a:gridCol w="1552575"/>
                <a:gridCol w="1296987"/>
                <a:gridCol w="1811338"/>
              </a:tblGrid>
              <a:tr h="725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Кто?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Что?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Когда?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Где?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Почему?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95536" y="304948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ТАБЛИЦА-СИНТЕЗ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7" name="Group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4526836"/>
              </p:ext>
            </p:extLst>
          </p:nvPr>
        </p:nvGraphicFramePr>
        <p:xfrm>
          <a:off x="611560" y="4130215"/>
          <a:ext cx="7848873" cy="1976544"/>
        </p:xfrm>
        <a:graphic>
          <a:graphicData uri="http://schemas.openxmlformats.org/drawingml/2006/table">
            <a:tbl>
              <a:tblPr/>
              <a:tblGrid>
                <a:gridCol w="2617181"/>
                <a:gridCol w="2617183"/>
                <a:gridCol w="2614509"/>
              </a:tblGrid>
              <a:tr h="725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/>
                        </a:rPr>
                        <a:t>КЛЮЧЕВЫЕ СЛОВА</a:t>
                      </a:r>
                      <a:endParaRPr lang="ru-RU" sz="2400" dirty="0" smtClean="0"/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/>
                        </a:rPr>
                        <a:t>ТОЛКОВАНИЕ</a:t>
                      </a:r>
                      <a:endParaRPr lang="ru-RU" sz="2400" dirty="0" smtClean="0"/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/>
                        </a:rPr>
                        <a:t>ВЫПИСКИ ИЗ ТЕКСТА</a:t>
                      </a:r>
                      <a:endParaRPr lang="ru-RU" sz="2400" dirty="0" smtClean="0"/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89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61263"/>
              </p:ext>
            </p:extLst>
          </p:nvPr>
        </p:nvGraphicFramePr>
        <p:xfrm>
          <a:off x="323529" y="2348880"/>
          <a:ext cx="8424934" cy="3291840"/>
        </p:xfrm>
        <a:graphic>
          <a:graphicData uri="http://schemas.openxmlformats.org/drawingml/2006/table">
            <a:tbl>
              <a:tblPr/>
              <a:tblGrid>
                <a:gridCol w="1152127"/>
                <a:gridCol w="936104"/>
                <a:gridCol w="1152128"/>
                <a:gridCol w="1656184"/>
                <a:gridCol w="1080120"/>
                <a:gridCol w="1080120"/>
                <a:gridCol w="1368151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Извозчик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Конка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Омнибус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Линия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arial"/>
                        </a:rPr>
                        <a:t>сравнения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Трамвай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Автобус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arial"/>
                        </a:rPr>
                        <a:t>Таксомотор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accent2"/>
                        </a:solidFill>
                        <a:latin typeface="arial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2"/>
                          </a:solidFill>
                          <a:latin typeface="arial"/>
                        </a:rPr>
                        <a:t>Маршруты</a:t>
                      </a:r>
                    </a:p>
                    <a:p>
                      <a:pPr algn="ctr"/>
                      <a:endParaRPr lang="ru-RU" b="1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accent2"/>
                        </a:solidFill>
                        <a:latin typeface="arial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2"/>
                          </a:solidFill>
                          <a:latin typeface="arial"/>
                        </a:rPr>
                        <a:t>Популярность</a:t>
                      </a:r>
                    </a:p>
                    <a:p>
                      <a:pPr algn="ctr"/>
                      <a:endParaRPr lang="ru-RU" b="1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accent2"/>
                        </a:solidFill>
                        <a:latin typeface="arial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2"/>
                          </a:solidFill>
                          <a:latin typeface="arial"/>
                        </a:rPr>
                        <a:t>Внешний вид</a:t>
                      </a:r>
                    </a:p>
                    <a:p>
                      <a:pPr algn="ctr"/>
                      <a:endParaRPr lang="ru-RU" b="1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/>
                        </a:rPr>
                        <a:t>   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00200" y="262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СВОДНАЯ ТАБЛИЦА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36199" y="1124744"/>
            <a:ext cx="5672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 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РАЗВИТИЕ ГОРОДСКОГО ТРАНСПОРТА</a:t>
            </a:r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  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862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БИОЛОГИЯ</a:t>
            </a:r>
            <a:br>
              <a:rPr lang="ru-RU" b="1" dirty="0" smtClean="0">
                <a:solidFill>
                  <a:srgbClr val="003300"/>
                </a:solidFill>
              </a:rPr>
            </a:br>
            <a:r>
              <a:rPr lang="ru-RU" b="1" dirty="0" smtClean="0">
                <a:solidFill>
                  <a:srgbClr val="003300"/>
                </a:solidFill>
              </a:rPr>
              <a:t>11 класс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371343"/>
              </p:ext>
            </p:extLst>
          </p:nvPr>
        </p:nvGraphicFramePr>
        <p:xfrm>
          <a:off x="323528" y="2283048"/>
          <a:ext cx="8640960" cy="421767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528392"/>
                <a:gridCol w="1584176"/>
                <a:gridCol w="1584176"/>
                <a:gridCol w="194421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Формы адаптаций</a:t>
                      </a:r>
                      <a:endParaRPr lang="ru-RU" sz="1800" b="1" i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Примеры</a:t>
                      </a:r>
                      <a:endParaRPr lang="ru-RU" sz="1800" b="1" i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Описание адаптаций</a:t>
                      </a:r>
                      <a:endParaRPr lang="ru-RU" sz="1800" b="1" i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</a:rPr>
                        <a:t>Преимущества</a:t>
                      </a:r>
                      <a:endParaRPr lang="ru-RU" sz="1800" b="1" i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Форма тела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Покровительственная окраска (маскировка)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Предупреждающая окраска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Мимикрия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Защита от поедания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Поведенческие адаптации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Физиологические адаптации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 b="0" i="0">
                        <a:effectLst/>
                        <a:latin typeface="Arial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Биохимические адаптации</a:t>
                      </a:r>
                      <a:endParaRPr lang="ru-RU" sz="1800" b="1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b="0" i="0" dirty="0"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2500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1484784"/>
            <a:ext cx="47178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ВОЗНИКНОВЕНИЕ АДАПТАЦИЙ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ИХ ОТНОСИТЕЛЬНЫЙ ХАРАКТЕР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8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КОРЗИНА ИДЕЙ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79513" y="2060848"/>
            <a:ext cx="3816424" cy="4536504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333300"/>
                </a:solidFill>
              </a:rPr>
              <a:t>производство</a:t>
            </a:r>
            <a:r>
              <a:rPr lang="ru-RU" sz="2000" dirty="0" smtClean="0"/>
              <a:t>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000" b="1" dirty="0">
                <a:solidFill>
                  <a:srgbClr val="333300"/>
                </a:solidFill>
              </a:rPr>
              <a:t> </a:t>
            </a:r>
            <a:r>
              <a:rPr lang="ru-RU" sz="2000" b="1" dirty="0" smtClean="0">
                <a:solidFill>
                  <a:srgbClr val="333300"/>
                </a:solidFill>
              </a:rPr>
              <a:t>                           предприятие</a:t>
            </a:r>
            <a:endParaRPr lang="ru-RU" sz="2000" b="1" dirty="0">
              <a:solidFill>
                <a:srgbClr val="333300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800" dirty="0"/>
          </a:p>
          <a:p>
            <a:pPr>
              <a:buFont typeface="Wingdings" pitchFamily="2" charset="2"/>
              <a:buNone/>
            </a:pPr>
            <a:r>
              <a:rPr lang="ru-RU" sz="2800" dirty="0"/>
              <a:t>                       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мануфактура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endParaRPr lang="ru-RU" sz="2800" b="1" dirty="0"/>
          </a:p>
          <a:p>
            <a:pPr>
              <a:buFont typeface="Wingdings" pitchFamily="2" charset="2"/>
              <a:buNone/>
            </a:pPr>
            <a:endParaRPr lang="ru-RU" sz="2000" b="1" dirty="0" smtClean="0">
              <a:solidFill>
                <a:srgbClr val="3333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333300"/>
                </a:solidFill>
              </a:rPr>
              <a:t>фабрика  </a:t>
            </a:r>
            <a:r>
              <a:rPr lang="ru-RU" sz="2000" dirty="0" smtClean="0"/>
              <a:t>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000" b="1" dirty="0">
                <a:solidFill>
                  <a:srgbClr val="333300"/>
                </a:solidFill>
              </a:rPr>
              <a:t> </a:t>
            </a:r>
            <a:r>
              <a:rPr lang="ru-RU" sz="2000" b="1" dirty="0" smtClean="0">
                <a:solidFill>
                  <a:srgbClr val="333300"/>
                </a:solidFill>
              </a:rPr>
              <a:t>                              мастерская</a:t>
            </a:r>
            <a:endParaRPr lang="ru-RU" sz="2000" b="1" dirty="0">
              <a:solidFill>
                <a:srgbClr val="333300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800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79512" y="1196752"/>
            <a:ext cx="8640762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000" b="1" dirty="0" smtClean="0">
                <a:solidFill>
                  <a:srgbClr val="333300"/>
                </a:solidFill>
              </a:rPr>
              <a:t>ИСТОРИЯ. ВОЗНИКНОВЕНИЕ МАНУФАКТУРЫ В АНГЛИИ</a:t>
            </a:r>
            <a:endParaRPr lang="ru-RU" sz="2000" b="1" dirty="0">
              <a:solidFill>
                <a:srgbClr val="3333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83568" y="2492896"/>
            <a:ext cx="576064" cy="1224136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755576" y="4365104"/>
            <a:ext cx="576064" cy="936104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843808" y="2772375"/>
            <a:ext cx="432048" cy="944657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699792" y="4509120"/>
            <a:ext cx="576064" cy="1116124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95936" y="1971895"/>
            <a:ext cx="48243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1.В течение 5 минут вы обдумываете и в группе даете трактовку данного вам термина.</a:t>
            </a:r>
          </a:p>
          <a:p>
            <a:r>
              <a:rPr lang="ru-RU" b="1" dirty="0">
                <a:solidFill>
                  <a:srgbClr val="003300"/>
                </a:solidFill>
              </a:rPr>
              <a:t> 2.  Через указанный промежуток времени предлагаете свое определение термина. </a:t>
            </a:r>
            <a:endParaRPr lang="ru-RU" b="1" dirty="0" smtClean="0">
              <a:solidFill>
                <a:srgbClr val="003300"/>
              </a:solidFill>
            </a:endParaRPr>
          </a:p>
          <a:p>
            <a:r>
              <a:rPr lang="ru-RU" b="1" dirty="0" smtClean="0">
                <a:solidFill>
                  <a:srgbClr val="003300"/>
                </a:solidFill>
              </a:rPr>
              <a:t>3.Ответьте </a:t>
            </a:r>
            <a:r>
              <a:rPr lang="ru-RU" b="1" dirty="0">
                <a:solidFill>
                  <a:srgbClr val="003300"/>
                </a:solidFill>
              </a:rPr>
              <a:t>на вопрос: « В какой, на ваш взгляд, теме применяются данные понятия?»</a:t>
            </a:r>
          </a:p>
          <a:p>
            <a:r>
              <a:rPr lang="ru-RU" b="1" dirty="0">
                <a:solidFill>
                  <a:srgbClr val="003300"/>
                </a:solidFill>
              </a:rPr>
              <a:t>4. Откройте  соответствующий  параграф ваших учебников и найдите данные понятия в тексте.</a:t>
            </a:r>
          </a:p>
          <a:p>
            <a:r>
              <a:rPr lang="ru-RU" b="1" dirty="0">
                <a:solidFill>
                  <a:srgbClr val="003300"/>
                </a:solidFill>
              </a:rPr>
              <a:t>5.Ответьте, совпало ли ваше определение с определением, данным в учебнике. </a:t>
            </a:r>
          </a:p>
        </p:txBody>
      </p:sp>
    </p:spTree>
    <p:extLst>
      <p:ext uri="{BB962C8B-B14F-4D97-AF65-F5344CB8AC3E}">
        <p14:creationId xmlns:p14="http://schemas.microsoft.com/office/powerpoint/2010/main" val="5102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3300"/>
                </a:solidFill>
              </a:rPr>
              <a:t>КОРЗИНА ИДЕЙ</a:t>
            </a:r>
            <a:endParaRPr lang="ru-RU" b="1" dirty="0">
              <a:solidFill>
                <a:srgbClr val="3333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43808" y="3629228"/>
            <a:ext cx="4074638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ЧТО БУДЕТ ДАЛЬШЕ?</a:t>
            </a:r>
          </a:p>
          <a:p>
            <a:pPr algn="ctr"/>
            <a:endParaRPr lang="ru-RU" b="1" dirty="0" smtClean="0">
              <a:solidFill>
                <a:srgbClr val="003300"/>
              </a:solidFill>
            </a:endParaRPr>
          </a:p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ЧЕМ ЗАКОНЧИТСЯ РАССКАЗ?</a:t>
            </a:r>
          </a:p>
          <a:p>
            <a:pPr algn="ctr"/>
            <a:endParaRPr lang="ru-RU" b="1" dirty="0" smtClean="0">
              <a:solidFill>
                <a:srgbClr val="003300"/>
              </a:solidFill>
            </a:endParaRPr>
          </a:p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КАК БУДУТ РАЗВИВАТЬСЯ СОБЫТИЯ ПОСЛЕ ФИНАЛА?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88943" y="2348880"/>
            <a:ext cx="1944216" cy="79208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ВАРИАНТ 1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845424" y="1880828"/>
            <a:ext cx="1944216" cy="79208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ВАРИАНТ 2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3528" y="5648064"/>
            <a:ext cx="1944216" cy="79208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ВАРИАНТ 3</a:t>
            </a:r>
            <a:endParaRPr lang="ru-RU" b="1" dirty="0">
              <a:solidFill>
                <a:srgbClr val="0033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555776" y="2996952"/>
            <a:ext cx="864096" cy="61521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285282" y="2744924"/>
            <a:ext cx="590973" cy="849086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267744" y="5373216"/>
            <a:ext cx="576064" cy="400457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701009" y="1253951"/>
            <a:ext cx="3608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3300"/>
                </a:solidFill>
              </a:rPr>
              <a:t>ЧТЕНИЕ, ЛИТЕРАТУРА</a:t>
            </a:r>
            <a:endParaRPr lang="ru-RU" sz="24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7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ТОЛСТЫЕ И ТОНКИЕ ВОПРОСЫ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529956"/>
              </p:ext>
            </p:extLst>
          </p:nvPr>
        </p:nvGraphicFramePr>
        <p:xfrm>
          <a:off x="395536" y="1700808"/>
          <a:ext cx="8229600" cy="493166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? ТОНКИЕ</a:t>
                      </a:r>
                      <a:endParaRPr lang="ru-RU" sz="2400" b="1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? </a:t>
                      </a:r>
                      <a:r>
                        <a:rPr lang="ru-RU" sz="2400" b="1" dirty="0" smtClean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ТОЛСТЫЕ</a:t>
                      </a:r>
                      <a:endParaRPr lang="ru-RU" sz="2400" b="1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кто...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когда...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может...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будет...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мог ли...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звали...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было ли...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согласны ли вы...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верно... </a:t>
                      </a: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дайте объяснение, почему...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почему вы думаете...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почему вы считаете...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чем разница...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предположите, что будет, если...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что, если... </a:t>
                      </a: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888163"/>
              </p:ext>
            </p:extLst>
          </p:nvPr>
        </p:nvGraphicFramePr>
        <p:xfrm>
          <a:off x="391886" y="1698171"/>
          <a:ext cx="8229600" cy="4861249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411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3300"/>
                          </a:solidFill>
                        </a:rPr>
                        <a:t>? ТОНКИЕ</a:t>
                      </a:r>
                      <a:endParaRPr lang="ru-RU" sz="28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3300"/>
                          </a:solidFill>
                        </a:rPr>
                        <a:t>? ТОЛСТЫЕ</a:t>
                      </a:r>
                      <a:endParaRPr lang="ru-RU" sz="28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</a:gradFill>
                  </a:tcPr>
                </a:tc>
              </a:tr>
              <a:tr h="4320073"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кто...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когда...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может...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будет...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мог ли...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 звали...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было ли...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согласны ли вы...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верно... 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B>
                    <a:gradFill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дайте объяснение, почему...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почему вы думаете...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почему вы считаете...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чем разница... </a:t>
                      </a: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предположите, что будет, если...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что, если... </a:t>
                      </a:r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5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БОРТОВОЙ ЖУРНАЛ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Group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2356049"/>
              </p:ext>
            </p:extLst>
          </p:nvPr>
        </p:nvGraphicFramePr>
        <p:xfrm>
          <a:off x="683568" y="1628800"/>
          <a:ext cx="7769225" cy="349597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884612"/>
                <a:gridCol w="3884613"/>
              </a:tblGrid>
              <a:tr h="1440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ЧТО МНЕ ИЗВЕСТНО ПО ДАННОЙ ТЕМЕ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ЧТО НОВОГО Я УЗНАЛ ИЗ ТЕКСТА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205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04355"/>
              </p:ext>
            </p:extLst>
          </p:nvPr>
        </p:nvGraphicFramePr>
        <p:xfrm>
          <a:off x="699796" y="1632857"/>
          <a:ext cx="7772400" cy="3524335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446245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80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43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ДВУХЧАСТНЫЙ ДНЕВНИК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Group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467640"/>
              </p:ext>
            </p:extLst>
          </p:nvPr>
        </p:nvGraphicFramePr>
        <p:xfrm>
          <a:off x="467544" y="1628800"/>
          <a:ext cx="7769225" cy="3857625"/>
        </p:xfrm>
        <a:graphic>
          <a:graphicData uri="http://schemas.openxmlformats.org/drawingml/2006/table">
            <a:tbl>
              <a:tblPr/>
              <a:tblGrid>
                <a:gridCol w="3884612"/>
                <a:gridCol w="3884613"/>
              </a:tblGrid>
              <a:tr h="1155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ВОПРОСИТЕЛЬНЫЕ СЛОВА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ОСНОВНЫЕ ПОНЯТИЯ ТЕМЫ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270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Что?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Какой?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Чем отличается?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Почему?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  и др.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5E9EFF"/>
                        </a:gs>
                        <a:gs pos="19000">
                          <a:srgbClr val="85C2FF"/>
                        </a:gs>
                        <a:gs pos="6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73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656431"/>
            <a:ext cx="6840759" cy="77787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ТЕХНОЛОГИЯ РАЗВИТИЯ КРИТИЧЕСКОГО МЫШЛЕНИЯ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2636912"/>
            <a:ext cx="8229600" cy="352839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b="1" dirty="0" smtClean="0">
                <a:solidFill>
                  <a:schemeClr val="tx1"/>
                </a:solidFill>
              </a:rPr>
              <a:t>развитие </a:t>
            </a:r>
            <a:r>
              <a:rPr lang="ru-RU" b="1" dirty="0">
                <a:solidFill>
                  <a:schemeClr val="tx1"/>
                </a:solidFill>
              </a:rPr>
              <a:t>мыслительных навыков учащихся, необходимых не только в учебе, но и в обычной жизни (умение принимать взвешенные решения, работать с информацией, анализировать различные стороны явлений)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МУДРЫЕ СОВЫ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3862"/>
              </p:ext>
            </p:extLst>
          </p:nvPr>
        </p:nvGraphicFramePr>
        <p:xfrm>
          <a:off x="0" y="875392"/>
          <a:ext cx="9144000" cy="5979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79712"/>
                <a:gridCol w="71642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ЭТАП</a:t>
                      </a:r>
                      <a:endParaRPr lang="ru-RU" sz="1400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ЗАДАНИЕ</a:t>
                      </a:r>
                      <a:r>
                        <a:rPr lang="ru-RU" sz="1400" baseline="0" dirty="0" smtClean="0"/>
                        <a:t> ДЛЯ ОБУЧАЮЩИХСЯ</a:t>
                      </a:r>
                      <a:endParaRPr lang="ru-RU" sz="1400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Азы работы над текстом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Найдите в тексте основные (новые) понятия и запишите их в алфавитном порядке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не ждали?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Выберите из текста новую информацию, которая является для Вас неожиданной, так как противоречит Вашим ожиданиям и первоначальным представлениям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 уже знаешь, последние новости?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Запишите ту информацию, которая является для Вас новой.</a:t>
                      </a:r>
                    </a:p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Главная жизненная мудрость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Постарайтесь выразить главную мысль текста одной фразой. Или какая из фраз каждого раздела является центральным высказыванием, какие фразы являются ключевыми?</a:t>
                      </a: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Известное и неизвестное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Найдите в тексте ту информацию, которая является для Вас известной, и ту информацию, которая была ранее известной.</a:t>
                      </a: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Иллюстративное изображение.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Постарайтесь проиллюстрировать основную мысль текста и, если возможно, Вашу реакцию на нее в виде рисунка, схемы, карикатуры </a:t>
                      </a: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Поучительный вывод.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Можно ли сделать из прочитанного такие выводы, которые были бы значимы для будущей деятельности и жизни?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u="none" kern="1200" dirty="0" smtClean="0">
                          <a:solidFill>
                            <a:srgbClr val="003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Важные темы для обсуждения. </a:t>
                      </a:r>
                      <a:endParaRPr lang="ru-RU" sz="1600" b="1" u="none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Найдите в тексте такие высказывания, которые заслуживают особого внимания, и достойны обсуждения в рамках общей дискуссии на уроке.</a:t>
                      </a:r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52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03" y="18052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РЕШЕНИЕ ПРОБЛЕМНЫХ ЗАДАЧ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9205" y="1820474"/>
            <a:ext cx="622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«Анализ физических ошибок в мультипликации» 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3178" y="1268760"/>
            <a:ext cx="1710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ФИЗИКА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16495" y="2189806"/>
            <a:ext cx="1036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ОБЖ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5353" y="2752168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</a:rPr>
              <a:t>«Еще 20—30 лет назад терроризм был бедой отдельных стран — Испании, Колумбии, Ирландии. Сейчас он стал повсеместным. Любые методы террора в России уголовно наказуемы. События в Будённовске, захват заложников в Москве - в Театральном центре на Дубровке, трагедия Беслана и другие наглядно продемонстрировали, что терроризм - страшное зло, от которого не застрахован никто. Считаете ли вы, что советы специалистов и рекомендации психологов могут помочь человеку, который оказался заложником террористов, достигнуть главной цели - остаться в живых?»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3533" y="5445224"/>
            <a:ext cx="2390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ГЕОГРАФИЯ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6135811"/>
            <a:ext cx="4184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Есть ли мусорщики в Антарктиде?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45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84784"/>
            <a:ext cx="8964613" cy="3097213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3600" b="1" i="1" dirty="0"/>
              <a:t>      </a:t>
            </a:r>
            <a:r>
              <a:rPr lang="ru-RU" sz="3600" b="1" i="1" dirty="0">
                <a:solidFill>
                  <a:srgbClr val="660033"/>
                </a:solidFill>
                <a:latin typeface="Bookman Old Style" pitchFamily="18" charset="0"/>
              </a:rPr>
              <a:t>Непосредственный контакт с новой информацией (текст, фильм, лекция, материал параграфа), работа ведется индивидуально или в парах.</a:t>
            </a:r>
            <a:r>
              <a:rPr lang="ru-RU" sz="3600" b="1" i="1" dirty="0"/>
              <a:t> </a:t>
            </a:r>
          </a:p>
        </p:txBody>
      </p:sp>
      <p:pic>
        <p:nvPicPr>
          <p:cNvPr id="72708" name="Picture 4" descr="j0398121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65731"/>
            <a:ext cx="2879725" cy="226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j0398129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06221"/>
            <a:ext cx="226695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44624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smtClean="0">
                <a:solidFill>
                  <a:srgbClr val="003300"/>
                </a:solidFill>
              </a:rPr>
              <a:t>РЕАЛИЗАЦИЯ (ОСМЫСЛЕНИЕ)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8663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дисплей 2"/>
          <p:cNvSpPr/>
          <p:nvPr/>
        </p:nvSpPr>
        <p:spPr>
          <a:xfrm>
            <a:off x="395288" y="1916832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СООТНЕСЕНИЕ СТАРЫХ И НОВЫХ ПРЕДСТАВЛЕНИЙ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РЕФЛЕКСИЯ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Блок-схема: дисплей 5"/>
          <p:cNvSpPr/>
          <p:nvPr/>
        </p:nvSpPr>
        <p:spPr>
          <a:xfrm>
            <a:off x="467544" y="3140968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ОБОЩЕНИЕ ИЗУЧЕННОГО МАТЕРИАЛА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Блок-схема: дисплей 6"/>
          <p:cNvSpPr/>
          <p:nvPr/>
        </p:nvSpPr>
        <p:spPr>
          <a:xfrm>
            <a:off x="611560" y="4509120"/>
            <a:ext cx="8281168" cy="86409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ОПРЕДЕЛЕНИЕ НАПРАВЛЕНИЙ ДЛЯ ДАЛЬНЕЙШЕГО ИЗУЧЕНИЯ ТЕМЫ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5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29F41-FDC1-4DEA-86A0-67F84E591222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3" name="Загнутый угол 2"/>
          <p:cNvSpPr/>
          <p:nvPr/>
        </p:nvSpPr>
        <p:spPr>
          <a:xfrm>
            <a:off x="0" y="1556792"/>
            <a:ext cx="4139952" cy="530120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endParaRPr lang="ru-RU" sz="2400" b="1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УЧАЩИЕСЯ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СООТНОСЯТ «НОВУЮ» ИНФОРМАЦИЮ СО «СТАРОЙ», ИСПОЛЬЗУЯ ЗНАНИЯ, ПОЛУЧЕННЫЕ НА СТАДИИ ОСМЫСЛЕНИЯ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ОТБИРАЮТ ИНФОРМАЦИЮ, НАИБОЛЕЕ ЗНАЧИМУЮ ДЛЯ ПОНИМАНИЯ СУТИ ИЗУЧАЕМОЙ ТЕМЫ И РЕАЛИЗАЦИИ ПОСТАВЛЕННОЙ РАНЕЕ ИНДИВИДУАЛЬНО ЦЕЛИ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ВЫРАЖАЮТ НОВЫЕ ИДЕИ И ИНФОРМАЦИЮ СОБСТВЕННЫМИ СЛОВАМИ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</a:rPr>
              <a:t>САМОСТОЯТЕЛЬНО ВЫСТРАИВАЮТ ПРИЧИННО-СЛЕДСТВЕННЫЕ СВЯЗИ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4139952" y="1556792"/>
            <a:ext cx="5004048" cy="5184576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b="1" dirty="0" smtClean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endParaRPr lang="ru-RU" sz="1600" b="1" dirty="0" smtClean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ЭССЕ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СИНКВЕЙН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ВЫБОР АФОРИЗМА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ВОЗВРАТ К КЛЮЧЕВЫМ СЛОВАМ, ВЕРНЫМ И НЕВЕРНЫМ УТВЕРЖДЕНИЯМ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ПЕРЕКРЕСТНАЯ ДИСКУССИЯ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КРУГЛЫЕ СТОЛЫ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ДРЕВО ЦЕЛИ (Я НЕ ЗНАЛ/ ТЕПЕРЬ Я ЗНАЮ)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«+», «-», «ИНТЕРЕСНО»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НЕЗАКОНЧЕННОЕ ПРЕДЛОЖЕНИЕ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3300"/>
                </a:solidFill>
              </a:rPr>
              <a:t>ОЦЕНОЧНОЕ ОКНО</a:t>
            </a: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</a:pPr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РЕФЛЕКСИЯ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81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ОЦЕНОЧНОЕ ОКНО</a:t>
            </a:r>
            <a:endParaRPr lang="ru-RU" b="1" dirty="0">
              <a:solidFill>
                <a:srgbClr val="0033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4427985" y="1484784"/>
            <a:ext cx="54147" cy="489654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82650" y="3933056"/>
            <a:ext cx="734481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94907" y="1712775"/>
            <a:ext cx="337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СРАЗУ МОГУ    ПРИМЕНИТЬ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17219" y="5878174"/>
            <a:ext cx="4287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НИКОГДА НЕ СМОГУ    ПРИМЕНИТЬ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59" y="3429000"/>
            <a:ext cx="2800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СОВСЕМ НЕ ПОНЯТНО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58383" y="3461266"/>
            <a:ext cx="2485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ХОРОШО ПОНЯТНО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6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504" y="274638"/>
            <a:ext cx="7704855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smtClean="0">
                <a:solidFill>
                  <a:srgbClr val="003300"/>
                </a:solidFill>
              </a:rPr>
              <a:t>ПЛЮС-МИНУС-ИНТЕРЕСНО</a:t>
            </a:r>
          </a:p>
          <a:p>
            <a:r>
              <a:rPr lang="ru-RU" sz="1800" b="1" dirty="0" smtClean="0">
                <a:solidFill>
                  <a:srgbClr val="003300"/>
                </a:solidFill>
              </a:rPr>
              <a:t>АВТОР</a:t>
            </a:r>
            <a:r>
              <a:rPr lang="ru-RU" sz="4000" b="1" dirty="0" smtClean="0">
                <a:solidFill>
                  <a:srgbClr val="003300"/>
                </a:solidFill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</a:rPr>
              <a:t>ЭДВАРД </a:t>
            </a:r>
            <a:r>
              <a:rPr lang="ru-RU" sz="1800" b="1" dirty="0" smtClean="0">
                <a:solidFill>
                  <a:srgbClr val="003300"/>
                </a:solidFill>
              </a:rPr>
              <a:t>ДЕ</a:t>
            </a:r>
            <a:r>
              <a:rPr lang="ru-RU" sz="2800" b="1" dirty="0" smtClean="0">
                <a:solidFill>
                  <a:srgbClr val="003300"/>
                </a:solidFill>
              </a:rPr>
              <a:t> БОНО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5536" y="1628800"/>
            <a:ext cx="8276458" cy="48245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4400" b="1" dirty="0" smtClean="0">
                <a:solidFill>
                  <a:srgbClr val="003300"/>
                </a:solidFill>
              </a:rPr>
              <a:t>«Плюс» (+)</a:t>
            </a:r>
            <a:r>
              <a:rPr lang="ru-RU" sz="4400" dirty="0" smtClean="0">
                <a:solidFill>
                  <a:srgbClr val="003300"/>
                </a:solidFill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</a:rPr>
              <a:t>записываем те факты, которые могут отвечать на вопрос «Что хорошего?» </a:t>
            </a:r>
          </a:p>
          <a:p>
            <a:r>
              <a:rPr lang="ru-RU" sz="4400" b="1" dirty="0" smtClean="0">
                <a:solidFill>
                  <a:srgbClr val="003300"/>
                </a:solidFill>
              </a:rPr>
              <a:t>«Минус» (-) </a:t>
            </a:r>
            <a:r>
              <a:rPr lang="ru-RU" sz="2800" b="1" dirty="0" smtClean="0">
                <a:solidFill>
                  <a:srgbClr val="003300"/>
                </a:solidFill>
              </a:rPr>
              <a:t>записываем все те факты и мысли, которые могут отвечать на вопрос «Что в этом плохого?»</a:t>
            </a:r>
          </a:p>
          <a:p>
            <a:r>
              <a:rPr lang="ru-RU" sz="4400" b="1" dirty="0" smtClean="0">
                <a:solidFill>
                  <a:srgbClr val="003300"/>
                </a:solidFill>
              </a:rPr>
              <a:t>«?»</a:t>
            </a:r>
            <a:r>
              <a:rPr lang="ru-RU" sz="2800" dirty="0" smtClean="0">
                <a:solidFill>
                  <a:srgbClr val="003300"/>
                </a:solidFill>
              </a:rPr>
              <a:t>  </a:t>
            </a:r>
            <a:r>
              <a:rPr lang="ru-RU" sz="2800" b="1" dirty="0" smtClean="0">
                <a:solidFill>
                  <a:srgbClr val="003300"/>
                </a:solidFill>
              </a:rPr>
              <a:t>предназначается для записи различных интересующих ученика фактов и мыслей  «Что в этом интересного?»</a:t>
            </a:r>
          </a:p>
        </p:txBody>
      </p:sp>
    </p:spTree>
    <p:extLst>
      <p:ext uri="{BB962C8B-B14F-4D97-AF65-F5344CB8AC3E}">
        <p14:creationId xmlns:p14="http://schemas.microsoft.com/office/powerpoint/2010/main" val="380085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7884368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smtClean="0">
                <a:solidFill>
                  <a:srgbClr val="003300"/>
                </a:solidFill>
              </a:rPr>
              <a:t>ЗНАЮ - ХОЧУ ЗНАТЬ – УЗНАЛ</a:t>
            </a:r>
          </a:p>
          <a:p>
            <a:r>
              <a:rPr lang="ru-RU" sz="1800" b="1" dirty="0" smtClean="0">
                <a:solidFill>
                  <a:srgbClr val="003300"/>
                </a:solidFill>
              </a:rPr>
              <a:t>ТАБЛИЦА</a:t>
            </a:r>
            <a:r>
              <a:rPr lang="ru-RU" sz="4000" b="1" dirty="0" smtClean="0">
                <a:solidFill>
                  <a:srgbClr val="003300"/>
                </a:solidFill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</a:rPr>
              <a:t>ДОННЫ </a:t>
            </a:r>
            <a:r>
              <a:rPr lang="ru-RU" sz="2800" b="1" dirty="0">
                <a:solidFill>
                  <a:srgbClr val="003300"/>
                </a:solidFill>
              </a:rPr>
              <a:t>О</a:t>
            </a:r>
            <a:r>
              <a:rPr lang="ru-RU" sz="2800" b="1" dirty="0" smtClean="0">
                <a:solidFill>
                  <a:srgbClr val="003300"/>
                </a:solidFill>
              </a:rPr>
              <a:t>ГЛ</a:t>
            </a:r>
            <a:endParaRPr lang="ru-RU" sz="2800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Group 5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548357"/>
              </p:ext>
            </p:extLst>
          </p:nvPr>
        </p:nvGraphicFramePr>
        <p:xfrm>
          <a:off x="323528" y="1268760"/>
          <a:ext cx="8229600" cy="410830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743200"/>
                <a:gridCol w="2743200"/>
                <a:gridCol w="2743200"/>
              </a:tblGrid>
              <a:tr h="66842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Знаем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Хотим узнать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Узнали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75793"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1.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2.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3.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1.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2.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3.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1.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2.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3.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Осталось узнать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1.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2.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</a:rPr>
                        <a:t>3.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222522"/>
              </p:ext>
            </p:extLst>
          </p:nvPr>
        </p:nvGraphicFramePr>
        <p:xfrm>
          <a:off x="179512" y="5585460"/>
          <a:ext cx="8712968" cy="845820"/>
        </p:xfrm>
        <a:graphic>
          <a:graphicData uri="http://schemas.openxmlformats.org/drawingml/2006/table">
            <a:tbl>
              <a:tblPr/>
              <a:tblGrid>
                <a:gridCol w="1656184"/>
                <a:gridCol w="2088232"/>
                <a:gridCol w="1944216"/>
                <a:gridCol w="302433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</a:rPr>
                        <a:t>+ </a:t>
                      </a:r>
                      <a:r>
                        <a:rPr lang="ru-RU" sz="2800" b="1" i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Я </a:t>
                      </a:r>
                      <a:r>
                        <a:rPr lang="ru-RU" sz="2800" b="1" i="0" dirty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знал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</a:rPr>
                        <a:t>- </a:t>
                      </a:r>
                      <a:r>
                        <a:rPr lang="ru-RU" sz="2800" b="1" i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Я </a:t>
                      </a:r>
                      <a:r>
                        <a:rPr lang="ru-RU" sz="2800" b="1" i="0" dirty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не знал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</a:rPr>
                        <a:t>! </a:t>
                      </a:r>
                      <a:r>
                        <a:rPr lang="ru-RU" sz="2800" b="1" i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Удивлён</a:t>
                      </a:r>
                      <a:endParaRPr lang="ru-RU" sz="2800" b="1" i="0" dirty="0">
                        <a:solidFill>
                          <a:srgbClr val="003300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</a:rPr>
                        <a:t>? </a:t>
                      </a:r>
                      <a:r>
                        <a:rPr lang="ru-RU" sz="2800" b="1" i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Задаю</a:t>
                      </a:r>
                      <a:r>
                        <a:rPr lang="ru-RU" sz="2800" b="1" i="0" baseline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2800" b="1" i="0" dirty="0" smtClean="0">
                          <a:solidFill>
                            <a:srgbClr val="003300"/>
                          </a:solidFill>
                          <a:effectLst/>
                          <a:latin typeface="Arial"/>
                        </a:rPr>
                        <a:t>вопрос</a:t>
                      </a:r>
                      <a:endParaRPr lang="ru-RU" sz="2800" b="1" i="0" dirty="0">
                        <a:solidFill>
                          <a:srgbClr val="003300"/>
                        </a:solidFill>
                        <a:effectLst/>
                        <a:latin typeface="Arial"/>
                      </a:endParaRP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00" b="0" i="0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i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i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i="0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675" marR="66675" marT="66675" marB="66675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9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532492"/>
              </p:ext>
            </p:extLst>
          </p:nvPr>
        </p:nvGraphicFramePr>
        <p:xfrm>
          <a:off x="107504" y="1600200"/>
          <a:ext cx="8928991" cy="4876800"/>
        </p:xfrm>
        <a:graphic>
          <a:graphicData uri="http://schemas.openxmlformats.org/drawingml/2006/table">
            <a:tbl>
              <a:tblPr/>
              <a:tblGrid>
                <a:gridCol w="2976330"/>
                <a:gridCol w="2853342"/>
                <a:gridCol w="3099319"/>
              </a:tblGrid>
              <a:tr h="17407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Знаю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Хочу </a:t>
                      </a:r>
                      <a:r>
                        <a:rPr lang="ru-RU" sz="1600" b="1" dirty="0" smtClean="0">
                          <a:effectLst/>
                        </a:rPr>
                        <a:t>знать</a:t>
                      </a:r>
                    </a:p>
                    <a:p>
                      <a:pPr algn="ctr"/>
                      <a:endParaRPr lang="ru-RU" sz="1600" b="1" dirty="0">
                        <a:effectLst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Узнал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188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</a:rPr>
                        <a:t>1. Словосочетание </a:t>
                      </a:r>
                      <a:r>
                        <a:rPr lang="ru-RU" sz="1600" b="1" dirty="0">
                          <a:effectLst/>
                        </a:rPr>
                        <a:t>– два или несколько самостоятельных слов, объединенных по смыслу и грамматически</a:t>
                      </a:r>
                      <a:r>
                        <a:rPr lang="ru-RU" sz="1600" b="1" dirty="0" smtClean="0">
                          <a:effectLst/>
                        </a:rPr>
                        <a:t>.</a:t>
                      </a:r>
                    </a:p>
                    <a:p>
                      <a:endParaRPr lang="ru-RU" sz="1600" b="1" dirty="0">
                        <a:effectLst/>
                      </a:endParaRPr>
                    </a:p>
                    <a:p>
                      <a:r>
                        <a:rPr lang="ru-RU" sz="1600" b="1" dirty="0">
                          <a:effectLst/>
                        </a:rPr>
                        <a:t>2. Словосочетание состоит из главного слова и зависимого</a:t>
                      </a:r>
                      <a:r>
                        <a:rPr lang="ru-RU" sz="1600" b="1" dirty="0" smtClean="0">
                          <a:effectLst/>
                        </a:rPr>
                        <a:t>.</a:t>
                      </a:r>
                    </a:p>
                    <a:p>
                      <a:endParaRPr lang="ru-RU" sz="1600" b="1" dirty="0">
                        <a:effectLst/>
                      </a:endParaRPr>
                    </a:p>
                    <a:p>
                      <a:r>
                        <a:rPr lang="ru-RU" sz="1600" b="1" dirty="0">
                          <a:effectLst/>
                        </a:rPr>
                        <a:t>3. В языке выделяется три общих типа словосочетаний по морфологическим свойствам главного слова: глагольные, именные, наречные</a:t>
                      </a:r>
                      <a:r>
                        <a:rPr lang="ru-RU" sz="1600" b="1" dirty="0" smtClean="0">
                          <a:effectLst/>
                        </a:rPr>
                        <a:t>.</a:t>
                      </a:r>
                    </a:p>
                    <a:p>
                      <a:endParaRPr lang="ru-RU" sz="1600" b="1" dirty="0">
                        <a:effectLst/>
                      </a:endParaRPr>
                    </a:p>
                    <a:p>
                      <a:r>
                        <a:rPr lang="ru-RU" sz="1600" b="1" dirty="0">
                          <a:effectLst/>
                        </a:rPr>
                        <a:t>4. Связь в словосочетании – подчинительная.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</a:rPr>
                        <a:t>1. Как называется связь с зависимым словом – существительным?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2. Как называется связь с зависимым словом – прилагательным?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3. Как называется связь с зависимым словом – наречием?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</a:rPr>
                        <a:t> Управление</a:t>
                      </a:r>
                      <a:r>
                        <a:rPr lang="ru-RU" sz="1600" b="1" dirty="0">
                          <a:effectLst/>
                        </a:rPr>
                        <a:t> (такая связь, при </a:t>
                      </a:r>
                      <a:r>
                        <a:rPr lang="ru-RU" sz="1600" b="1" dirty="0" smtClean="0">
                          <a:effectLst/>
                        </a:rPr>
                        <a:t>   которой </a:t>
                      </a:r>
                      <a:r>
                        <a:rPr lang="ru-RU" sz="1600" b="1" dirty="0">
                          <a:effectLst/>
                        </a:rPr>
                        <a:t>зависимое слово </a:t>
                      </a:r>
                      <a:endParaRPr lang="ru-RU" sz="1600" b="1" dirty="0" smtClean="0">
                        <a:effectLst/>
                      </a:endParaRPr>
                    </a:p>
                    <a:p>
                      <a:r>
                        <a:rPr lang="ru-RU" sz="1600" b="1" dirty="0" smtClean="0">
                          <a:effectLst/>
                        </a:rPr>
                        <a:t>имя </a:t>
                      </a:r>
                      <a:r>
                        <a:rPr lang="ru-RU" sz="1600" b="1" dirty="0">
                          <a:effectLst/>
                        </a:rPr>
                        <a:t>существительное и все слова с признаками существительного)</a:t>
                      </a:r>
                    </a:p>
                    <a:p>
                      <a:endParaRPr lang="ru-RU" sz="1600" b="1" dirty="0" smtClean="0">
                        <a:effectLst/>
                      </a:endParaRPr>
                    </a:p>
                    <a:p>
                      <a:r>
                        <a:rPr lang="ru-RU" sz="1600" b="1" dirty="0" smtClean="0">
                          <a:effectLst/>
                        </a:rPr>
                        <a:t>Согласование</a:t>
                      </a:r>
                      <a:r>
                        <a:rPr lang="ru-RU" sz="1600" b="1" dirty="0">
                          <a:effectLst/>
                        </a:rPr>
                        <a:t> (связь, при которой зависимое слово – имя прилагательное и все слова с признаками прилагательного)</a:t>
                      </a:r>
                    </a:p>
                    <a:p>
                      <a:endParaRPr lang="ru-RU" sz="1600" b="1" dirty="0" smtClean="0">
                        <a:effectLst/>
                      </a:endParaRPr>
                    </a:p>
                    <a:p>
                      <a:r>
                        <a:rPr lang="ru-RU" sz="1600" b="1" dirty="0" smtClean="0">
                          <a:effectLst/>
                        </a:rPr>
                        <a:t>Примыкание</a:t>
                      </a:r>
                      <a:r>
                        <a:rPr lang="ru-RU" sz="1600" b="1" dirty="0">
                          <a:effectLst/>
                        </a:rPr>
                        <a:t> (связь, при которой зависимое слово – наречие, деепричастие, неопределенная форма глагола)</a:t>
                      </a:r>
                    </a:p>
                    <a:p>
                      <a:r>
                        <a:rPr lang="ru-RU" sz="1600" b="1" dirty="0"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41600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6F5E4E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6F5E4E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4235" y="1124744"/>
            <a:ext cx="47675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СВЯЗЬ СЛОВ В СЛОВОСОЧЕТАНИИ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31640" y="274637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РУССКИЙ ЯЗЫК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8224"/>
              </p:ext>
            </p:extLst>
          </p:nvPr>
        </p:nvGraphicFramePr>
        <p:xfrm>
          <a:off x="323528" y="1340768"/>
          <a:ext cx="8496944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536504"/>
              </a:tblGrid>
              <a:tr h="94298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800000"/>
                          </a:solidFill>
                        </a:rPr>
                        <a:t>Название </a:t>
                      </a:r>
                    </a:p>
                    <a:p>
                      <a:r>
                        <a:rPr lang="ru-RU" sz="2400" dirty="0" smtClean="0">
                          <a:solidFill>
                            <a:srgbClr val="0033CC"/>
                          </a:solidFill>
                        </a:rPr>
                        <a:t> </a:t>
                      </a:r>
                      <a:endParaRPr lang="ru-RU" sz="2400" dirty="0">
                        <a:solidFill>
                          <a:srgbClr val="0033CC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cap="all" baseline="0" dirty="0" smtClean="0">
                          <a:solidFill>
                            <a:srgbClr val="0033CC"/>
                          </a:solidFill>
                        </a:rPr>
                        <a:t>существительное  -1</a:t>
                      </a:r>
                    </a:p>
                    <a:p>
                      <a:pPr algn="ctr"/>
                      <a:endParaRPr lang="ru-RU" sz="2800" cap="all" baseline="0" dirty="0"/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algn="ctr"/>
                      <a:r>
                        <a:rPr kumimoji="0" lang="ru-RU" sz="3200" b="1" kern="1200" dirty="0" smtClean="0">
                          <a:solidFill>
                            <a:srgbClr val="800000"/>
                          </a:solidFill>
                          <a:latin typeface="+mn-lt"/>
                          <a:ea typeface="+mn-ea"/>
                          <a:cs typeface="+mn-cs"/>
                        </a:rPr>
                        <a:t>Описание </a:t>
                      </a:r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cap="all" baseline="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Прилагательное - 2</a:t>
                      </a:r>
                    </a:p>
                    <a:p>
                      <a:pPr algn="ctr"/>
                      <a:endParaRPr lang="ru-RU" sz="2800" cap="all" baseline="0" dirty="0"/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3200" b="1" kern="1200" dirty="0" smtClean="0">
                          <a:solidFill>
                            <a:srgbClr val="800000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Действия</a:t>
                      </a:r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cap="all" baseline="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Глагол - 3</a:t>
                      </a:r>
                    </a:p>
                    <a:p>
                      <a:pPr algn="ctr"/>
                      <a:endParaRPr lang="ru-RU" sz="2800" cap="all" baseline="0" dirty="0"/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3200" b="1" kern="1200" dirty="0" smtClean="0">
                          <a:solidFill>
                            <a:srgbClr val="800000"/>
                          </a:solidFill>
                          <a:latin typeface="+mn-lt"/>
                          <a:ea typeface="+mn-ea"/>
                          <a:cs typeface="+mn-cs"/>
                        </a:rPr>
                        <a:t>Чувство </a:t>
                      </a:r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cap="all" baseline="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Фраза из 4 слов</a:t>
                      </a:r>
                    </a:p>
                    <a:p>
                      <a:pPr algn="ctr"/>
                      <a:endParaRPr lang="ru-RU" sz="2800" cap="all" baseline="0" dirty="0"/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8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3200" b="1" kern="1200" dirty="0" smtClean="0">
                          <a:solidFill>
                            <a:srgbClr val="800000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 сути</a:t>
                      </a:r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cap="all" baseline="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(синоним) 1 слово</a:t>
                      </a:r>
                    </a:p>
                    <a:p>
                      <a:pPr algn="ctr"/>
                      <a:endParaRPr lang="ru-RU" sz="2800" cap="all" baseline="0" dirty="0"/>
                    </a:p>
                  </a:txBody>
                  <a:tcPr marL="91439" marR="91439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СИНКВЕЙН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6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МЫШЛЕНИЕ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8702" y="1412776"/>
            <a:ext cx="40847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КРИТИЧЕСКОЕ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28795" y="1359233"/>
            <a:ext cx="3785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ТВОРЧЕСКОЕ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2752" y="2285141"/>
            <a:ext cx="3816672" cy="26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ОТКРЫТОЕ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НЕ ПРИНИМАЕТ ДОГМ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РАЗВИВАЕТСЯ ПУТЕМ НАЛОЖЕНИЯ НОВОЙ ИНФОРМАЦИИ НА ЛИЧНЫЙ ЖИЗНЕННЫЙ ОПЫТ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11239" y="2283745"/>
            <a:ext cx="3888432" cy="2736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НЕ ПРЕДУСМАТРИВАЕТ ОЦЕНОЧНОСТИ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ПРЕДПОЛАГАЕТ ПРОДУЦИРОВАНИЕ НОВЫХ ИДЕЙ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</a:rPr>
              <a:t>ЧАСТО ВЫХОДИТ ЗА РАМКИ ЖИЗНЕННОГО ОПЫТА, ВНЕШНИХ НОРМ И ПРАВИЛ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3959692" y="3081886"/>
            <a:ext cx="714380" cy="4714908"/>
          </a:xfrm>
          <a:prstGeom prst="righ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50333" y="5949280"/>
            <a:ext cx="6594723" cy="5847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РАЗВИВАЮТСЯ В СИНТЕЗЕ, ВЗАИМООБУСЛОВЛЕНЫ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СИНКВЕЙН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07504" y="1484784"/>
            <a:ext cx="4244975" cy="411162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Ученик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Ленивый, равнодушный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Дремлет за партой, смотрит в окно, мечтает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Жизнь так прекрасна!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Весна.</a:t>
            </a:r>
          </a:p>
          <a:p>
            <a:endParaRPr lang="ru-RU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4643437" y="1460972"/>
            <a:ext cx="4249737" cy="417512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Ученик</a:t>
            </a:r>
          </a:p>
          <a:p>
            <a:r>
              <a:rPr lang="ru-RU" b="1" dirty="0">
                <a:solidFill>
                  <a:srgbClr val="003300"/>
                </a:solidFill>
              </a:rPr>
              <a:t>Р</a:t>
            </a:r>
            <a:r>
              <a:rPr lang="ru-RU" b="1" dirty="0" smtClean="0">
                <a:solidFill>
                  <a:srgbClr val="003300"/>
                </a:solidFill>
              </a:rPr>
              <a:t>азный, всякий 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Говорит, делает, думает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Хочешь -не хочешь, а наше будущее                        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Дитя.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7" y="274638"/>
            <a:ext cx="7200652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ПЕРЕКРЕСТНАЯ ДИСКУССИЯ</a:t>
            </a:r>
            <a:endParaRPr lang="ru-RU" b="1" dirty="0">
              <a:solidFill>
                <a:srgbClr val="003300"/>
              </a:solidFill>
            </a:endParaRPr>
          </a:p>
        </p:txBody>
      </p:sp>
      <p:graphicFrame>
        <p:nvGraphicFramePr>
          <p:cNvPr id="4" name="Group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1238079"/>
              </p:ext>
            </p:extLst>
          </p:nvPr>
        </p:nvGraphicFramePr>
        <p:xfrm>
          <a:off x="179512" y="1844824"/>
          <a:ext cx="8640960" cy="4735513"/>
        </p:xfrm>
        <a:graphic>
          <a:graphicData uri="http://schemas.openxmlformats.org/drawingml/2006/table">
            <a:tbl>
              <a:tblPr/>
              <a:tblGrid>
                <a:gridCol w="4320479"/>
                <a:gridCol w="4320481"/>
              </a:tblGrid>
              <a:tr h="124301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Я готов применить технологию развития критического мышления на своих уроках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99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</a:rPr>
                        <a:t>Заполните левую и правую колонку таблицы, приведя 3-4 аргумента «за» и «против» тезиса, приведенного в заголовке таблицы, обменяйтесь мнениями со своими коллегами, используя их аргументы, которые покажутся вам убедительными, продолжите заполнение таблицы, когда аргументы иссякнут, сделайте вывод.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99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268760"/>
            <a:ext cx="8064500" cy="316865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3600" b="1" i="1" dirty="0"/>
              <a:t>     </a:t>
            </a:r>
            <a:r>
              <a:rPr lang="ru-RU" sz="3600" b="1" i="1" dirty="0">
                <a:solidFill>
                  <a:srgbClr val="660033"/>
                </a:solidFill>
                <a:latin typeface="Bookman Old Style" pitchFamily="18" charset="0"/>
              </a:rPr>
              <a:t>Творческая переработка, анализ, интерпретация  изученной информации ведется индивидуально – в группах.</a:t>
            </a:r>
          </a:p>
        </p:txBody>
      </p:sp>
      <p:pic>
        <p:nvPicPr>
          <p:cNvPr id="75780" name="Picture 4" descr="j0397542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281" y="4221088"/>
            <a:ext cx="2662238" cy="23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j039812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5064"/>
            <a:ext cx="2373312" cy="264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76375" y="274638"/>
            <a:ext cx="6119813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003300"/>
                </a:solidFill>
              </a:rPr>
              <a:t>РЕФЛЕКСИЯ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1762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33063" y="154975"/>
            <a:ext cx="87137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+mn-lt"/>
                <a:cs typeface="Times New Roman" pitchFamily="18" charset="0"/>
              </a:rPr>
              <a:t>ФУНКЦИИ ТРЕХ ФАЗ ТРКМ</a:t>
            </a:r>
            <a:r>
              <a:rPr lang="ru-RU" sz="1800" b="1" dirty="0">
                <a:latin typeface="Arial" charset="0"/>
              </a:rPr>
              <a:t> </a:t>
            </a:r>
            <a:r>
              <a:rPr lang="ru-RU" sz="1800" dirty="0">
                <a:latin typeface="Arial" charset="0"/>
              </a:rPr>
              <a:t> </a:t>
            </a:r>
          </a:p>
        </p:txBody>
      </p:sp>
      <p:graphicFrame>
        <p:nvGraphicFramePr>
          <p:cNvPr id="144420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413834"/>
              </p:ext>
            </p:extLst>
          </p:nvPr>
        </p:nvGraphicFramePr>
        <p:xfrm>
          <a:off x="33063" y="1268413"/>
          <a:ext cx="8931550" cy="5303520"/>
        </p:xfrm>
        <a:graphic>
          <a:graphicData uri="http://schemas.openxmlformats.org/drawingml/2006/table">
            <a:tbl>
              <a:tblPr/>
              <a:tblGrid>
                <a:gridCol w="2805398"/>
                <a:gridCol w="2885667"/>
                <a:gridCol w="3240485"/>
              </a:tblGrid>
              <a:tr h="5184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Вызов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Bookman Old Style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Мотивационная 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(побуждение к работе с новой информацией, пробуждение интереса к теме)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Bookman Old Style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 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Информационная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(вызов «на поверхность» имеющихся знании по теме)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Коммуникационная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(бесконфликтный обмен мнениями)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Осмысление содержания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Bookman Old Style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 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Информационная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(получение новой информации по теме)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Bookman Old Style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Систематизационная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 (классификация полученной информации по категориям знания)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Рефлексия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Коммуникационная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(обмен мнениями о новой информации)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Информационная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(приобретение нового знания)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Мотивационная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(побуждение к дальнейшему расширению информационного поля)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 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man Old Style" pitchFamily="18" charset="0"/>
                        </a:rPr>
                        <a:t>Оценочная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Bookman Old Style" pitchFamily="18" charset="0"/>
                        </a:rPr>
                        <a:t>(соотнесение новой информации и имеющихся знаний, выработка собственной позиции,  оценка процесса)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74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8229600" cy="5238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+mn-lt"/>
              </a:rPr>
              <a:t>ПОЛОЖИТЕЛЬНЫЕ СТОРОНЫ ТЕХНОЛОГИИ</a:t>
            </a:r>
            <a:endParaRPr lang="ru-RU" sz="4000" b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760"/>
            <a:ext cx="8661846" cy="5399087"/>
          </a:xfrm>
        </p:spPr>
        <p:txBody>
          <a:bodyPr/>
          <a:lstStyle/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Побуждает интерес к теме </a:t>
            </a:r>
          </a:p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Позволяет систематизировать имеющиеся у школьников знания</a:t>
            </a:r>
          </a:p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Организует работу непосредственно с материалом и учит его обобщать</a:t>
            </a:r>
          </a:p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Повышает самооценку у учащихся, развивает потребность в познании нового</a:t>
            </a:r>
          </a:p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Создает условия для вариативности и дифференциации обучения</a:t>
            </a:r>
          </a:p>
          <a:p>
            <a:r>
              <a:rPr lang="ru-RU" sz="2800" b="1" dirty="0">
                <a:solidFill>
                  <a:srgbClr val="333300"/>
                </a:solidFill>
                <a:latin typeface="Bookman Old Style" pitchFamily="18" charset="0"/>
              </a:rPr>
              <a:t>Позволяет создать собственную индивидуальную технологию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0235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251520" y="0"/>
            <a:ext cx="8229600" cy="1223963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+mn-lt"/>
              </a:rPr>
              <a:t>НЕДОСТАТОК ТЕХНОЛОГИИ</a:t>
            </a:r>
            <a:endParaRPr lang="ru-RU" sz="4000" b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7504" y="1844824"/>
            <a:ext cx="4752527" cy="25923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b="1" dirty="0" smtClean="0">
                <a:solidFill>
                  <a:srgbClr val="333300"/>
                </a:solidFill>
                <a:latin typeface="Bookman Old Style" pitchFamily="18" charset="0"/>
              </a:rPr>
              <a:t>Нехватка </a:t>
            </a:r>
            <a:r>
              <a:rPr lang="ru-RU" b="1" dirty="0">
                <a:solidFill>
                  <a:srgbClr val="333300"/>
                </a:solidFill>
                <a:latin typeface="Bookman Old Style" pitchFamily="18" charset="0"/>
              </a:rPr>
              <a:t>времени на уроке для прохождения всех трех стадий в обучении, что является непременным условием.</a:t>
            </a:r>
          </a:p>
        </p:txBody>
      </p:sp>
      <p:pic>
        <p:nvPicPr>
          <p:cNvPr id="103430" name="Picture 6" descr="j041007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01008"/>
            <a:ext cx="2879725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29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2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253548" y="188640"/>
            <a:ext cx="8229600" cy="1223963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4000" b="1" dirty="0" smtClean="0">
                <a:solidFill>
                  <a:srgbClr val="003300"/>
                </a:solidFill>
                <a:latin typeface="+mn-lt"/>
              </a:rPr>
              <a:t>КРИТИЧЕСКОЕ МЫШЛЕНИЕ</a:t>
            </a:r>
            <a:endParaRPr lang="ru-RU" sz="4000" b="1" dirty="0">
              <a:solidFill>
                <a:srgbClr val="003300"/>
              </a:solidFill>
              <a:latin typeface="+mn-lt"/>
            </a:endParaRPr>
          </a:p>
        </p:txBody>
      </p:sp>
      <p:pic>
        <p:nvPicPr>
          <p:cNvPr id="6" name="Picture 4" descr="und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445125"/>
            <a:ext cx="54721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3582" y="1408138"/>
            <a:ext cx="83095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РАЗМЫШЛЯЙТЕ НАД ЭТИМ…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427" y="3717032"/>
            <a:ext cx="7926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ТОЛЬКО КРИТИЧЕСКИ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729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49535260"/>
              </p:ext>
            </p:extLst>
          </p:nvPr>
        </p:nvGraphicFramePr>
        <p:xfrm>
          <a:off x="251520" y="476672"/>
          <a:ext cx="8784976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094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504" y="116632"/>
            <a:ext cx="7920879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600" b="1" dirty="0" smtClean="0">
                <a:solidFill>
                  <a:srgbClr val="003300"/>
                </a:solidFill>
              </a:rPr>
              <a:t>КРИТИЧЕСКОЕ МЫШЛЕНИЕ</a:t>
            </a:r>
          </a:p>
          <a:p>
            <a:r>
              <a:rPr lang="ru-RU" sz="3600" b="1" dirty="0" smtClean="0">
                <a:solidFill>
                  <a:srgbClr val="003300"/>
                </a:solidFill>
              </a:rPr>
              <a:t>Д.КЛУСТЕР</a:t>
            </a:r>
            <a:endParaRPr lang="ru-RU" sz="3600" b="1" dirty="0">
              <a:solidFill>
                <a:srgbClr val="00330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79481777"/>
              </p:ext>
            </p:extLst>
          </p:nvPr>
        </p:nvGraphicFramePr>
        <p:xfrm>
          <a:off x="395536" y="1412776"/>
          <a:ext cx="835292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67744" y="3849892"/>
            <a:ext cx="4589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ХАРАКТЕРИСТИКИ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037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низ 14"/>
          <p:cNvSpPr/>
          <p:nvPr/>
        </p:nvSpPr>
        <p:spPr>
          <a:xfrm>
            <a:off x="4441091" y="5013176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771800" y="188913"/>
            <a:ext cx="3528392" cy="9358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Т Р К М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441091" y="3861048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439773" y="2314648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408381" y="1135291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78949" y="1840264"/>
            <a:ext cx="5544616" cy="5806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СОВОКУПНОСТЬ ПРИЕМОВ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1295066" y="2970786"/>
            <a:ext cx="6696744" cy="1008112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ЗАИНТЕРЕСОВАТЬ</a:t>
            </a:r>
          </a:p>
          <a:p>
            <a:pPr algn="ctr"/>
            <a:r>
              <a:rPr lang="ru-RU" b="1" dirty="0" smtClean="0">
                <a:solidFill>
                  <a:srgbClr val="003300"/>
                </a:solidFill>
              </a:rPr>
              <a:t> (ПРОБУДИТЬ ИССЛЕДОВАТЕЛЬСКУЮ, ТВОРЧЕСКУЮ  АКТИВНОСТЬ)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1" name="Прямоугольник с одним вырезанным углом 10"/>
          <p:cNvSpPr/>
          <p:nvPr/>
        </p:nvSpPr>
        <p:spPr>
          <a:xfrm>
            <a:off x="1223058" y="4432552"/>
            <a:ext cx="6768752" cy="7920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ПРЕДОСТАВИТЬ УСЛОВИЯ ДЛЯ ОСМЫСЛЕНИЯ МАТЕРИАЛА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295066" y="5733256"/>
            <a:ext cx="6877334" cy="7200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ПОМОЧЬ ОБОБЩИТЬ ПРИОБРЕТЕННЫЕ ЗНАНИЯ</a:t>
            </a:r>
            <a:endParaRPr lang="ru-RU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ОСНОВНЫЕ ФАЗЫ ТЕХНОЛОГИИ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1412776"/>
            <a:ext cx="381642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79390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ТРАДИЦИОННЫЙ УРОК</a:t>
            </a:r>
            <a:endParaRPr lang="ru-RU" sz="3200" b="1" cap="none" spc="0" dirty="0">
              <a:ln w="1905"/>
              <a:solidFill>
                <a:srgbClr val="79390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435321"/>
            <a:ext cx="38164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79390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ТРКМ</a:t>
            </a:r>
            <a:endParaRPr lang="ru-RU" sz="3200" b="1" cap="none" spc="0" dirty="0">
              <a:ln w="1905"/>
              <a:solidFill>
                <a:srgbClr val="79390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086" y="2741464"/>
            <a:ext cx="303108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ВЫЗОВ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400" b="1" dirty="0" smtClean="0">
              <a:solidFill>
                <a:srgbClr val="00330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endParaRPr lang="ru-RU" sz="2400" b="1" dirty="0" smtClean="0">
              <a:solidFill>
                <a:srgbClr val="00330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РЕАЛИЗАЦИЯ 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</a:rPr>
              <a:t>   (ОСМЫСЛЕНИЕ)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400" b="1" dirty="0" smtClean="0">
              <a:solidFill>
                <a:srgbClr val="00330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РЕФЛЕКСИЯ</a:t>
            </a:r>
            <a:endParaRPr lang="ru-RU" sz="2400" b="1" dirty="0">
              <a:solidFill>
                <a:srgbClr val="00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9992" y="2708920"/>
            <a:ext cx="439203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ВВЕДЕНИЕ В ПРОБЛЕМУ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</a:rPr>
              <a:t>   (АКТУАЛИЗАЦИЯ)</a:t>
            </a:r>
          </a:p>
          <a:p>
            <a:endParaRPr lang="ru-RU" sz="2400" b="1" dirty="0" smtClean="0">
              <a:solidFill>
                <a:srgbClr val="00330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ИЗУЧЕНИЕ НОВОГО 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</a:rPr>
              <a:t>   МАТЕРИАЛА</a:t>
            </a:r>
          </a:p>
          <a:p>
            <a:endParaRPr lang="ru-RU" sz="2400" b="1" dirty="0" smtClean="0">
              <a:solidFill>
                <a:srgbClr val="00330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3300"/>
                </a:solidFill>
              </a:rPr>
              <a:t>ЗАКРЕПЛЕНИЕ, 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</a:rPr>
              <a:t>   ПРОВЕРКА УСВОЕНИЯ </a:t>
            </a:r>
          </a:p>
          <a:p>
            <a:r>
              <a:rPr lang="ru-RU" sz="2400" b="1" dirty="0">
                <a:solidFill>
                  <a:srgbClr val="003300"/>
                </a:solidFill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</a:rPr>
              <a:t>   МАТЕРИАЛА</a:t>
            </a:r>
            <a:endParaRPr lang="ru-RU" sz="2400" b="1" dirty="0">
              <a:solidFill>
                <a:srgbClr val="0033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4084630" y="1196752"/>
            <a:ext cx="1589" cy="5638378"/>
          </a:xfrm>
          <a:prstGeom prst="line">
            <a:avLst/>
          </a:prstGeom>
          <a:ln w="57150">
            <a:solidFill>
              <a:srgbClr val="7939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чине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Сочинение</Template>
  <TotalTime>1085</TotalTime>
  <Words>2278</Words>
  <Application>Microsoft Office PowerPoint</Application>
  <PresentationFormat>Экран (4:3)</PresentationFormat>
  <Paragraphs>631</Paragraphs>
  <Slides>56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Сочинение</vt:lpstr>
      <vt:lpstr>ТЕХНОЛОГИЯ РАЗВИТИЯ КРИТИЧЕСКОГО МЫШЛЕНИЯ</vt:lpstr>
      <vt:lpstr>Презентация PowerPoint</vt:lpstr>
      <vt:lpstr>Презентация PowerPoint</vt:lpstr>
      <vt:lpstr>ТЕХНОЛОГИЯ РАЗВИТИЯ КРИТИЧЕСКОГО МЫШЛЕНИЯ</vt:lpstr>
      <vt:lpstr>МЫШЛЕНИЕ</vt:lpstr>
      <vt:lpstr>Презентация PowerPoint</vt:lpstr>
      <vt:lpstr>Презентация PowerPoint</vt:lpstr>
      <vt:lpstr>Т Р К М</vt:lpstr>
      <vt:lpstr>ОСНОВНЫЕ ФАЗЫ ТЕХНОЛОГИИ</vt:lpstr>
      <vt:lpstr>ВЫЗОВ</vt:lpstr>
      <vt:lpstr>ВЫЗОВ  (ЛИКВИДАЦИЯ ЧИСТОГО ЛИСТА)</vt:lpstr>
      <vt:lpstr>Презентация PowerPoint</vt:lpstr>
      <vt:lpstr>РЕАЛИЗАЦИЯ (ОСМЫСЛЕНИЕ)</vt:lpstr>
      <vt:lpstr>РЕАЛИЗАЦИЯ (ОСМЫСЛЕНИЕ)</vt:lpstr>
      <vt:lpstr>Ромашка Блума</vt:lpstr>
      <vt:lpstr>Ромашка Блума</vt:lpstr>
      <vt:lpstr>МАТЕМАТИКА. 1 КЛАСС</vt:lpstr>
      <vt:lpstr>Приём "Кубик" </vt:lpstr>
      <vt:lpstr>МАТЕМАТИКА. 10 КЛАСС</vt:lpstr>
      <vt:lpstr>Прием «ФИШБОУН»</vt:lpstr>
      <vt:lpstr>ЛИТЕРАТУРА. 10 КЛАСС</vt:lpstr>
      <vt:lpstr>ПЕРЕПУТАННЫЕ ЛОГИЧЕСКИЕ ЦЕПОЧКИ</vt:lpstr>
      <vt:lpstr>ПРИЕМ  «ИНСЕРТ»</vt:lpstr>
      <vt:lpstr>  «Многоугольники»</vt:lpstr>
      <vt:lpstr>Приём «Зигзаг» </vt:lpstr>
      <vt:lpstr>Презентация PowerPoint</vt:lpstr>
      <vt:lpstr>ОБЖ. 9 КЛАСС</vt:lpstr>
      <vt:lpstr>Презентация PowerPoint</vt:lpstr>
      <vt:lpstr>Презентация PowerPoint</vt:lpstr>
      <vt:lpstr>Презентация PowerPoint</vt:lpstr>
      <vt:lpstr>КОНЦЕПТУАЛЬНАЯ ТАБЛИЦА</vt:lpstr>
      <vt:lpstr>СЮЖЕТНАЯ ТАБЛИЦА</vt:lpstr>
      <vt:lpstr>СВОДНАЯ ТАБЛИЦА</vt:lpstr>
      <vt:lpstr>БИОЛОГИЯ 11 класс</vt:lpstr>
      <vt:lpstr>КОРЗИНА ИДЕЙ</vt:lpstr>
      <vt:lpstr>КОРЗИНА ИДЕЙ</vt:lpstr>
      <vt:lpstr>ТОЛСТЫЕ И ТОНКИЕ ВОПРОСЫ</vt:lpstr>
      <vt:lpstr>БОРТОВОЙ ЖУРНАЛ</vt:lpstr>
      <vt:lpstr>ДВУХЧАСТНЫЙ ДНЕВНИК</vt:lpstr>
      <vt:lpstr>МУДРЫЕ СОВЫ</vt:lpstr>
      <vt:lpstr>РЕШЕНИЕ ПРОБЛЕМНЫХ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ПОЛОЖИТЕЛЬНЫЕ СТОРОНЫ ТЕХНОЛОГИИ</vt:lpstr>
      <vt:lpstr>НЕДОСТАТОК ТЕХНОЛОГИИ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РАЗВИТИЯ КРИТИЧЕСКОГО МЫШЛЕНИЯ</dc:title>
  <dc:creator>XP GAME 2008</dc:creator>
  <cp:lastModifiedBy>adminn</cp:lastModifiedBy>
  <cp:revision>63</cp:revision>
  <dcterms:created xsi:type="dcterms:W3CDTF">2012-01-23T16:30:49Z</dcterms:created>
  <dcterms:modified xsi:type="dcterms:W3CDTF">2013-03-12T17:34:59Z</dcterms:modified>
</cp:coreProperties>
</file>