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66" r:id="rId3"/>
    <p:sldId id="257" r:id="rId4"/>
    <p:sldId id="267" r:id="rId5"/>
    <p:sldId id="258" r:id="rId6"/>
    <p:sldId id="269" r:id="rId7"/>
    <p:sldId id="259" r:id="rId8"/>
    <p:sldId id="271" r:id="rId9"/>
    <p:sldId id="272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9DB27-1E7A-4FAB-9AEC-A391320C90D8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89B93-5117-4AA2-B590-B0AE66E14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798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29534B-1CC5-490A-B904-2423598D3258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195538-0B81-4B4C-AB2F-79A59F629E32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534B-1CC5-490A-B904-2423598D3258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5538-0B81-4B4C-AB2F-79A59F629E3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534B-1CC5-490A-B904-2423598D3258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5538-0B81-4B4C-AB2F-79A59F629E3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534B-1CC5-490A-B904-2423598D3258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5538-0B81-4B4C-AB2F-79A59F629E3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534B-1CC5-490A-B904-2423598D3258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5538-0B81-4B4C-AB2F-79A59F629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534B-1CC5-490A-B904-2423598D3258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5538-0B81-4B4C-AB2F-79A59F629E3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534B-1CC5-490A-B904-2423598D3258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5538-0B81-4B4C-AB2F-79A59F629E32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534B-1CC5-490A-B904-2423598D3258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5538-0B81-4B4C-AB2F-79A59F629E32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534B-1CC5-490A-B904-2423598D3258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5538-0B81-4B4C-AB2F-79A59F629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534B-1CC5-490A-B904-2423598D3258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5538-0B81-4B4C-AB2F-79A59F629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534B-1CC5-490A-B904-2423598D3258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5538-0B81-4B4C-AB2F-79A59F629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829534B-1CC5-490A-B904-2423598D3258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195538-0B81-4B4C-AB2F-79A59F629E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6484" y="76470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755636"/>
            <a:ext cx="8352928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abriola" panose="04040605051002020D02" pitchFamily="82" charset="0"/>
                <a:cs typeface="Andalus" panose="02020603050405020304" pitchFamily="18" charset="-78"/>
              </a:rPr>
              <a:t>Русский иконописец</a:t>
            </a:r>
          </a:p>
          <a:p>
            <a:pPr algn="ctr"/>
            <a: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abriola" panose="04040605051002020D02" pitchFamily="82" charset="0"/>
                <a:cs typeface="Andalus" panose="02020603050405020304" pitchFamily="18" charset="-78"/>
              </a:rPr>
              <a:t>Андрей Рублёв</a:t>
            </a:r>
            <a:endParaRPr lang="ru-RU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briola" panose="04040605051002020D02" pitchFamily="82" charset="0"/>
              <a:cs typeface="Andalus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150001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Автор: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Беляева Наталия Анатольевна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учитель Мировой Художественной Культуры ГБОУ СОШ №84 Петроградского района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0700" y="5531019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Санкт-Петербург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00" y="3645024"/>
            <a:ext cx="2256392" cy="2665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87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Gabriola" panose="04040605051002020D02" pitchFamily="82" charset="0"/>
            </a:endParaRPr>
          </a:p>
          <a:p>
            <a:r>
              <a:rPr lang="ru-RU" sz="2800" dirty="0" smtClean="0">
                <a:latin typeface="Gabriola" panose="04040605051002020D02" pitchFamily="82" charset="0"/>
              </a:rPr>
              <a:t>          Эти качества присущи иконам Звенигородского чина («Спас», «Апостол Павел», «Архангел Михаил», все — рубеж XIV—XV веков, по другим исследованиям, 10-е годы </a:t>
            </a:r>
            <a:r>
              <a:rPr lang="en-US" sz="2800" dirty="0" smtClean="0">
                <a:latin typeface="Gabriola" panose="04040605051002020D02" pitchFamily="82" charset="0"/>
              </a:rPr>
              <a:t>XV</a:t>
            </a:r>
            <a:r>
              <a:rPr lang="ru-RU" sz="2800" dirty="0" smtClean="0">
                <a:latin typeface="Gabriola" panose="04040605051002020D02" pitchFamily="82" charset="0"/>
              </a:rPr>
              <a:t> века,  Третьяковская галерея), где лаконичные плавные контуры, широкая манера письма близки приёмам монументальной живописи.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717032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anose="04040605051002020D02" pitchFamily="82" charset="0"/>
              </a:rPr>
              <a:t>          Андрей Рублёв </a:t>
            </a:r>
            <a:r>
              <a:rPr lang="ru-RU" sz="2800" dirty="0">
                <a:latin typeface="Gabriola" panose="04040605051002020D02" pitchFamily="82" charset="0"/>
              </a:rPr>
              <a:t>скончался </a:t>
            </a:r>
            <a:r>
              <a:rPr lang="ru-RU" sz="2800" dirty="0" smtClean="0">
                <a:latin typeface="Gabriola" panose="04040605051002020D02" pitchFamily="82" charset="0"/>
              </a:rPr>
              <a:t>17 </a:t>
            </a:r>
            <a:r>
              <a:rPr lang="ru-RU" sz="2800" dirty="0">
                <a:latin typeface="Gabriola" panose="04040605051002020D02" pitchFamily="82" charset="0"/>
              </a:rPr>
              <a:t>октября 1428 года в Москве, в </a:t>
            </a:r>
            <a:r>
              <a:rPr lang="ru-RU" sz="2800" dirty="0" err="1">
                <a:latin typeface="Gabriola" panose="04040605051002020D02" pitchFamily="82" charset="0"/>
              </a:rPr>
              <a:t>Андрониковом</a:t>
            </a:r>
            <a:r>
              <a:rPr lang="ru-RU" sz="2800" dirty="0">
                <a:latin typeface="Gabriola" panose="04040605051002020D02" pitchFamily="82" charset="0"/>
              </a:rPr>
              <a:t> монастыре, где весной 1428 года выполнил свою последнюю работу по </a:t>
            </a:r>
            <a:r>
              <a:rPr lang="ru-RU" sz="2800" dirty="0" smtClean="0">
                <a:latin typeface="Gabriola" panose="04040605051002020D02" pitchFamily="82" charset="0"/>
              </a:rPr>
              <a:t>росписи Спасского </a:t>
            </a:r>
            <a:r>
              <a:rPr lang="ru-RU" sz="2800" dirty="0">
                <a:latin typeface="Gabriola" panose="04040605051002020D02" pitchFamily="82" charset="0"/>
              </a:rPr>
              <a:t>собора. </a:t>
            </a:r>
            <a:endParaRPr lang="ru-RU" sz="2800" dirty="0" smtClean="0">
              <a:latin typeface="Gabriola" panose="04040605051002020D02" pitchFamily="82" charset="0"/>
            </a:endParaRPr>
          </a:p>
          <a:p>
            <a:r>
              <a:rPr lang="ru-RU" sz="2800" dirty="0" smtClean="0">
                <a:latin typeface="Gabriola" panose="04040605051002020D02" pitchFamily="82" charset="0"/>
              </a:rPr>
              <a:t>Похоронен иконописец возле </a:t>
            </a:r>
            <a:r>
              <a:rPr lang="ru-RU" sz="2800" dirty="0">
                <a:latin typeface="Gabriola" panose="04040605051002020D02" pitchFamily="82" charset="0"/>
              </a:rPr>
              <a:t>колокольни в </a:t>
            </a:r>
            <a:r>
              <a:rPr lang="ru-RU" sz="2800" dirty="0" err="1">
                <a:latin typeface="Gabriola" panose="04040605051002020D02" pitchFamily="82" charset="0"/>
              </a:rPr>
              <a:t>Андрониковом</a:t>
            </a:r>
            <a:r>
              <a:rPr lang="ru-RU" sz="2800" dirty="0">
                <a:latin typeface="Gabriola" panose="04040605051002020D02" pitchFamily="82" charset="0"/>
              </a:rPr>
              <a:t> монастыре </a:t>
            </a:r>
            <a:r>
              <a:rPr lang="ru-RU" sz="2800" dirty="0" smtClean="0">
                <a:latin typeface="Gabriola" panose="04040605051002020D02" pitchFamily="82" charset="0"/>
              </a:rPr>
              <a:t>Спасского собора.</a:t>
            </a:r>
            <a:endParaRPr lang="ru-RU" sz="28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3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692696"/>
            <a:ext cx="7272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Gabriola" panose="04040605051002020D02" pitchFamily="82" charset="0"/>
              </a:rPr>
              <a:t>Андрей </a:t>
            </a:r>
            <a:r>
              <a:rPr lang="ru-RU" sz="3200" b="1" dirty="0" smtClean="0">
                <a:latin typeface="Gabriola" panose="04040605051002020D02" pitchFamily="82" charset="0"/>
              </a:rPr>
              <a:t>Рублёв </a:t>
            </a:r>
            <a:r>
              <a:rPr lang="ru-RU" sz="3200" b="1" dirty="0">
                <a:latin typeface="Gabriola" panose="04040605051002020D02" pitchFamily="82" charset="0"/>
              </a:rPr>
              <a:t>- имя, ставшее символом Святой Руси, символом непостижимого древнерусского искусства, символом великого русского человека, каким он может и должен быть</a:t>
            </a:r>
            <a:r>
              <a:rPr lang="ru-RU" sz="3200" b="1" dirty="0" smtClean="0">
                <a:latin typeface="Gabriola" panose="04040605051002020D02" pitchFamily="82" charset="0"/>
              </a:rPr>
              <a:t>. </a:t>
            </a:r>
            <a:endParaRPr lang="ru-RU" sz="3200" dirty="0">
              <a:latin typeface="Gabriola" panose="04040605051002020D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140968"/>
            <a:ext cx="828092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2800" dirty="0" smtClean="0">
                <a:latin typeface="Gabriola" panose="04040605051002020D02" pitchFamily="82" charset="0"/>
              </a:rPr>
              <a:t>          Русский иконописец, канонизированный православной церковью в лике преподобных, </a:t>
            </a:r>
            <a:r>
              <a:rPr lang="ru-RU" sz="2800" dirty="0">
                <a:latin typeface="Gabriola" panose="04040605051002020D02" pitchFamily="82" charset="0"/>
              </a:rPr>
              <a:t>наиболее известный и почитаемый мастер московской </a:t>
            </a:r>
            <a:r>
              <a:rPr lang="ru-RU" sz="2800" dirty="0" smtClean="0">
                <a:latin typeface="Gabriola" panose="04040605051002020D02" pitchFamily="82" charset="0"/>
              </a:rPr>
              <a:t>школы иконописи , </a:t>
            </a:r>
            <a:r>
              <a:rPr lang="ru-RU" sz="2800" dirty="0">
                <a:latin typeface="Gabriola" panose="04040605051002020D02" pitchFamily="82" charset="0"/>
              </a:rPr>
              <a:t>книжной и монументальной живописи XV </a:t>
            </a:r>
            <a:r>
              <a:rPr lang="ru-RU" sz="2800" dirty="0" smtClean="0">
                <a:latin typeface="Gabriola" panose="04040605051002020D02" pitchFamily="82" charset="0"/>
              </a:rPr>
              <a:t>века, Андрей Рублёв родился, по всей вероятности, около 1360 г. Происходил из образованных кругов, отличался необыкновенной глубиной и тонкостью восприятия, о чем свидетельствует всё его творчество.</a:t>
            </a:r>
            <a:endParaRPr lang="ru-RU" sz="28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94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6056" y="379482"/>
            <a:ext cx="381642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anose="04040605051002020D02" pitchFamily="82" charset="0"/>
              </a:rPr>
              <a:t>       Образы Рублёва наполнены утерянной </a:t>
            </a:r>
            <a:r>
              <a:rPr lang="ru-RU" sz="2800" dirty="0">
                <a:latin typeface="Gabriola" panose="04040605051002020D02" pitchFamily="82" charset="0"/>
              </a:rPr>
              <a:t>райской </a:t>
            </a:r>
            <a:r>
              <a:rPr lang="ru-RU" sz="2800" dirty="0" smtClean="0">
                <a:latin typeface="Gabriola" panose="04040605051002020D02" pitchFamily="82" charset="0"/>
              </a:rPr>
              <a:t>жизнью, покоем, счастьем </a:t>
            </a:r>
            <a:r>
              <a:rPr lang="ru-RU" sz="2800" dirty="0">
                <a:latin typeface="Gabriola" panose="04040605051002020D02" pitchFamily="82" charset="0"/>
              </a:rPr>
              <a:t>и </a:t>
            </a:r>
            <a:r>
              <a:rPr lang="ru-RU" sz="2800" dirty="0" smtClean="0">
                <a:latin typeface="Gabriola" panose="04040605051002020D02" pitchFamily="82" charset="0"/>
              </a:rPr>
              <a:t>гармонией </a:t>
            </a:r>
            <a:r>
              <a:rPr lang="ru-RU" sz="2800" dirty="0">
                <a:latin typeface="Gabriola" panose="04040605051002020D02" pitchFamily="82" charset="0"/>
              </a:rPr>
              <a:t>со вселенной. Непостижимая для современного человека чистота, мудрость и </a:t>
            </a:r>
            <a:r>
              <a:rPr lang="ru-RU" sz="2800" dirty="0" smtClean="0">
                <a:latin typeface="Gabriola" panose="04040605051002020D02" pitchFamily="82" charset="0"/>
              </a:rPr>
              <a:t>одухотворённость </a:t>
            </a:r>
            <a:r>
              <a:rPr lang="ru-RU" sz="2800" dirty="0">
                <a:latin typeface="Gabriola" panose="04040605051002020D02" pitchFamily="82" charset="0"/>
              </a:rPr>
              <a:t>сквозят во всех его немногочисленных работах, дошедших до наших дней</a:t>
            </a:r>
            <a:r>
              <a:rPr lang="ru-RU" sz="2800" dirty="0" smtClean="0">
                <a:latin typeface="Gabriola" panose="04040605051002020D02" pitchFamily="82" charset="0"/>
              </a:rPr>
              <a:t>.</a:t>
            </a:r>
            <a:r>
              <a:rPr lang="ru-RU" sz="2800" dirty="0">
                <a:latin typeface="Gabriola" panose="04040605051002020D02" pitchFamily="82" charset="0"/>
              </a:rPr>
              <a:t> Его ангелы, Иисус, Богородицы лечат наши души</a:t>
            </a:r>
            <a:r>
              <a:rPr lang="ru-RU" sz="2800" dirty="0" smtClean="0">
                <a:latin typeface="Gabriola" panose="04040605051002020D02" pitchFamily="82" charset="0"/>
              </a:rPr>
              <a:t>, </a:t>
            </a:r>
            <a:r>
              <a:rPr lang="ru-RU" sz="2800" dirty="0">
                <a:latin typeface="Gabriola" panose="04040605051002020D02" pitchFamily="82" charset="0"/>
              </a:rPr>
              <a:t>заставляют хотя бы на миг забыть о </a:t>
            </a:r>
            <a:r>
              <a:rPr lang="ru-RU" sz="2800" dirty="0" smtClean="0">
                <a:latin typeface="Gabriola" panose="04040605051002020D02" pitchFamily="82" charset="0"/>
              </a:rPr>
              <a:t>суете, </a:t>
            </a:r>
            <a:r>
              <a:rPr lang="ru-RU" sz="2800" dirty="0">
                <a:latin typeface="Gabriola" panose="04040605051002020D02" pitchFamily="82" charset="0"/>
              </a:rPr>
              <a:t>и окунуться в мир </a:t>
            </a:r>
            <a:r>
              <a:rPr lang="ru-RU" sz="2800" dirty="0" smtClean="0">
                <a:latin typeface="Gabriola" panose="04040605051002020D02" pitchFamily="82" charset="0"/>
              </a:rPr>
              <a:t>благости </a:t>
            </a:r>
            <a:r>
              <a:rPr lang="ru-RU" sz="2800" dirty="0">
                <a:latin typeface="Gabriola" panose="04040605051002020D02" pitchFamily="82" charset="0"/>
              </a:rPr>
              <a:t>и любви.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1"/>
            <a:ext cx="4137213" cy="605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1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620688"/>
            <a:ext cx="78488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anose="04040605051002020D02" pitchFamily="82" charset="0"/>
              </a:rPr>
              <a:t>          Самые </a:t>
            </a:r>
            <a:r>
              <a:rPr lang="ru-RU" sz="2800" dirty="0">
                <a:latin typeface="Gabriola" panose="04040605051002020D02" pitchFamily="82" charset="0"/>
              </a:rPr>
              <a:t>ранние сведения о художнике восходят к московской «Троицкой летописи». Среди событий 1405 года сообщается, что </a:t>
            </a:r>
            <a:r>
              <a:rPr lang="ru-RU" sz="2800" b="1" dirty="0">
                <a:latin typeface="Gabriola" panose="04040605051002020D02" pitchFamily="82" charset="0"/>
              </a:rPr>
              <a:t>«тое </a:t>
            </a:r>
            <a:r>
              <a:rPr lang="ru-RU" sz="2800" b="1" dirty="0" smtClean="0">
                <a:latin typeface="Gabriola" panose="04040605051002020D02" pitchFamily="82" charset="0"/>
              </a:rPr>
              <a:t> же </a:t>
            </a:r>
            <a:r>
              <a:rPr lang="ru-RU" sz="2800" b="1" dirty="0">
                <a:latin typeface="Gabriola" panose="04040605051002020D02" pitchFamily="82" charset="0"/>
              </a:rPr>
              <a:t>весны </a:t>
            </a:r>
            <a:r>
              <a:rPr lang="ru-RU" sz="2800" b="1" dirty="0" err="1">
                <a:latin typeface="Gabriola" panose="04040605051002020D02" pitchFamily="82" charset="0"/>
              </a:rPr>
              <a:t>почаша</a:t>
            </a:r>
            <a:r>
              <a:rPr lang="ru-RU" sz="2800" b="1" dirty="0"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latin typeface="Gabriola" panose="04040605051002020D02" pitchFamily="82" charset="0"/>
              </a:rPr>
              <a:t>подписывати</a:t>
            </a:r>
            <a:r>
              <a:rPr lang="ru-RU" sz="2800" b="1" dirty="0">
                <a:latin typeface="Gabriola" panose="04040605051002020D02" pitchFamily="82" charset="0"/>
              </a:rPr>
              <a:t> церковь каменную святое благовещенье на князя великого дворе, а </a:t>
            </a:r>
            <a:r>
              <a:rPr lang="ru-RU" sz="2800" b="1" dirty="0" err="1">
                <a:latin typeface="Gabriola" panose="04040605051002020D02" pitchFamily="82" charset="0"/>
              </a:rPr>
              <a:t>мастеры</a:t>
            </a:r>
            <a:r>
              <a:rPr lang="ru-RU" sz="2800" b="1" dirty="0"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latin typeface="Gabriola" panose="04040605051002020D02" pitchFamily="82" charset="0"/>
              </a:rPr>
              <a:t>бяху</a:t>
            </a:r>
            <a:r>
              <a:rPr lang="ru-RU" sz="2800" b="1" dirty="0">
                <a:latin typeface="Gabriola" panose="04040605051002020D02" pitchFamily="82" charset="0"/>
              </a:rPr>
              <a:t> Феофан </a:t>
            </a:r>
            <a:r>
              <a:rPr lang="ru-RU" sz="2800" b="1" dirty="0" err="1">
                <a:latin typeface="Gabriola" panose="04040605051002020D02" pitchFamily="82" charset="0"/>
              </a:rPr>
              <a:t>иконник</a:t>
            </a:r>
            <a:r>
              <a:rPr lang="ru-RU" sz="2800" b="1" dirty="0"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latin typeface="Gabriola" panose="04040605051002020D02" pitchFamily="82" charset="0"/>
              </a:rPr>
              <a:t>гречин</a:t>
            </a:r>
            <a:r>
              <a:rPr lang="ru-RU" sz="2800" b="1" dirty="0">
                <a:latin typeface="Gabriola" panose="04040605051002020D02" pitchFamily="82" charset="0"/>
              </a:rPr>
              <a:t>, да Прохор старец с Городца, да чернец Андрей </a:t>
            </a:r>
            <a:r>
              <a:rPr lang="ru-RU" sz="2800" b="1" dirty="0" smtClean="0">
                <a:latin typeface="Gabriola" panose="04040605051002020D02" pitchFamily="82" charset="0"/>
              </a:rPr>
              <a:t>Рублёв</a:t>
            </a:r>
            <a:r>
              <a:rPr lang="ru-RU" sz="2800" b="1" dirty="0">
                <a:latin typeface="Gabriola" panose="04040605051002020D02" pitchFamily="82" charset="0"/>
              </a:rPr>
              <a:t>». </a:t>
            </a:r>
            <a:endParaRPr lang="ru-RU" sz="2800" b="1" dirty="0" smtClean="0">
              <a:latin typeface="Gabriola" panose="04040605051002020D02" pitchFamily="82" charset="0"/>
            </a:endParaRPr>
          </a:p>
          <a:p>
            <a:endParaRPr lang="ru-RU" sz="1400" dirty="0" smtClean="0">
              <a:latin typeface="Gabriola" panose="04040605051002020D02" pitchFamily="82" charset="0"/>
            </a:endParaRPr>
          </a:p>
          <a:p>
            <a:r>
              <a:rPr lang="ru-RU" sz="2800" dirty="0" smtClean="0">
                <a:latin typeface="Gabriola" panose="04040605051002020D02" pitchFamily="82" charset="0"/>
              </a:rPr>
              <a:t>          Упоминание </a:t>
            </a:r>
            <a:r>
              <a:rPr lang="ru-RU" sz="2800" dirty="0">
                <a:latin typeface="Gabriola" panose="04040605051002020D02" pitchFamily="82" charset="0"/>
              </a:rPr>
              <a:t>имени мастера последним, согласно </a:t>
            </a:r>
            <a:endParaRPr lang="ru-RU" sz="2800" dirty="0" smtClean="0">
              <a:latin typeface="Gabriola" panose="04040605051002020D02" pitchFamily="82" charset="0"/>
            </a:endParaRPr>
          </a:p>
          <a:p>
            <a:r>
              <a:rPr lang="ru-RU" sz="2800" dirty="0" smtClean="0">
                <a:latin typeface="Gabriola" panose="04040605051002020D02" pitchFamily="82" charset="0"/>
              </a:rPr>
              <a:t>тогдашней </a:t>
            </a:r>
            <a:r>
              <a:rPr lang="ru-RU" sz="2800" dirty="0">
                <a:latin typeface="Gabriola" panose="04040605051002020D02" pitchFamily="82" charset="0"/>
              </a:rPr>
              <a:t>традиции, означало, что он является младшим в артели. Но вместе с тем участие в </a:t>
            </a:r>
            <a:r>
              <a:rPr lang="ru-RU" sz="2800" dirty="0" smtClean="0">
                <a:latin typeface="Gabriola" panose="04040605051002020D02" pitchFamily="82" charset="0"/>
              </a:rPr>
              <a:t>почётном </a:t>
            </a:r>
            <a:r>
              <a:rPr lang="ru-RU" sz="2800" dirty="0">
                <a:latin typeface="Gabriola" panose="04040605051002020D02" pitchFamily="82" charset="0"/>
              </a:rPr>
              <a:t>заказе по украшению домовой церкви Василия Дмитриевича, старшего сына Дмитрия Донского, наряду со знаменитым тогда на Руси Феофаном Греком характеризует Андрея </a:t>
            </a:r>
            <a:r>
              <a:rPr lang="ru-RU" sz="2800" dirty="0" smtClean="0">
                <a:latin typeface="Gabriola" panose="04040605051002020D02" pitchFamily="82" charset="0"/>
              </a:rPr>
              <a:t>Рублёва </a:t>
            </a:r>
            <a:r>
              <a:rPr lang="ru-RU" sz="2800" dirty="0">
                <a:latin typeface="Gabriola" panose="04040605051002020D02" pitchFamily="82" charset="0"/>
              </a:rPr>
              <a:t>как уже достаточно признанного, авторитетного мастера. </a:t>
            </a:r>
          </a:p>
        </p:txBody>
      </p:sp>
    </p:spTree>
    <p:extLst>
      <p:ext uri="{BB962C8B-B14F-4D97-AF65-F5344CB8AC3E}">
        <p14:creationId xmlns:p14="http://schemas.microsoft.com/office/powerpoint/2010/main" val="203321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060" y="301828"/>
            <a:ext cx="391691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anose="04040605051002020D02" pitchFamily="82" charset="0"/>
              </a:rPr>
              <a:t> </a:t>
            </a:r>
          </a:p>
          <a:p>
            <a:r>
              <a:rPr lang="ru-RU" sz="2800" dirty="0" smtClean="0">
                <a:latin typeface="Gabriola" panose="04040605051002020D02" pitchFamily="82" charset="0"/>
              </a:rPr>
              <a:t>         Второй </a:t>
            </a:r>
            <a:r>
              <a:rPr lang="ru-RU" sz="2800" dirty="0">
                <a:latin typeface="Gabriola" panose="04040605051002020D02" pitchFamily="82" charset="0"/>
              </a:rPr>
              <a:t>раз в летописи </a:t>
            </a:r>
            <a:endParaRPr lang="ru-RU" sz="2800" dirty="0" smtClean="0">
              <a:latin typeface="Gabriola" panose="04040605051002020D02" pitchFamily="82" charset="0"/>
            </a:endParaRPr>
          </a:p>
          <a:p>
            <a:r>
              <a:rPr lang="ru-RU" sz="2800" dirty="0" smtClean="0">
                <a:latin typeface="Gabriola" panose="04040605051002020D02" pitchFamily="82" charset="0"/>
              </a:rPr>
              <a:t>Андрей Рублёв упоминается </a:t>
            </a:r>
          </a:p>
          <a:p>
            <a:r>
              <a:rPr lang="ru-RU" sz="2800" dirty="0" smtClean="0">
                <a:latin typeface="Gabriola" panose="04040605051002020D02" pitchFamily="82" charset="0"/>
              </a:rPr>
              <a:t>в </a:t>
            </a:r>
            <a:r>
              <a:rPr lang="ru-RU" sz="2800" dirty="0">
                <a:latin typeface="Gabriola" panose="04040605051002020D02" pitchFamily="82" charset="0"/>
              </a:rPr>
              <a:t>1408 году, когда он делал росписи с </a:t>
            </a:r>
            <a:r>
              <a:rPr lang="ru-RU" sz="2800" dirty="0" smtClean="0">
                <a:latin typeface="Gabriola" panose="04040605051002020D02" pitchFamily="82" charset="0"/>
              </a:rPr>
              <a:t>Даниилом Чёрным</a:t>
            </a:r>
            <a:r>
              <a:rPr lang="ru-RU" sz="2800" dirty="0">
                <a:latin typeface="Gabriola" panose="04040605051002020D02" pitchFamily="82" charset="0"/>
              </a:rPr>
              <a:t> </a:t>
            </a:r>
            <a:endParaRPr lang="ru-RU" sz="2800" dirty="0" smtClean="0">
              <a:latin typeface="Gabriola" panose="04040605051002020D02" pitchFamily="82" charset="0"/>
            </a:endParaRPr>
          </a:p>
          <a:p>
            <a:r>
              <a:rPr lang="ru-RU" sz="2800" dirty="0" smtClean="0">
                <a:latin typeface="Gabriola" panose="04040605051002020D02" pitchFamily="82" charset="0"/>
              </a:rPr>
              <a:t>в</a:t>
            </a:r>
            <a:r>
              <a:rPr lang="ru-RU" sz="2800" dirty="0">
                <a:latin typeface="Gabriola" panose="04040605051002020D02" pitchFamily="82" charset="0"/>
              </a:rPr>
              <a:t> </a:t>
            </a:r>
            <a:r>
              <a:rPr lang="ru-RU" sz="2800" dirty="0" smtClean="0">
                <a:latin typeface="Gabriola" panose="04040605051002020D02" pitchFamily="82" charset="0"/>
              </a:rPr>
              <a:t>Успенском соборе</a:t>
            </a:r>
            <a:r>
              <a:rPr lang="ru-RU" sz="2800" dirty="0">
                <a:latin typeface="Gabriola" panose="04040605051002020D02" pitchFamily="82" charset="0"/>
              </a:rPr>
              <a:t> </a:t>
            </a:r>
            <a:r>
              <a:rPr lang="ru-RU" sz="2800" dirty="0" smtClean="0">
                <a:latin typeface="Gabriola" panose="04040605051002020D02" pitchFamily="82" charset="0"/>
              </a:rPr>
              <a:t>во</a:t>
            </a:r>
            <a:r>
              <a:rPr lang="ru-RU" sz="2800" dirty="0">
                <a:latin typeface="Gabriola" panose="04040605051002020D02" pitchFamily="82" charset="0"/>
              </a:rPr>
              <a:t> </a:t>
            </a:r>
            <a:endParaRPr lang="ru-RU" sz="2800" dirty="0" smtClean="0">
              <a:latin typeface="Gabriola" panose="04040605051002020D02" pitchFamily="82" charset="0"/>
            </a:endParaRPr>
          </a:p>
          <a:p>
            <a:r>
              <a:rPr lang="ru-RU" sz="2800" dirty="0" smtClean="0">
                <a:latin typeface="Gabriola" panose="04040605051002020D02" pitchFamily="82" charset="0"/>
              </a:rPr>
              <a:t>Владимире</a:t>
            </a:r>
            <a:r>
              <a:rPr lang="ru-RU" sz="2800" dirty="0">
                <a:latin typeface="Gabriola" panose="04040605051002020D02" pitchFamily="82" charset="0"/>
              </a:rPr>
              <a:t>.  </a:t>
            </a:r>
            <a:r>
              <a:rPr lang="ru-RU" sz="2800" dirty="0" smtClean="0">
                <a:latin typeface="Gabriola" panose="04040605051002020D02" pitchFamily="82" charset="0"/>
              </a:rPr>
              <a:t>Прошло </a:t>
            </a:r>
            <a:r>
              <a:rPr lang="ru-RU" sz="2800" dirty="0">
                <a:latin typeface="Gabriola" panose="04040605051002020D02" pitchFamily="82" charset="0"/>
              </a:rPr>
              <a:t>всего </a:t>
            </a:r>
            <a:endParaRPr lang="ru-RU" sz="2800" dirty="0" smtClean="0">
              <a:latin typeface="Gabriola" panose="04040605051002020D02" pitchFamily="82" charset="0"/>
            </a:endParaRPr>
          </a:p>
          <a:p>
            <a:r>
              <a:rPr lang="ru-RU" sz="2800" dirty="0" smtClean="0">
                <a:latin typeface="Gabriola" panose="04040605051002020D02" pitchFamily="82" charset="0"/>
              </a:rPr>
              <a:t>3 </a:t>
            </a:r>
            <a:r>
              <a:rPr lang="ru-RU" sz="2800" dirty="0">
                <a:latin typeface="Gabriola" panose="04040605051002020D02" pitchFamily="82" charset="0"/>
              </a:rPr>
              <a:t>года, а у Андрея уже появились помощники и ученики, к тому времени у </a:t>
            </a:r>
            <a:r>
              <a:rPr lang="ru-RU" sz="2800" dirty="0" smtClean="0">
                <a:latin typeface="Gabriola" panose="04040605051002020D02" pitchFamily="82" charset="0"/>
              </a:rPr>
              <a:t>иконописца </a:t>
            </a:r>
            <a:r>
              <a:rPr lang="ru-RU" sz="2800" dirty="0">
                <a:latin typeface="Gabriola" panose="04040605051002020D02" pitchFamily="82" charset="0"/>
              </a:rPr>
              <a:t>уже полностью сформировался свой индивидуальный, настоящий русский </a:t>
            </a:r>
            <a:r>
              <a:rPr lang="ru-RU" sz="2800" dirty="0" smtClean="0">
                <a:latin typeface="Gabriola" panose="04040605051002020D02" pitchFamily="82" charset="0"/>
              </a:rPr>
              <a:t>стиль</a:t>
            </a:r>
            <a:endParaRPr lang="ru-RU" sz="2400" dirty="0">
              <a:latin typeface="Gabriola" panose="04040605051002020D02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1828"/>
            <a:ext cx="4273556" cy="612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8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548680"/>
            <a:ext cx="83529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anose="04040605051002020D02" pitchFamily="82" charset="0"/>
              </a:rPr>
              <a:t>          В 1420-х годах  Андрей с Даниилом Чёрным руководит работами в Троицком соборе Троице-Сергиева </a:t>
            </a:r>
          </a:p>
          <a:p>
            <a:r>
              <a:rPr lang="ru-RU" sz="2800" dirty="0" smtClean="0">
                <a:latin typeface="Gabriola" panose="04040605051002020D02" pitchFamily="82" charset="0"/>
              </a:rPr>
              <a:t>монастыря. Эти росписи не сохранились. </a:t>
            </a:r>
          </a:p>
          <a:p>
            <a:r>
              <a:rPr lang="ru-RU" sz="2800" dirty="0" smtClean="0">
                <a:latin typeface="Gabriola" panose="04040605051002020D02" pitchFamily="82" charset="0"/>
              </a:rPr>
              <a:t>В 1411 или 1425—27 годах Рублёв создаёт  свой шедевр — «Троицу».</a:t>
            </a:r>
          </a:p>
          <a:p>
            <a:r>
              <a:rPr lang="ru-RU" sz="2800" dirty="0" smtClean="0">
                <a:latin typeface="Gabriola" panose="04040605051002020D02" pitchFamily="82" charset="0"/>
              </a:rPr>
              <a:t>          Традиционный</a:t>
            </a:r>
            <a:r>
              <a:rPr lang="ru-RU" sz="2800" dirty="0">
                <a:latin typeface="Gabriola" panose="04040605051002020D02" pitchFamily="82" charset="0"/>
              </a:rPr>
              <a:t> библейский сюжет Рублёв наполнил глубоким богословским содержанием. Отойдя от традиционной иконографии, </a:t>
            </a:r>
            <a:endParaRPr lang="ru-RU" sz="2800" dirty="0" smtClean="0">
              <a:latin typeface="Gabriola" panose="04040605051002020D02" pitchFamily="82" charset="0"/>
            </a:endParaRPr>
          </a:p>
          <a:p>
            <a:endParaRPr lang="ru-RU" sz="2800" dirty="0">
              <a:latin typeface="Gabriola" panose="04040605051002020D02" pitchFamily="82" charset="0"/>
            </a:endParaRPr>
          </a:p>
          <a:p>
            <a:r>
              <a:rPr lang="ru-RU" sz="2800" dirty="0" smtClean="0">
                <a:latin typeface="Gabriola" panose="04040605051002020D02" pitchFamily="82" charset="0"/>
              </a:rPr>
              <a:t>он </a:t>
            </a:r>
            <a:r>
              <a:rPr lang="ru-RU" sz="2800" dirty="0">
                <a:latin typeface="Gabriola" panose="04040605051002020D02" pitchFamily="82" charset="0"/>
              </a:rPr>
              <a:t>поместил в центре композиции единственную чашу, а её очертания повторил в контурах боковых ангелов. Одежды среднего ангела </a:t>
            </a:r>
            <a:r>
              <a:rPr lang="ru-RU" sz="2800" dirty="0" smtClean="0">
                <a:latin typeface="Gabriola" panose="04040605051002020D02" pitchFamily="82" charset="0"/>
              </a:rPr>
              <a:t>явно </a:t>
            </a:r>
            <a:r>
              <a:rPr lang="ru-RU" sz="2800" dirty="0">
                <a:latin typeface="Gabriola" panose="04040605051002020D02" pitchFamily="82" charset="0"/>
              </a:rPr>
              <a:t>отсылают нас к иконографии Иисуса Христа. Двое из сидящих за столом главою и движением стана обращены к ангелу, написанному слева, в облике которого читается отеческая начальственность. </a:t>
            </a:r>
            <a:endParaRPr lang="ru-RU" sz="2800" dirty="0" smtClean="0">
              <a:latin typeface="Gabriola" panose="04040605051002020D02" pitchFamily="82" charset="0"/>
            </a:endParaRPr>
          </a:p>
          <a:p>
            <a:endParaRPr lang="ru-RU" sz="28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93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3" y="332656"/>
            <a:ext cx="4856220" cy="6048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4088" y="332656"/>
            <a:ext cx="34563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anose="04040605051002020D02" pitchFamily="82" charset="0"/>
              </a:rPr>
              <a:t>       </a:t>
            </a:r>
          </a:p>
          <a:p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smtClean="0">
                <a:latin typeface="Gabriola" panose="04040605051002020D02" pitchFamily="82" charset="0"/>
              </a:rPr>
              <a:t>      Голова его не наклонена, стан не склонен, а взгляд обращен к другим ангелам. Светло-лиловый цвет одежд свидетельствует о царственном достоинстве. Все это — указания на первое лицо Святой Троицы. Наконец, ангел с правой стороны изображен в верхней одежде дымчато-зелёного цвета.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8969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548680"/>
            <a:ext cx="82089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Gabriola" panose="04040605051002020D02" pitchFamily="82" charset="0"/>
              </a:rPr>
              <a:t>          Это ипостась Святого Духа, за которым возвышается гора. На иконе есть ещё несколько символов: дерево и дом. </a:t>
            </a:r>
          </a:p>
          <a:p>
            <a:r>
              <a:rPr lang="ru-RU" sz="2800" dirty="0">
                <a:solidFill>
                  <a:prstClr val="black"/>
                </a:solidFill>
                <a:latin typeface="Gabriola" panose="04040605051002020D02" pitchFamily="82" charset="0"/>
              </a:rPr>
              <a:t>Дерево — </a:t>
            </a:r>
            <a:r>
              <a:rPr lang="ru-RU" sz="2800" dirty="0" err="1">
                <a:solidFill>
                  <a:prstClr val="black"/>
                </a:solidFill>
                <a:latin typeface="Gabriola" panose="04040605051002020D02" pitchFamily="82" charset="0"/>
              </a:rPr>
              <a:t>мамврийский</a:t>
            </a:r>
            <a:r>
              <a:rPr lang="ru-RU" sz="2800" dirty="0">
                <a:solidFill>
                  <a:prstClr val="black"/>
                </a:solidFill>
                <a:latin typeface="Gabriola" panose="04040605051002020D02" pitchFamily="82" charset="0"/>
              </a:rPr>
              <a:t> дуб — превратилось у Рублёва в древо жизни и стало указанием на </a:t>
            </a:r>
            <a:r>
              <a:rPr lang="ru-RU" sz="2800" dirty="0" err="1">
                <a:solidFill>
                  <a:prstClr val="black"/>
                </a:solidFill>
                <a:latin typeface="Gabriola" panose="04040605051002020D02" pitchFamily="82" charset="0"/>
              </a:rPr>
              <a:t>живоначальность</a:t>
            </a:r>
            <a:r>
              <a:rPr lang="ru-RU" sz="2800" dirty="0">
                <a:solidFill>
                  <a:prstClr val="black"/>
                </a:solidFill>
                <a:latin typeface="Gabriola" panose="04040605051002020D02" pitchFamily="82" charset="0"/>
              </a:rPr>
              <a:t> Троицы. </a:t>
            </a:r>
          </a:p>
          <a:p>
            <a:r>
              <a:rPr lang="ru-RU" sz="2800" dirty="0">
                <a:solidFill>
                  <a:prstClr val="black"/>
                </a:solidFill>
                <a:latin typeface="Gabriola" panose="04040605051002020D02" pitchFamily="82" charset="0"/>
              </a:rPr>
              <a:t>Дом воплощает Божие Домостроительство. Дом изображен за спиной ангела с чертами Отца </a:t>
            </a:r>
          </a:p>
          <a:p>
            <a:endParaRPr lang="ru-RU" sz="2800" dirty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r>
              <a:rPr lang="ru-RU" sz="2800" dirty="0">
                <a:solidFill>
                  <a:prstClr val="black"/>
                </a:solidFill>
                <a:latin typeface="Gabriola" panose="04040605051002020D02" pitchFamily="82" charset="0"/>
              </a:rPr>
              <a:t>(Творец, Начальник Домостроительства), Древо — за спиной среднего ангела (Сын Божий), Гора — за спиной третьего ангела (Святой Дух</a:t>
            </a:r>
            <a:r>
              <a:rPr lang="ru-RU" sz="2800" dirty="0" smtClean="0">
                <a:solidFill>
                  <a:prstClr val="black"/>
                </a:solidFill>
                <a:latin typeface="Gabriola" panose="04040605051002020D02" pitchFamily="82" charset="0"/>
              </a:rPr>
              <a:t>).</a:t>
            </a:r>
          </a:p>
          <a:p>
            <a:r>
              <a:rPr lang="ru-RU" sz="2800" dirty="0" smtClean="0">
                <a:latin typeface="Gabriola" panose="04040605051002020D02" pitchFamily="82" charset="0"/>
              </a:rPr>
              <a:t>          Творчество </a:t>
            </a:r>
            <a:r>
              <a:rPr lang="ru-RU" sz="2800" dirty="0">
                <a:latin typeface="Gabriola" panose="04040605051002020D02" pitchFamily="82" charset="0"/>
              </a:rPr>
              <a:t>Рублёва является одной из вершин русской и мировой культуры. Совершенство его творений рассматривается как результат </a:t>
            </a:r>
            <a:r>
              <a:rPr lang="ru-RU" sz="2800" dirty="0" smtClean="0">
                <a:latin typeface="Gabriola" panose="04040605051002020D02" pitchFamily="82" charset="0"/>
              </a:rPr>
              <a:t>особой православной</a:t>
            </a:r>
            <a:r>
              <a:rPr lang="ru-RU" sz="2800" dirty="0">
                <a:latin typeface="Gabriola" panose="04040605051002020D02" pitchFamily="82" charset="0"/>
              </a:rPr>
              <a:t> </a:t>
            </a:r>
            <a:r>
              <a:rPr lang="ru-RU" sz="2800" dirty="0" smtClean="0">
                <a:latin typeface="Gabriola" panose="04040605051002020D02" pitchFamily="82" charset="0"/>
              </a:rPr>
              <a:t>традиции в иконописи.</a:t>
            </a:r>
            <a:endParaRPr lang="ru-RU" sz="2800" dirty="0">
              <a:solidFill>
                <a:prstClr val="black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98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9472"/>
            <a:ext cx="3622821" cy="60935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55976" y="339472"/>
            <a:ext cx="43204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abriola" panose="04040605051002020D02" pitchFamily="82" charset="0"/>
              </a:rPr>
              <a:t>        </a:t>
            </a:r>
          </a:p>
          <a:p>
            <a:r>
              <a:rPr lang="ru-RU" sz="2800" dirty="0" smtClean="0">
                <a:latin typeface="Gabriola" panose="04040605051002020D02" pitchFamily="82" charset="0"/>
              </a:rPr>
              <a:t>   На формирование мировоззрения Рублёва большое влияние оказала атмосфера национального подъёма 2-й половины XIV — начала XV века, для которого характерен глубокий интерес к нравственным и духовным проблемам. </a:t>
            </a:r>
          </a:p>
          <a:p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smtClean="0">
                <a:latin typeface="Gabriola" panose="04040605051002020D02" pitchFamily="82" charset="0"/>
              </a:rPr>
              <a:t>   В своих произведениях в рамках средневековой иконографии Рублёв воплотил новое, возвышенное понимание духовной красоты и нравственной силы человека.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6501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214</TotalTime>
  <Words>356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Sony</cp:lastModifiedBy>
  <cp:revision>28</cp:revision>
  <dcterms:created xsi:type="dcterms:W3CDTF">2013-09-16T18:36:14Z</dcterms:created>
  <dcterms:modified xsi:type="dcterms:W3CDTF">2013-09-17T16:21:06Z</dcterms:modified>
</cp:coreProperties>
</file>