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8" r:id="rId2"/>
    <p:sldId id="265" r:id="rId3"/>
    <p:sldId id="266" r:id="rId4"/>
    <p:sldId id="288" r:id="rId5"/>
    <p:sldId id="289" r:id="rId6"/>
    <p:sldId id="267" r:id="rId7"/>
    <p:sldId id="268" r:id="rId8"/>
    <p:sldId id="269" r:id="rId9"/>
    <p:sldId id="277" r:id="rId10"/>
    <p:sldId id="279" r:id="rId11"/>
    <p:sldId id="270" r:id="rId12"/>
    <p:sldId id="271" r:id="rId13"/>
    <p:sldId id="272" r:id="rId14"/>
    <p:sldId id="273" r:id="rId15"/>
    <p:sldId id="274" r:id="rId16"/>
    <p:sldId id="280" r:id="rId17"/>
    <p:sldId id="275" r:id="rId18"/>
    <p:sldId id="281" r:id="rId19"/>
    <p:sldId id="282" r:id="rId20"/>
    <p:sldId id="283" r:id="rId21"/>
    <p:sldId id="284" r:id="rId22"/>
    <p:sldId id="287" r:id="rId23"/>
    <p:sldId id="290" r:id="rId24"/>
    <p:sldId id="291" r:id="rId25"/>
    <p:sldId id="29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01C32-5C4C-493E-857B-00990B302759}" type="datetimeFigureOut">
              <a:rPr lang="ru-RU" smtClean="0"/>
              <a:pPr/>
              <a:t>30.08.2014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FB1EB-1F10-4E5D-A295-D5FBF38D48A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30.08.2014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30.08.2014</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otki.yandex.ru/users/larissa511/view/1326541/?page=98"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a/a3/Prechistenka_pushkin_museum_corner.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upload.wikimedia.org/wikipedia/commons/f/fb/Prechistenka_tolstoy_museum.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txBody>
          <a:bodyPr>
            <a:normAutofit/>
          </a:bodyPr>
          <a:lstStyle/>
          <a:p>
            <a:r>
              <a:rPr lang="ru-RU" sz="5400" dirty="0" smtClean="0"/>
              <a:t>Восстановление Москвы после пожара 1812 года.</a:t>
            </a:r>
            <a:endParaRPr lang="ru-RU"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285728"/>
            <a:ext cx="8229600" cy="1143000"/>
          </a:xfrm>
        </p:spPr>
        <p:txBody>
          <a:bodyPr>
            <a:normAutofit fontScale="90000"/>
          </a:bodyPr>
          <a:lstStyle/>
          <a:p>
            <a:r>
              <a:rPr lang="ru-RU" sz="3600" dirty="0" smtClean="0"/>
              <a:t>Вид на Московский Университет до пожара 1812 года</a:t>
            </a:r>
            <a:r>
              <a:rPr lang="ru-RU" dirty="0" smtClean="0"/>
              <a:t>.</a:t>
            </a:r>
            <a:endParaRPr lang="ru-RU" dirty="0"/>
          </a:p>
        </p:txBody>
      </p:sp>
      <p:pic>
        <p:nvPicPr>
          <p:cNvPr id="6146" name="Picture 2" descr="C:\Documents and Settings\TANYA\Рабочий стол\Презентация\m03025[1].jpg"/>
          <p:cNvPicPr>
            <a:picLocks noChangeAspect="1" noChangeArrowheads="1"/>
          </p:cNvPicPr>
          <p:nvPr/>
        </p:nvPicPr>
        <p:blipFill>
          <a:blip r:embed="rId2" cstate="print"/>
          <a:srcRect/>
          <a:stretch>
            <a:fillRect/>
          </a:stretch>
        </p:blipFill>
        <p:spPr bwMode="auto">
          <a:xfrm>
            <a:off x="475989" y="1500174"/>
            <a:ext cx="8524127" cy="4786346"/>
          </a:xfrm>
          <a:prstGeom prst="rect">
            <a:avLst/>
          </a:prstGeom>
          <a:noFill/>
        </p:spPr>
      </p:pic>
      <p:sp>
        <p:nvSpPr>
          <p:cNvPr id="4" name="TextBox 3"/>
          <p:cNvSpPr txBox="1"/>
          <p:nvPr/>
        </p:nvSpPr>
        <p:spPr>
          <a:xfrm>
            <a:off x="500034" y="6357958"/>
            <a:ext cx="8501122" cy="369332"/>
          </a:xfrm>
          <a:prstGeom prst="rect">
            <a:avLst/>
          </a:prstGeom>
          <a:noFill/>
        </p:spPr>
        <p:txBody>
          <a:bodyPr wrap="square" rtlCol="0">
            <a:spAutoFit/>
          </a:bodyPr>
          <a:lstStyle/>
          <a:p>
            <a:r>
              <a:rPr lang="ru-RU" dirty="0" smtClean="0"/>
              <a:t>М. Казаков. Здание Университета.</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TANYA\Рабочий стол\Презентация\1540622_7[1].jpg"/>
          <p:cNvPicPr>
            <a:picLocks noChangeAspect="1" noChangeArrowheads="1"/>
          </p:cNvPicPr>
          <p:nvPr/>
        </p:nvPicPr>
        <p:blipFill>
          <a:blip r:embed="rId2" cstate="print"/>
          <a:srcRect/>
          <a:stretch>
            <a:fillRect/>
          </a:stretch>
        </p:blipFill>
        <p:spPr bwMode="auto">
          <a:xfrm>
            <a:off x="889000" y="1022350"/>
            <a:ext cx="7366000" cy="4813300"/>
          </a:xfrm>
          <a:prstGeom prst="rect">
            <a:avLst/>
          </a:prstGeom>
          <a:noFill/>
        </p:spPr>
      </p:pic>
      <p:sp>
        <p:nvSpPr>
          <p:cNvPr id="3" name="TextBox 2"/>
          <p:cNvSpPr txBox="1"/>
          <p:nvPr/>
        </p:nvSpPr>
        <p:spPr>
          <a:xfrm>
            <a:off x="785786" y="6215082"/>
            <a:ext cx="7643866" cy="369332"/>
          </a:xfrm>
          <a:prstGeom prst="rect">
            <a:avLst/>
          </a:prstGeom>
          <a:noFill/>
        </p:spPr>
        <p:txBody>
          <a:bodyPr wrap="square" rtlCol="0">
            <a:spAutoFit/>
          </a:bodyPr>
          <a:lstStyle/>
          <a:p>
            <a:pPr algn="ctr"/>
            <a:r>
              <a:rPr lang="ru-RU" dirty="0" smtClean="0"/>
              <a:t>Здание Университета после перестройки Д.Жилярди.</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TANYA\Рабочий стол\Презентация\Staruniversity[1].jpg"/>
          <p:cNvPicPr>
            <a:picLocks noChangeAspect="1" noChangeArrowheads="1"/>
          </p:cNvPicPr>
          <p:nvPr/>
        </p:nvPicPr>
        <p:blipFill>
          <a:blip r:embed="rId2" cstate="print"/>
          <a:srcRect/>
          <a:stretch>
            <a:fillRect/>
          </a:stretch>
        </p:blipFill>
        <p:spPr bwMode="auto">
          <a:xfrm>
            <a:off x="571472" y="1342534"/>
            <a:ext cx="8001056" cy="5270537"/>
          </a:xfrm>
          <a:prstGeom prst="rect">
            <a:avLst/>
          </a:prstGeom>
          <a:noFill/>
        </p:spPr>
      </p:pic>
      <p:sp>
        <p:nvSpPr>
          <p:cNvPr id="3" name="TextBox 2"/>
          <p:cNvSpPr txBox="1"/>
          <p:nvPr/>
        </p:nvSpPr>
        <p:spPr>
          <a:xfrm>
            <a:off x="357158" y="357166"/>
            <a:ext cx="8572560" cy="1200329"/>
          </a:xfrm>
          <a:prstGeom prst="rect">
            <a:avLst/>
          </a:prstGeom>
          <a:noFill/>
        </p:spPr>
        <p:txBody>
          <a:bodyPr wrap="square" rtlCol="0">
            <a:spAutoFit/>
          </a:bodyPr>
          <a:lstStyle/>
          <a:p>
            <a:r>
              <a:rPr lang="ru-RU" dirty="0" smtClean="0"/>
              <a:t>Многие пострадавшие дворцы и здания в районе Белого города отреставрировали и переделали, что в частности коснулось и здания Московского университета. Оно было перестроено архитектором Жилярди, который существенно изменил фасад здания.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TANYA\Рабочий стол\Презентация\Universitet_i_khram[1].jpg"/>
          <p:cNvPicPr>
            <a:picLocks noChangeAspect="1" noChangeArrowheads="1"/>
          </p:cNvPicPr>
          <p:nvPr/>
        </p:nvPicPr>
        <p:blipFill>
          <a:blip r:embed="rId2" cstate="print"/>
          <a:srcRect/>
          <a:stretch>
            <a:fillRect/>
          </a:stretch>
        </p:blipFill>
        <p:spPr bwMode="auto">
          <a:xfrm>
            <a:off x="214282" y="642918"/>
            <a:ext cx="8696802" cy="5715040"/>
          </a:xfrm>
          <a:prstGeom prst="rect">
            <a:avLst/>
          </a:prstGeom>
          <a:noFill/>
        </p:spPr>
      </p:pic>
      <p:sp>
        <p:nvSpPr>
          <p:cNvPr id="3" name="TextBox 2"/>
          <p:cNvSpPr txBox="1"/>
          <p:nvPr/>
        </p:nvSpPr>
        <p:spPr>
          <a:xfrm>
            <a:off x="285720" y="1142984"/>
            <a:ext cx="8572560" cy="369332"/>
          </a:xfrm>
          <a:prstGeom prst="rect">
            <a:avLst/>
          </a:prstGeom>
          <a:noFill/>
        </p:spPr>
        <p:txBody>
          <a:bodyPr wrap="square" rtlCol="0">
            <a:spAutoFit/>
          </a:bodyPr>
          <a:lstStyle/>
          <a:p>
            <a:r>
              <a:rPr lang="ru-RU" dirty="0" smtClean="0">
                <a:solidFill>
                  <a:schemeClr val="accent3">
                    <a:lumMod val="50000"/>
                  </a:schemeClr>
                </a:solidFill>
              </a:rPr>
              <a:t>Вид на «новое» здание Университета и церковь Святой мученицы Татианы.</a:t>
            </a:r>
            <a:endParaRPr lang="ru-R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TANYA\Рабочий стол\Презентация\101970245[1].jpg"/>
          <p:cNvPicPr>
            <a:picLocks noChangeAspect="1" noChangeArrowheads="1"/>
          </p:cNvPicPr>
          <p:nvPr/>
        </p:nvPicPr>
        <p:blipFill>
          <a:blip r:embed="rId2" cstate="print"/>
          <a:srcRect/>
          <a:stretch>
            <a:fillRect/>
          </a:stretch>
        </p:blipFill>
        <p:spPr bwMode="auto">
          <a:xfrm>
            <a:off x="428596" y="270174"/>
            <a:ext cx="8429684" cy="63256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12290" name="Picture 2" descr="C:\Documents and Settings\TANYA\Рабочий стол\Презентация\1597589f774a42a5214186c92f6bb552[1].jpg"/>
          <p:cNvPicPr>
            <a:picLocks noChangeAspect="1" noChangeArrowheads="1"/>
          </p:cNvPicPr>
          <p:nvPr/>
        </p:nvPicPr>
        <p:blipFill>
          <a:blip r:embed="rId2" cstate="print"/>
          <a:srcRect/>
          <a:stretch>
            <a:fillRect/>
          </a:stretch>
        </p:blipFill>
        <p:spPr bwMode="auto">
          <a:xfrm>
            <a:off x="1500166" y="285728"/>
            <a:ext cx="6215106" cy="621510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TANYA\Рабочий стол\Презентация\Manege_Betancourt_3[1].jpg"/>
          <p:cNvPicPr>
            <a:picLocks noChangeAspect="1" noChangeArrowheads="1"/>
          </p:cNvPicPr>
          <p:nvPr/>
        </p:nvPicPr>
        <p:blipFill>
          <a:blip r:embed="rId2" cstate="print"/>
          <a:srcRect/>
          <a:stretch>
            <a:fillRect/>
          </a:stretch>
        </p:blipFill>
        <p:spPr bwMode="auto">
          <a:xfrm>
            <a:off x="123898" y="1000108"/>
            <a:ext cx="8896203" cy="5000660"/>
          </a:xfrm>
          <a:prstGeom prst="rect">
            <a:avLst/>
          </a:prstGeom>
          <a:noFill/>
        </p:spPr>
      </p:pic>
      <p:sp>
        <p:nvSpPr>
          <p:cNvPr id="3" name="TextBox 2"/>
          <p:cNvSpPr txBox="1"/>
          <p:nvPr/>
        </p:nvSpPr>
        <p:spPr>
          <a:xfrm>
            <a:off x="285720" y="1285860"/>
            <a:ext cx="8358246" cy="1754326"/>
          </a:xfrm>
          <a:prstGeom prst="rect">
            <a:avLst/>
          </a:prstGeom>
          <a:noFill/>
        </p:spPr>
        <p:txBody>
          <a:bodyPr wrap="square" rtlCol="0">
            <a:spAutoFit/>
          </a:bodyPr>
          <a:lstStyle/>
          <a:p>
            <a:r>
              <a:rPr lang="ru-RU" dirty="0" smtClean="0">
                <a:solidFill>
                  <a:schemeClr val="accent4">
                    <a:lumMod val="50000"/>
                  </a:schemeClr>
                </a:solidFill>
              </a:rPr>
              <a:t>Манеж был построен в 1817 году по случаю 5-летней годовщины победы России в Отечественной войне 1812 года по проекту А. А. Бетанкура, а в 1824—1825 годах фасады были отделаны в стиле ампир Осипом Бове. Здание сильно пострадало от пожара в 2004 году и было перестроено по проекту архитектора П. Ю. Андреева, с полным изменением интерьеров и некоторых деталей экстерьера</a:t>
            </a:r>
            <a:r>
              <a:rPr lang="ru-RU" dirty="0" smtClean="0"/>
              <a:t>.</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TANYA\Рабочий стол\Презентация\36198_or[1].jpg"/>
          <p:cNvPicPr>
            <a:picLocks noChangeAspect="1" noChangeArrowheads="1"/>
          </p:cNvPicPr>
          <p:nvPr/>
        </p:nvPicPr>
        <p:blipFill>
          <a:blip r:embed="rId2" cstate="print"/>
          <a:srcRect/>
          <a:stretch>
            <a:fillRect/>
          </a:stretch>
        </p:blipFill>
        <p:spPr bwMode="auto">
          <a:xfrm>
            <a:off x="1381125" y="1062038"/>
            <a:ext cx="6381750" cy="4733925"/>
          </a:xfrm>
          <a:prstGeom prst="rect">
            <a:avLst/>
          </a:prstGeom>
          <a:noFill/>
        </p:spPr>
      </p:pic>
      <p:sp>
        <p:nvSpPr>
          <p:cNvPr id="3" name="TextBox 2"/>
          <p:cNvSpPr txBox="1"/>
          <p:nvPr/>
        </p:nvSpPr>
        <p:spPr>
          <a:xfrm>
            <a:off x="428596" y="571480"/>
            <a:ext cx="8286808" cy="369332"/>
          </a:xfrm>
          <a:prstGeom prst="rect">
            <a:avLst/>
          </a:prstGeom>
          <a:noFill/>
        </p:spPr>
        <p:txBody>
          <a:bodyPr wrap="square" rtlCol="0">
            <a:spAutoFit/>
          </a:bodyPr>
          <a:lstStyle/>
          <a:p>
            <a:r>
              <a:rPr lang="ru-RU" dirty="0" smtClean="0"/>
              <a:t>Торговые ряды и памятник Минину и Пожарскому на Красной площади.</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TANYA\Рабочий стол\Презентация\minin907[1].jpg"/>
          <p:cNvPicPr>
            <a:picLocks noChangeAspect="1" noChangeArrowheads="1"/>
          </p:cNvPicPr>
          <p:nvPr/>
        </p:nvPicPr>
        <p:blipFill>
          <a:blip r:embed="rId2" cstate="print"/>
          <a:srcRect/>
          <a:stretch>
            <a:fillRect/>
          </a:stretch>
        </p:blipFill>
        <p:spPr bwMode="auto">
          <a:xfrm>
            <a:off x="2357422" y="331486"/>
            <a:ext cx="4429156" cy="6195028"/>
          </a:xfrm>
          <a:prstGeom prst="rect">
            <a:avLst/>
          </a:prstGeom>
          <a:noFill/>
        </p:spPr>
      </p:pic>
      <p:graphicFrame>
        <p:nvGraphicFramePr>
          <p:cNvPr id="5" name="Таблица 4"/>
          <p:cNvGraphicFramePr>
            <a:graphicFrameLocks noGrp="1"/>
          </p:cNvGraphicFramePr>
          <p:nvPr/>
        </p:nvGraphicFramePr>
        <p:xfrm>
          <a:off x="357158" y="1737360"/>
          <a:ext cx="8429684" cy="365760"/>
        </p:xfrm>
        <a:graphic>
          <a:graphicData uri="http://schemas.openxmlformats.org/drawingml/2006/table">
            <a:tbl>
              <a:tblPr/>
              <a:tblGrid>
                <a:gridCol w="8429684"/>
              </a:tblGrid>
              <a:tr h="0">
                <a:tc>
                  <a:txBody>
                    <a:bodyPr/>
                    <a:lstStyle/>
                    <a:p>
                      <a:endParaRPr lang="ru-RU" dirty="0"/>
                    </a:p>
                  </a:txBody>
                  <a:tcPr anchor="ctr">
                    <a:lnL>
                      <a:noFill/>
                    </a:lnL>
                    <a:lnR>
                      <a:noFill/>
                    </a:lnR>
                    <a:lnT>
                      <a:noFill/>
                    </a:lnT>
                    <a:lnB>
                      <a:noFill/>
                    </a:lnB>
                  </a:tcPr>
                </a:tc>
              </a:tr>
            </a:tbl>
          </a:graphicData>
        </a:graphic>
      </p:graphicFrame>
      <p:sp>
        <p:nvSpPr>
          <p:cNvPr id="19457" name="Rectangle 1"/>
          <p:cNvSpPr>
            <a:spLocks noChangeArrowheads="1"/>
          </p:cNvSpPr>
          <p:nvPr/>
        </p:nvSpPr>
        <p:spPr bwMode="auto">
          <a:xfrm>
            <a:off x="323528" y="404664"/>
            <a:ext cx="8712968" cy="847022"/>
          </a:xfrm>
          <a:prstGeom prst="rect">
            <a:avLst/>
          </a:prstGeom>
          <a:solidFill>
            <a:srgbClr val="F7F7F7"/>
          </a:solidFill>
          <a:ln w="9525">
            <a:noFill/>
            <a:miter lim="800000"/>
            <a:headEnd/>
            <a:tailEnd/>
          </a:ln>
          <a:effectLst/>
        </p:spPr>
        <p:txBody>
          <a:bodyPr vert="horz" wrap="square" lIns="38088" tIns="7935" rIns="38088" bIns="7935" numCol="1" anchor="ctr" anchorCtr="0" compatLnSpc="1">
            <a:prstTxWarp prst="textNoShape">
              <a:avLst/>
            </a:prstTxWarp>
            <a:spAutoFit/>
          </a:bodyPr>
          <a:lstStyle/>
          <a:p>
            <a:pPr lvl="0" fontAlgn="base">
              <a:spcBef>
                <a:spcPct val="0"/>
              </a:spcBef>
              <a:spcAft>
                <a:spcPct val="0"/>
              </a:spcAft>
            </a:pPr>
            <a:r>
              <a:rPr lang="ru-RU" dirty="0" smtClean="0">
                <a:solidFill>
                  <a:schemeClr val="bg1"/>
                </a:solidFill>
              </a:rPr>
              <a:t>Посвящён Кузьме Минину и Дмитрию Михайловичу Пожарскому, руководителям второго народного ополчения во время польской интервенции в Смутное время, и победе над Польшей в 1612 году.</a:t>
            </a:r>
            <a:endParaRPr kumimoji="0" lang="ru-RU" sz="1800" b="0" i="0" u="none" strike="noStrike" cap="none" normalizeH="0" baseline="0" dirty="0" smtClean="0">
              <a:ln>
                <a:noFill/>
              </a:ln>
              <a:solidFill>
                <a:schemeClr val="bg1"/>
              </a:solidFill>
              <a:effectLst/>
              <a:latin typeface="Arial" charset="0"/>
            </a:endParaRPr>
          </a:p>
        </p:txBody>
      </p:sp>
      <p:sp>
        <p:nvSpPr>
          <p:cNvPr id="8" name="TextBox 7"/>
          <p:cNvSpPr txBox="1"/>
          <p:nvPr/>
        </p:nvSpPr>
        <p:spPr>
          <a:xfrm>
            <a:off x="6929454" y="6215082"/>
            <a:ext cx="1714512" cy="646331"/>
          </a:xfrm>
          <a:prstGeom prst="rect">
            <a:avLst/>
          </a:prstGeom>
          <a:noFill/>
        </p:spPr>
        <p:txBody>
          <a:bodyPr wrap="square" rtlCol="0">
            <a:spAutoFit/>
          </a:bodyPr>
          <a:lstStyle/>
          <a:p>
            <a:r>
              <a:rPr lang="ru-RU" dirty="0" smtClean="0"/>
              <a:t>Скульптор Иван Мартос.</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TANYA\Рабочий стол\Презентация\1239925113_17rrrssrr2[1].jpg"/>
          <p:cNvPicPr>
            <a:picLocks noChangeAspect="1" noChangeArrowheads="1"/>
          </p:cNvPicPr>
          <p:nvPr/>
        </p:nvPicPr>
        <p:blipFill>
          <a:blip r:embed="rId2" cstate="print"/>
          <a:srcRect r="633" b="11293"/>
          <a:stretch>
            <a:fillRect/>
          </a:stretch>
        </p:blipFill>
        <p:spPr bwMode="auto">
          <a:xfrm>
            <a:off x="1107254" y="214291"/>
            <a:ext cx="6921130" cy="4942901"/>
          </a:xfrm>
          <a:prstGeom prst="rect">
            <a:avLst/>
          </a:prstGeom>
          <a:noFill/>
        </p:spPr>
      </p:pic>
      <p:sp>
        <p:nvSpPr>
          <p:cNvPr id="5" name="TextBox 4"/>
          <p:cNvSpPr txBox="1"/>
          <p:nvPr/>
        </p:nvSpPr>
        <p:spPr>
          <a:xfrm>
            <a:off x="179512" y="5373216"/>
            <a:ext cx="8856984" cy="1477328"/>
          </a:xfrm>
          <a:prstGeom prst="rect">
            <a:avLst/>
          </a:prstGeom>
          <a:noFill/>
        </p:spPr>
        <p:txBody>
          <a:bodyPr wrap="square" rtlCol="0">
            <a:spAutoFit/>
          </a:bodyPr>
          <a:lstStyle/>
          <a:p>
            <a:r>
              <a:rPr lang="ru-RU" sz="1200" dirty="0" smtClean="0"/>
              <a:t>В 1821 году началось строительство театра на изначальном месте архитектором О. И. Бове по проекту ректора петербургской Академии Михайлова. По замыслу Бове, претворявшего в жизнь идеи разработанного им и утверждённого в 1817 году генерального плана Москвы, театр должен был стать композиционным центром ампирного города-храма, восславлявшего победу в Отечественной войне. Величие театра подчёркивалось разбитой перед ним строгой прямоугольной площадью, в 1820-е называвшейся Петровской, но вскоре переименованной в Театральную. Бове привёл спроектированный Михайловым объём в соответствие с площадью и развернул квадригу Аполлона к зрителям</a:t>
            </a:r>
            <a:r>
              <a:rPr lang="ru-RU" dirty="0" smtClean="0"/>
              <a: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026" name="Picture 2" descr="C:\Documents and Settings\TANYA\Рабочий стол\Презентация\0_22d58_a93400bd_XL[1].jpg"/>
          <p:cNvPicPr>
            <a:picLocks noChangeAspect="1" noChangeArrowheads="1"/>
          </p:cNvPicPr>
          <p:nvPr/>
        </p:nvPicPr>
        <p:blipFill>
          <a:blip r:embed="rId2" cstate="print"/>
          <a:srcRect/>
          <a:stretch>
            <a:fillRect/>
          </a:stretch>
        </p:blipFill>
        <p:spPr bwMode="auto">
          <a:xfrm>
            <a:off x="1962150" y="63500"/>
            <a:ext cx="5219700" cy="6731000"/>
          </a:xfrm>
          <a:prstGeom prst="rect">
            <a:avLst/>
          </a:prstGeom>
          <a:noFill/>
        </p:spPr>
      </p:pic>
      <p:sp>
        <p:nvSpPr>
          <p:cNvPr id="3" name="TextBox 2"/>
          <p:cNvSpPr txBox="1"/>
          <p:nvPr/>
        </p:nvSpPr>
        <p:spPr>
          <a:xfrm>
            <a:off x="142844" y="928671"/>
            <a:ext cx="3929090" cy="400110"/>
          </a:xfrm>
          <a:prstGeom prst="rect">
            <a:avLst/>
          </a:prstGeom>
          <a:noFill/>
        </p:spPr>
        <p:txBody>
          <a:bodyPr wrap="square" rtlCol="0">
            <a:spAutoFit/>
          </a:bodyPr>
          <a:lstStyle/>
          <a:p>
            <a:r>
              <a:rPr lang="ru-RU" sz="2000" dirty="0" smtClean="0"/>
              <a:t>Наполеон в Кр</a:t>
            </a:r>
            <a:r>
              <a:rPr lang="ru-RU" sz="2000" dirty="0" smtClean="0">
                <a:solidFill>
                  <a:schemeClr val="bg1"/>
                </a:solidFill>
              </a:rPr>
              <a:t>емле.</a:t>
            </a:r>
            <a:endParaRPr lang="ru-RU" sz="20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TANYA\Рабочий стол\Презентация\mal[1].jpg"/>
          <p:cNvPicPr>
            <a:picLocks noChangeAspect="1" noChangeArrowheads="1"/>
          </p:cNvPicPr>
          <p:nvPr/>
        </p:nvPicPr>
        <p:blipFill>
          <a:blip r:embed="rId2" cstate="print"/>
          <a:srcRect/>
          <a:stretch>
            <a:fillRect/>
          </a:stretch>
        </p:blipFill>
        <p:spPr bwMode="auto">
          <a:xfrm>
            <a:off x="6215074" y="3214686"/>
            <a:ext cx="2597130" cy="3429024"/>
          </a:xfrm>
          <a:prstGeom prst="rect">
            <a:avLst/>
          </a:prstGeom>
          <a:noFill/>
        </p:spPr>
      </p:pic>
      <p:sp>
        <p:nvSpPr>
          <p:cNvPr id="15" name="TextBox 14"/>
          <p:cNvSpPr txBox="1"/>
          <p:nvPr/>
        </p:nvSpPr>
        <p:spPr>
          <a:xfrm>
            <a:off x="857224" y="571480"/>
            <a:ext cx="7858180" cy="2893100"/>
          </a:xfrm>
          <a:prstGeom prst="rect">
            <a:avLst/>
          </a:prstGeom>
          <a:noFill/>
        </p:spPr>
        <p:txBody>
          <a:bodyPr wrap="square" rtlCol="0">
            <a:spAutoFit/>
          </a:bodyPr>
          <a:lstStyle/>
          <a:p>
            <a:r>
              <a:rPr lang="ru-RU" sz="1400" b="1" dirty="0" smtClean="0"/>
              <a:t>Этот старейший столичный театр называли вторым университетом Москвы - по той огромной просветительской роли, которую он сыграл в русской культуре. Его сцена помнит П.С. Мочалова, М.С. Щепкина, М.Н. Ермолову. Дом был построен в 1818 году архитекторами А.Ф. Элькинским и О.И. Бове для купца В.В. Варгина. Он восторгался парижским Пале-Роялем с его театром и мечтал о таком же в Москве, поэтому заказал себе жилой дом с большим концертным залом, а через несколько лет сдал его в аренду казне. 14 октября 1824 года здесь состоялось первое представление труппы Императорского театра, переехавшей сюда из флигеля усадьбы Пашкова на Моховой. Через три месяца открылся Большой императорский театр, в котором стали давать преимущественно оперные и балетные постановки, а здесь играли драматические спектакли. Свое название Малый театр получил по залу; значительно меньшему, чем зал Большого. </a:t>
            </a:r>
            <a:endParaRPr lang="ru-RU"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TANYA\Рабочий стол\Презентация\1Gr[1].jpg"/>
          <p:cNvPicPr>
            <a:picLocks noChangeAspect="1" noChangeArrowheads="1"/>
          </p:cNvPicPr>
          <p:nvPr/>
        </p:nvPicPr>
        <p:blipFill>
          <a:blip r:embed="rId2" cstate="print"/>
          <a:srcRect/>
          <a:stretch>
            <a:fillRect/>
          </a:stretch>
        </p:blipFill>
        <p:spPr bwMode="auto">
          <a:xfrm>
            <a:off x="914400" y="987425"/>
            <a:ext cx="7315200" cy="4883150"/>
          </a:xfrm>
          <a:prstGeom prst="rect">
            <a:avLst/>
          </a:prstGeom>
          <a:noFill/>
        </p:spPr>
      </p:pic>
      <p:sp>
        <p:nvSpPr>
          <p:cNvPr id="3" name="TextBox 2"/>
          <p:cNvSpPr txBox="1"/>
          <p:nvPr/>
        </p:nvSpPr>
        <p:spPr>
          <a:xfrm>
            <a:off x="642910" y="6286520"/>
            <a:ext cx="4572032" cy="369332"/>
          </a:xfrm>
          <a:prstGeom prst="rect">
            <a:avLst/>
          </a:prstGeom>
          <a:noFill/>
        </p:spPr>
        <p:txBody>
          <a:bodyPr wrap="square" rtlCol="0">
            <a:spAutoFit/>
          </a:bodyPr>
          <a:lstStyle/>
          <a:p>
            <a:r>
              <a:rPr lang="ru-RU" dirty="0" smtClean="0"/>
              <a:t>О.И.Бове. 1-ая Градская больница.</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6109/100655484.a0/0_143dcc_43e087c0_-1-L">
            <a:hlinkClick r:id="rId2"/>
          </p:cNvPr>
          <p:cNvPicPr/>
          <p:nvPr/>
        </p:nvPicPr>
        <p:blipFill>
          <a:blip r:embed="rId3" cstate="print"/>
          <a:srcRect/>
          <a:stretch>
            <a:fillRect/>
          </a:stretch>
        </p:blipFill>
        <p:spPr bwMode="auto">
          <a:xfrm>
            <a:off x="3357554" y="3143200"/>
            <a:ext cx="5000660" cy="3357634"/>
          </a:xfrm>
          <a:prstGeom prst="rect">
            <a:avLst/>
          </a:prstGeom>
          <a:noFill/>
          <a:ln w="9525">
            <a:noFill/>
            <a:miter lim="800000"/>
            <a:headEnd/>
            <a:tailEnd/>
          </a:ln>
        </p:spPr>
      </p:pic>
      <p:sp>
        <p:nvSpPr>
          <p:cNvPr id="3" name="TextBox 2"/>
          <p:cNvSpPr txBox="1"/>
          <p:nvPr/>
        </p:nvSpPr>
        <p:spPr>
          <a:xfrm>
            <a:off x="714348" y="428604"/>
            <a:ext cx="7572428" cy="2954655"/>
          </a:xfrm>
          <a:prstGeom prst="rect">
            <a:avLst/>
          </a:prstGeom>
          <a:noFill/>
        </p:spPr>
        <p:txBody>
          <a:bodyPr wrap="square" rtlCol="0">
            <a:spAutoFit/>
          </a:bodyPr>
          <a:lstStyle/>
          <a:p>
            <a:r>
              <a:rPr lang="ru-RU" sz="1400" dirty="0" smtClean="0"/>
              <a:t>К концу XVII века Земляной вал утратил своё значение как фортификационное сооружение, превратившись в таможенную границу города. Перед въездами в город возникают рынки, из них наиболее известны Сухаревский и Смоленский.</a:t>
            </a:r>
          </a:p>
          <a:p>
            <a:r>
              <a:rPr lang="ru-RU" sz="1400" dirty="0" smtClean="0"/>
              <a:t>К концу XVIII века острог и вал постепенно разрушились, местами вал был срыт, в результате чего образовались просторные площади и проезды. В пожар 1812 г. почти все строения по обе стороны вала были уничтожены огнём.</a:t>
            </a:r>
          </a:p>
          <a:p>
            <a:r>
              <a:rPr lang="ru-RU" sz="1400" dirty="0" smtClean="0"/>
              <a:t>По проекту Комиссии для строения Москвы, утверждённому в 1816 г., остатки вала было предложено снести, обмелевший и осыпавшийся ров — засыпать, а на их месте создать широкую кольцевую улицу, мощённую булыжником. Под мостовую и тротуары отводилось 25 м из общего расстояния между двумя линиями домов, уже тогда достигавшего 60 м. На остальном пространстве домовладельцы были обязаны устроить палисадники из насаждений по своему вкусу. Так было положено начало Садовому кольцу</a:t>
            </a:r>
            <a:r>
              <a:rPr lang="ru-RU" dirty="0" smtClean="0"/>
              <a:t>.</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786454"/>
            <a:ext cx="8643998" cy="738664"/>
          </a:xfrm>
          <a:prstGeom prst="rect">
            <a:avLst/>
          </a:prstGeom>
        </p:spPr>
        <p:txBody>
          <a:bodyPr wrap="square">
            <a:spAutoFit/>
          </a:bodyPr>
          <a:lstStyle/>
          <a:p>
            <a:r>
              <a:rPr lang="ru-RU" sz="1400" b="1" dirty="0" smtClean="0"/>
              <a:t>Афанасий Григорьевич Григорьев</a:t>
            </a:r>
            <a:r>
              <a:rPr lang="ru-RU" sz="1400" dirty="0" smtClean="0"/>
              <a:t> (1782—1868)— российский архитектор, мастер московского ампира. Известен своими городскими усадьбами и участием в воссоздании общественных зданий Москвы после пожара 1812 (совместно с Доменико Жилярди).</a:t>
            </a:r>
            <a:endParaRPr lang="ru-RU" sz="1400" dirty="0"/>
          </a:p>
        </p:txBody>
      </p:sp>
      <p:pic>
        <p:nvPicPr>
          <p:cNvPr id="36866" name="Picture 2" descr="File:Prechistenka pushkin museum corner.jpg">
            <a:hlinkClick r:id="rId2"/>
          </p:cNvPr>
          <p:cNvPicPr>
            <a:picLocks noChangeAspect="1" noChangeArrowheads="1"/>
          </p:cNvPicPr>
          <p:nvPr/>
        </p:nvPicPr>
        <p:blipFill>
          <a:blip r:embed="rId3" cstate="print"/>
          <a:srcRect/>
          <a:stretch>
            <a:fillRect/>
          </a:stretch>
        </p:blipFill>
        <p:spPr bwMode="auto">
          <a:xfrm>
            <a:off x="500034" y="1500174"/>
            <a:ext cx="7620000" cy="4219575"/>
          </a:xfrm>
          <a:prstGeom prst="rect">
            <a:avLst/>
          </a:prstGeom>
          <a:noFill/>
        </p:spPr>
      </p:pic>
      <p:sp>
        <p:nvSpPr>
          <p:cNvPr id="4" name="TextBox 3"/>
          <p:cNvSpPr txBox="1"/>
          <p:nvPr/>
        </p:nvSpPr>
        <p:spPr>
          <a:xfrm>
            <a:off x="0" y="642918"/>
            <a:ext cx="8858280" cy="646331"/>
          </a:xfrm>
          <a:prstGeom prst="rect">
            <a:avLst/>
          </a:prstGeom>
          <a:noFill/>
        </p:spPr>
        <p:txBody>
          <a:bodyPr wrap="square" rtlCol="0">
            <a:spAutoFit/>
          </a:bodyPr>
          <a:lstStyle/>
          <a:p>
            <a:pPr algn="ctr"/>
            <a:r>
              <a:rPr lang="ru-RU" dirty="0" smtClean="0"/>
              <a:t>Дом Хрущёва (Селезнёва), Пречистенка, 12/2 (Музей А. С. Пушкина)</a:t>
            </a:r>
          </a:p>
          <a:p>
            <a:pPr algn="ct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le:Prechistenka tolstoy museum.jpg">
            <a:hlinkClick r:id="rId2"/>
          </p:cNvPr>
          <p:cNvPicPr>
            <a:picLocks noChangeAspect="1" noChangeArrowheads="1"/>
          </p:cNvPicPr>
          <p:nvPr/>
        </p:nvPicPr>
        <p:blipFill>
          <a:blip r:embed="rId3" cstate="print"/>
          <a:srcRect/>
          <a:stretch>
            <a:fillRect/>
          </a:stretch>
        </p:blipFill>
        <p:spPr bwMode="auto">
          <a:xfrm>
            <a:off x="714348" y="1000108"/>
            <a:ext cx="7620000" cy="3648076"/>
          </a:xfrm>
          <a:prstGeom prst="rect">
            <a:avLst/>
          </a:prstGeom>
          <a:noFill/>
        </p:spPr>
      </p:pic>
      <p:sp>
        <p:nvSpPr>
          <p:cNvPr id="3" name="TextBox 2"/>
          <p:cNvSpPr txBox="1"/>
          <p:nvPr/>
        </p:nvSpPr>
        <p:spPr>
          <a:xfrm>
            <a:off x="0" y="5643578"/>
            <a:ext cx="9144000" cy="584775"/>
          </a:xfrm>
          <a:prstGeom prst="rect">
            <a:avLst/>
          </a:prstGeom>
          <a:noFill/>
        </p:spPr>
        <p:txBody>
          <a:bodyPr wrap="square" rtlCol="0">
            <a:spAutoFit/>
          </a:bodyPr>
          <a:lstStyle/>
          <a:p>
            <a:pPr algn="ctr"/>
            <a:r>
              <a:rPr lang="ru-RU" sz="1600" dirty="0" smtClean="0"/>
              <a:t>1817—1822 — Дом Лопухина (Станицких), Пречистенка, 11 (Музей Л. Н. Толстого) А.Григорьев.</a:t>
            </a:r>
            <a:endParaRPr lang="ru-RU"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071810"/>
            <a:ext cx="8143932" cy="3139321"/>
          </a:xfrm>
          <a:prstGeom prst="rect">
            <a:avLst/>
          </a:prstGeom>
        </p:spPr>
        <p:txBody>
          <a:bodyPr wrap="square">
            <a:spAutoFit/>
          </a:bodyPr>
          <a:lstStyle/>
          <a:p>
            <a:r>
              <a:rPr lang="ru-RU" dirty="0" smtClean="0"/>
              <a:t>В Российской империи этот стиль появился при Александре I. </a:t>
            </a:r>
          </a:p>
          <a:p>
            <a:r>
              <a:rPr lang="ru-RU" dirty="0" smtClean="0"/>
              <a:t>Русский ампир получил разделение на московский и петербургский, причем такое деление определялось не столько территориальным признаком, сколько степенью отрыва от классицизма — московский стоял к нему ближе. Наиболее известным представителем петербургского направления ампира стал архитектор Карл Росси, среди других представителей этого стиля принято называть архитекторов Андреяна Захарова, Андрея Воронихина, Осипа Бове, Доменико Жилярди, Василия Стасова, скульпторов Ивана Мартоса, Феодосия Щедрина. В России ампир главенствовал в архитектуре до 1830—1840 г.г.</a:t>
            </a:r>
            <a:endParaRPr lang="ru-RU" dirty="0"/>
          </a:p>
        </p:txBody>
      </p:sp>
      <p:sp>
        <p:nvSpPr>
          <p:cNvPr id="5" name="TextBox 4"/>
          <p:cNvSpPr txBox="1"/>
          <p:nvPr/>
        </p:nvSpPr>
        <p:spPr>
          <a:xfrm>
            <a:off x="714348" y="1142984"/>
            <a:ext cx="7429552" cy="769441"/>
          </a:xfrm>
          <a:prstGeom prst="rect">
            <a:avLst/>
          </a:prstGeom>
          <a:noFill/>
        </p:spPr>
        <p:txBody>
          <a:bodyPr wrap="square" rtlCol="0">
            <a:spAutoFit/>
          </a:bodyPr>
          <a:lstStyle/>
          <a:p>
            <a:pPr algn="ctr"/>
            <a:r>
              <a:rPr lang="ru-RU" sz="4400" dirty="0" smtClean="0"/>
              <a:t>РУССКИЙ АМПИР</a:t>
            </a:r>
            <a:endParaRPr lang="ru-RU"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Documents and Settings\TANYA\Рабочий стол\Презентация\0_22d61_fbe70565_XL[1].jpg"/>
          <p:cNvPicPr>
            <a:picLocks noChangeAspect="1" noChangeArrowheads="1"/>
          </p:cNvPicPr>
          <p:nvPr/>
        </p:nvPicPr>
        <p:blipFill>
          <a:blip r:embed="rId2" cstate="print"/>
          <a:srcRect/>
          <a:stretch>
            <a:fillRect/>
          </a:stretch>
        </p:blipFill>
        <p:spPr bwMode="auto">
          <a:xfrm>
            <a:off x="500034" y="571480"/>
            <a:ext cx="8311554" cy="5572164"/>
          </a:xfrm>
          <a:prstGeom prst="rect">
            <a:avLst/>
          </a:prstGeom>
          <a:solidFill>
            <a:schemeClr val="bg1"/>
          </a:solidFill>
        </p:spPr>
      </p:pic>
      <p:sp>
        <p:nvSpPr>
          <p:cNvPr id="3" name="TextBox 2"/>
          <p:cNvSpPr txBox="1"/>
          <p:nvPr/>
        </p:nvSpPr>
        <p:spPr>
          <a:xfrm>
            <a:off x="571472" y="5572140"/>
            <a:ext cx="3857652" cy="369332"/>
          </a:xfrm>
          <a:prstGeom prst="rect">
            <a:avLst/>
          </a:prstGeom>
          <a:noFill/>
        </p:spPr>
        <p:txBody>
          <a:bodyPr wrap="square" rtlCol="0">
            <a:spAutoFit/>
          </a:bodyPr>
          <a:lstStyle/>
          <a:p>
            <a:r>
              <a:rPr lang="ru-RU" dirty="0" smtClean="0"/>
              <a:t>Пожар Москвы 1812 года.</a:t>
            </a:r>
            <a:endParaRPr lang="ru-RU" dirty="0"/>
          </a:p>
        </p:txBody>
      </p:sp>
      <p:sp>
        <p:nvSpPr>
          <p:cNvPr id="5" name="Прямоугольник 4"/>
          <p:cNvSpPr/>
          <p:nvPr/>
        </p:nvSpPr>
        <p:spPr>
          <a:xfrm>
            <a:off x="500034" y="571480"/>
            <a:ext cx="45719" cy="142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500034" y="2000240"/>
            <a:ext cx="45719" cy="42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785794"/>
            <a:ext cx="5572164" cy="3416320"/>
          </a:xfrm>
          <a:prstGeom prst="rect">
            <a:avLst/>
          </a:prstGeom>
        </p:spPr>
        <p:txBody>
          <a:bodyPr wrap="square">
            <a:spAutoFit/>
          </a:bodyPr>
          <a:lstStyle/>
          <a:p>
            <a:r>
              <a:rPr lang="ru-RU" sz="2400" dirty="0" smtClean="0"/>
              <a:t/>
            </a:r>
            <a:br>
              <a:rPr lang="ru-RU" sz="2400" dirty="0" smtClean="0"/>
            </a:br>
            <a:r>
              <a:rPr lang="ru-RU" sz="2400" dirty="0" smtClean="0"/>
              <a:t>14 ФЕВРАЛЯ 1813 Г. АЛЕКСАНДР I НАПРАВИЛ РОСТОПЧИНУ ПИСЬМО С УКАЗАНИЕМ УЧРЕДИТЬ СПЕЦИАЛЬНУЮ КОМИССИЮ ДЛЯ РУКОВОДСТВА ВОССТАНОВЛЕНИЕМ МОСКВЫ, НАЗВАВ ЕЕ «КОМИССИЕЙ ДЛЯ СТРОЕНИЙ В МОСКВЕ», </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142984"/>
            <a:ext cx="8572560" cy="5262979"/>
          </a:xfrm>
          <a:prstGeom prst="rect">
            <a:avLst/>
          </a:prstGeom>
          <a:noFill/>
        </p:spPr>
        <p:txBody>
          <a:bodyPr wrap="square" rtlCol="0">
            <a:spAutoFit/>
          </a:bodyPr>
          <a:lstStyle/>
          <a:p>
            <a:r>
              <a:rPr lang="ru-RU" sz="1600" dirty="0" smtClean="0"/>
              <a:t>Уже 26 мая состоялось первое заседание комиссии</a:t>
            </a:r>
            <a:r>
              <a:rPr lang="ru-RU" sz="1600" baseline="30000" dirty="0" smtClean="0"/>
              <a:t>.</a:t>
            </a:r>
            <a:endParaRPr lang="ru-RU" sz="1600" dirty="0" smtClean="0"/>
          </a:p>
          <a:p>
            <a:r>
              <a:rPr lang="ru-RU" sz="1600" dirty="0" smtClean="0"/>
              <a:t>Председателем комиссии был московский главнокомандующий .</a:t>
            </a:r>
          </a:p>
          <a:p>
            <a:r>
              <a:rPr lang="ru-RU" sz="1600" dirty="0" smtClean="0"/>
              <a:t>   Руководителем архитектурного отделения был О. И. Бове.</a:t>
            </a:r>
          </a:p>
          <a:p>
            <a:r>
              <a:rPr lang="ru-RU" sz="1600" dirty="0" smtClean="0"/>
              <a:t>   Комиссия получила право на выдачу разрешений на застройку,  контроль за строительством и большие материальные ресурсы. Комиссии подчинялись три московских кирпичных завода .Комиссии была выдана правительственная беспроцентная ссуда на сумму пять миллионов рублей. Комиссии также была поручена работа по благоустройству и инженерному оборудованию Москвы, но до 1817 года практически вся работа была сосредоточена на постройке добротных домов для жителей Москвы, пострадавших от пожара 1812 года.</a:t>
            </a:r>
          </a:p>
          <a:p>
            <a:r>
              <a:rPr lang="ru-RU" sz="1600" dirty="0" smtClean="0"/>
              <a:t>  Перед архитектурным отделением стояли следующие задачи:</a:t>
            </a:r>
          </a:p>
          <a:p>
            <a:r>
              <a:rPr lang="ru-RU" sz="1600" dirty="0" smtClean="0"/>
              <a:t>«сочинение планов и фасадов на произведение обывательских строений и надзор за прочностию при постройке оных; наблюдение за производством строений в точности по прожектированным линиям, а также выданным планам и фасадам; смотрение за добротою материалов, к построению нужных и выделкою по данной форме кирпича как на казенных, так и на партикулярных заводах, равномерно наблюдение за установленной пропорциею белого камня».</a:t>
            </a:r>
          </a:p>
          <a:p>
            <a:r>
              <a:rPr lang="ru-RU" sz="1600" dirty="0" smtClean="0"/>
              <a:t>    Работа комиссии была эффективной; Москва была в основном восстановлена за пять лет. Уже к маю 1816 года задача постройки домов стала терять остроту, и после постановления Комитета министров Комиссия получила свыше 1,5 миллиона рублей на нивелирование улиц и их благоустройство</a:t>
            </a:r>
            <a:r>
              <a:rPr lang="ru-RU" sz="1400" dirty="0" smtClean="0"/>
              <a:t>.</a:t>
            </a:r>
            <a:endParaRPr lang="ru-RU" sz="1400" dirty="0"/>
          </a:p>
        </p:txBody>
      </p:sp>
      <p:sp>
        <p:nvSpPr>
          <p:cNvPr id="6" name="TextBox 5"/>
          <p:cNvSpPr txBox="1"/>
          <p:nvPr/>
        </p:nvSpPr>
        <p:spPr>
          <a:xfrm>
            <a:off x="642910" y="571480"/>
            <a:ext cx="7572428" cy="523220"/>
          </a:xfrm>
          <a:prstGeom prst="rect">
            <a:avLst/>
          </a:prstGeom>
          <a:noFill/>
        </p:spPr>
        <p:txBody>
          <a:bodyPr wrap="square" rtlCol="0">
            <a:spAutoFit/>
          </a:bodyPr>
          <a:lstStyle/>
          <a:p>
            <a:pPr algn="ctr"/>
            <a:r>
              <a:rPr lang="ru-RU" sz="2800" dirty="0" smtClean="0"/>
              <a:t>Комиссия о строении  Москвы.</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ANYA\Рабочий стол\Презентация\1_163[1].jpg"/>
          <p:cNvPicPr>
            <a:picLocks noChangeAspect="1" noChangeArrowheads="1"/>
          </p:cNvPicPr>
          <p:nvPr/>
        </p:nvPicPr>
        <p:blipFill>
          <a:blip r:embed="rId2" cstate="print"/>
          <a:srcRect r="86" b="8486"/>
          <a:stretch>
            <a:fillRect/>
          </a:stretch>
        </p:blipFill>
        <p:spPr bwMode="auto">
          <a:xfrm>
            <a:off x="467544" y="980728"/>
            <a:ext cx="8136904" cy="4968552"/>
          </a:xfrm>
          <a:prstGeom prst="rect">
            <a:avLst/>
          </a:prstGeom>
          <a:noFill/>
        </p:spPr>
      </p:pic>
      <p:sp>
        <p:nvSpPr>
          <p:cNvPr id="3" name="TextBox 2"/>
          <p:cNvSpPr txBox="1"/>
          <p:nvPr/>
        </p:nvSpPr>
        <p:spPr>
          <a:xfrm>
            <a:off x="0" y="6357958"/>
            <a:ext cx="9144000" cy="307777"/>
          </a:xfrm>
          <a:prstGeom prst="rect">
            <a:avLst/>
          </a:prstGeom>
          <a:noFill/>
        </p:spPr>
        <p:txBody>
          <a:bodyPr wrap="square" rtlCol="0">
            <a:spAutoFit/>
          </a:bodyPr>
          <a:lstStyle/>
          <a:p>
            <a:r>
              <a:rPr lang="ru-RU" sz="1400" dirty="0" smtClean="0"/>
              <a:t>М. Казаков. Здание Сената в Московском Кремле.1776-1787г.г. Отремонтирован после пожара.</a:t>
            </a:r>
            <a:endParaRPr lang="ru-R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TANYA\Рабочий стол\Презентация\kazak2[1].jpg"/>
          <p:cNvPicPr>
            <a:picLocks noChangeAspect="1" noChangeArrowheads="1"/>
          </p:cNvPicPr>
          <p:nvPr/>
        </p:nvPicPr>
        <p:blipFill>
          <a:blip r:embed="rId2" cstate="print"/>
          <a:srcRect/>
          <a:stretch>
            <a:fillRect/>
          </a:stretch>
        </p:blipFill>
        <p:spPr bwMode="auto">
          <a:xfrm>
            <a:off x="285720" y="357166"/>
            <a:ext cx="8572560" cy="6125989"/>
          </a:xfrm>
          <a:prstGeom prst="rect">
            <a:avLst/>
          </a:prstGeom>
          <a:noFill/>
        </p:spPr>
      </p:pic>
      <p:sp>
        <p:nvSpPr>
          <p:cNvPr id="3" name="TextBox 2"/>
          <p:cNvSpPr txBox="1"/>
          <p:nvPr/>
        </p:nvSpPr>
        <p:spPr>
          <a:xfrm>
            <a:off x="500034" y="6357958"/>
            <a:ext cx="8358246" cy="369332"/>
          </a:xfrm>
          <a:prstGeom prst="rect">
            <a:avLst/>
          </a:prstGeom>
          <a:noFill/>
        </p:spPr>
        <p:txBody>
          <a:bodyPr wrap="square" rtlCol="0">
            <a:spAutoFit/>
          </a:bodyPr>
          <a:lstStyle/>
          <a:p>
            <a:r>
              <a:rPr lang="ru-RU" dirty="0" smtClean="0"/>
              <a:t>Здание Сената.</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5122" name="Picture 2" descr="C:\Documents and Settings\TANYA\Рабочий стол\Презентация\alexandertuin[1].jpg"/>
          <p:cNvPicPr>
            <a:picLocks noChangeAspect="1" noChangeArrowheads="1"/>
          </p:cNvPicPr>
          <p:nvPr/>
        </p:nvPicPr>
        <p:blipFill>
          <a:blip r:embed="rId2" cstate="print"/>
          <a:srcRect/>
          <a:stretch>
            <a:fillRect/>
          </a:stretch>
        </p:blipFill>
        <p:spPr bwMode="auto">
          <a:xfrm>
            <a:off x="357158" y="268135"/>
            <a:ext cx="8501122" cy="6365268"/>
          </a:xfrm>
          <a:prstGeom prst="rect">
            <a:avLst/>
          </a:prstGeom>
          <a:noFill/>
        </p:spPr>
      </p:pic>
      <p:sp>
        <p:nvSpPr>
          <p:cNvPr id="5" name="TextBox 4"/>
          <p:cNvSpPr txBox="1"/>
          <p:nvPr/>
        </p:nvSpPr>
        <p:spPr>
          <a:xfrm>
            <a:off x="571472" y="357166"/>
            <a:ext cx="8072494" cy="1754326"/>
          </a:xfrm>
          <a:prstGeom prst="rect">
            <a:avLst/>
          </a:prstGeom>
          <a:noFill/>
        </p:spPr>
        <p:txBody>
          <a:bodyPr wrap="square" rtlCol="0">
            <a:spAutoFit/>
          </a:bodyPr>
          <a:lstStyle/>
          <a:p>
            <a:r>
              <a:rPr lang="ru-RU" dirty="0" smtClean="0">
                <a:solidFill>
                  <a:schemeClr val="accent4">
                    <a:lumMod val="50000"/>
                  </a:schemeClr>
                </a:solidFill>
              </a:rPr>
              <a:t>Сады на месте русла убранной под землю реки Неглинки были разбиты по проекту архитектора Бове в 1820—1823 годах в рамках плана по восстановлению Москвы после пожара 1812 года. Работы начались по указу и</a:t>
            </a:r>
            <a:r>
              <a:rPr lang="ru-RU" dirty="0" smtClean="0">
                <a:solidFill>
                  <a:schemeClr val="bg1"/>
                </a:solidFill>
              </a:rPr>
              <a:t>мператора</a:t>
            </a:r>
            <a:r>
              <a:rPr lang="ru-RU" dirty="0" smtClean="0">
                <a:solidFill>
                  <a:schemeClr val="accent4">
                    <a:lumMod val="50000"/>
                  </a:schemeClr>
                </a:solidFill>
              </a:rPr>
              <a:t> Александра I и сады (Верхний, Средний и Нижний) были названы в его ч</a:t>
            </a:r>
            <a:r>
              <a:rPr lang="ru-RU" dirty="0" smtClean="0"/>
              <a:t>есть</a:t>
            </a:r>
            <a:r>
              <a:rPr lang="ru-RU" dirty="0" smtClean="0">
                <a:solidFill>
                  <a:schemeClr val="accent4">
                    <a:lumMod val="50000"/>
                  </a:schemeClr>
                </a:solidFill>
              </a:rPr>
              <a:t> в 1856 году, до это</a:t>
            </a:r>
            <a:r>
              <a:rPr lang="ru-RU" dirty="0" smtClean="0"/>
              <a:t>го</a:t>
            </a:r>
            <a:r>
              <a:rPr lang="ru-RU" dirty="0" smtClean="0">
                <a:solidFill>
                  <a:schemeClr val="accent4">
                    <a:lumMod val="50000"/>
                  </a:schemeClr>
                </a:solidFill>
              </a:rPr>
              <a:t> сады были Кремлё</a:t>
            </a:r>
            <a:r>
              <a:rPr lang="ru-RU" dirty="0" smtClean="0">
                <a:solidFill>
                  <a:schemeClr val="bg1"/>
                </a:solidFill>
              </a:rPr>
              <a:t>вскими</a:t>
            </a:r>
            <a:r>
              <a:rPr lang="ru-RU" dirty="0" smtClean="0">
                <a:solidFill>
                  <a:schemeClr val="accent4">
                    <a:lumMod val="50000"/>
                  </a:schemeClr>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TANYA\Рабочий стол\Презентация\1122897631PICT0037[1].jpg"/>
          <p:cNvPicPr>
            <a:picLocks noChangeAspect="1" noChangeArrowheads="1"/>
          </p:cNvPicPr>
          <p:nvPr/>
        </p:nvPicPr>
        <p:blipFill>
          <a:blip r:embed="rId2" cstate="print"/>
          <a:srcRect/>
          <a:stretch>
            <a:fillRect/>
          </a:stretch>
        </p:blipFill>
        <p:spPr bwMode="auto">
          <a:xfrm>
            <a:off x="1000100" y="1071546"/>
            <a:ext cx="7277100" cy="5461000"/>
          </a:xfrm>
          <a:prstGeom prst="rect">
            <a:avLst/>
          </a:prstGeom>
          <a:noFill/>
        </p:spPr>
      </p:pic>
      <p:sp>
        <p:nvSpPr>
          <p:cNvPr id="28673" name="Rectangle 1"/>
          <p:cNvSpPr>
            <a:spLocks noChangeArrowheads="1"/>
          </p:cNvSpPr>
          <p:nvPr/>
        </p:nvSpPr>
        <p:spPr bwMode="auto">
          <a:xfrm>
            <a:off x="0" y="243934"/>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1" u="none" strike="noStrike" cap="none" normalizeH="0" baseline="0" dirty="0" smtClean="0">
                <a:ln>
                  <a:noFill/>
                </a:ln>
                <a:solidFill>
                  <a:srgbClr val="FFFFFF"/>
                </a:solidFill>
                <a:effectLst/>
                <a:latin typeface="Arial" charset="0"/>
              </a:rPr>
              <a:t>В Верхнем саду расположен грот «Руины». Грот в саду задуман как напоминание о войне 1812 года, его крылья выложены обломками московских зданий, разрушенных армией Наполеона.</a:t>
            </a:r>
            <a:endParaRPr kumimoji="0" lang="ru-RU" sz="3200" b="0" i="1" u="none" strike="noStrike" cap="none" normalizeH="0" baseline="0" dirty="0" smtClean="0">
              <a:ln>
                <a:noFill/>
              </a:ln>
              <a:solidFill>
                <a:srgbClr val="FFFFFF"/>
              </a:solidFill>
              <a:effectLst/>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Apex</Template>
  <TotalTime>290</TotalTime>
  <Words>584</Words>
  <Application>Microsoft Office PowerPoint</Application>
  <PresentationFormat>Экран (4:3)</PresentationFormat>
  <Paragraphs>37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Восстановление Москвы после пожара 1812 года.</vt:lpstr>
      <vt:lpstr>Слайд 2</vt:lpstr>
      <vt:lpstr>Слайд 3</vt:lpstr>
      <vt:lpstr>Слайд 4</vt:lpstr>
      <vt:lpstr>Слайд 5</vt:lpstr>
      <vt:lpstr>Слайд 6</vt:lpstr>
      <vt:lpstr>Слайд 7</vt:lpstr>
      <vt:lpstr>Слайд 8</vt:lpstr>
      <vt:lpstr>Слайд 9</vt:lpstr>
      <vt:lpstr>Вид на Московский Университет до пожара 1812 года.</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TANYA</cp:lastModifiedBy>
  <cp:revision>50</cp:revision>
  <dcterms:modified xsi:type="dcterms:W3CDTF">2014-08-30T14:37:35Z</dcterms:modified>
</cp:coreProperties>
</file>