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4" r:id="rId8"/>
    <p:sldId id="265" r:id="rId9"/>
    <p:sldId id="267" r:id="rId10"/>
    <p:sldId id="273" r:id="rId11"/>
    <p:sldId id="262" r:id="rId12"/>
    <p:sldId id="270" r:id="rId13"/>
    <p:sldId id="269" r:id="rId14"/>
    <p:sldId id="263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6C8475-6969-4133-B2A3-368BC0BF7D0E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1BB174-FD70-452E-B398-AAE3BEBB99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96944" cy="23316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«Дебаты» в  современном гуманитарном образовании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Автор: Колесникова З.Г., </a:t>
            </a:r>
          </a:p>
          <a:p>
            <a:pPr algn="r"/>
            <a:r>
              <a:rPr lang="ru-RU" sz="2400" dirty="0" smtClean="0"/>
              <a:t>учитель истории и обществознания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255317"/>
            <a:ext cx="8496944" cy="1013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МОУ Лицей №8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84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62472" cy="5674642"/>
          </a:xfrm>
        </p:spPr>
        <p:txBody>
          <a:bodyPr vert="wordArtVert">
            <a:noAutofit/>
          </a:bodyPr>
          <a:lstStyle/>
          <a:p>
            <a:r>
              <a:rPr lang="ru-RU" sz="2400" dirty="0" smtClean="0"/>
              <a:t>Карта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эксперта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24571"/>
              </p:ext>
            </p:extLst>
          </p:nvPr>
        </p:nvGraphicFramePr>
        <p:xfrm>
          <a:off x="2199574" y="188640"/>
          <a:ext cx="6620898" cy="5976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527"/>
                <a:gridCol w="489268"/>
                <a:gridCol w="603203"/>
                <a:gridCol w="986193"/>
                <a:gridCol w="986193"/>
                <a:gridCol w="986193"/>
                <a:gridCol w="694321"/>
              </a:tblGrid>
              <a:tr h="7777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критерий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О3</a:t>
                      </a:r>
                      <a:endParaRPr lang="ru-RU" sz="1600" dirty="0"/>
                    </a:p>
                  </a:txBody>
                  <a:tcPr/>
                </a:tc>
              </a:tr>
              <a:tr h="498056"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Формулировка вопросов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805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Проблемность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4980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Конкретность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4980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Четкость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498056"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Культура общения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7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Выразительность</a:t>
                      </a:r>
                      <a:r>
                        <a:rPr lang="ru-RU" sz="1600" baseline="0" dirty="0" smtClean="0"/>
                        <a:t> речи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43276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Манера</a:t>
                      </a:r>
                      <a:r>
                        <a:rPr lang="ru-RU" sz="1600" baseline="0" dirty="0" smtClean="0"/>
                        <a:t> общения с собеседниками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498056"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Умение</a:t>
                      </a:r>
                      <a:r>
                        <a:rPr lang="ru-RU" sz="1600" baseline="0" dirty="0" smtClean="0"/>
                        <a:t> обращение с материалами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5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«Россия – правовое государство»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446121"/>
              </p:ext>
            </p:extLst>
          </p:nvPr>
        </p:nvGraphicFramePr>
        <p:xfrm>
          <a:off x="1403648" y="1052736"/>
          <a:ext cx="6096000" cy="555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Утверждающая сторона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Отрицающая</a:t>
                      </a:r>
                      <a:r>
                        <a:rPr lang="ru-RU" baseline="0" dirty="0" smtClean="0"/>
                        <a:t> сторона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Обращение к ст. 1 Конституции РФ: «Российская Федерация – демократическое федеративное правовое государство с республиканской формой правления»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Приоритет государственных интересов над частными</a:t>
                      </a:r>
                    </a:p>
                    <a:p>
                      <a:r>
                        <a:rPr lang="ru-RU" sz="1400" dirty="0" smtClean="0"/>
                        <a:t>Коррупция, произвол чиновников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Провозглашение демократических прав и свобод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Несоблюдение прав и свобод человека, отсутствие гражданского общества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Присутствует четкое разделение властей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Отсутствие независимой судебной власти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Политический плюрализм и парламентаризм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Незрелость политической системы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20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Избираемое народом Федеральное Собрание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Отсутствие демократического опыта по сравнению с западными государствами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6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1991 году Россия осуществила перестройку ценностей. Переход к строительству демократического государства сопровождался зарождением гражданского общества (принятие Конституции РФ, новое политическое мышление, плюрализм, либеральная экономика). </a:t>
            </a:r>
            <a:r>
              <a:rPr lang="ru-RU" dirty="0" smtClean="0"/>
              <a:t>Основной закон </a:t>
            </a:r>
            <a:r>
              <a:rPr lang="ru-RU" dirty="0" smtClean="0"/>
              <a:t>государства </a:t>
            </a:r>
            <a:r>
              <a:rPr lang="ru-RU" dirty="0" smtClean="0"/>
              <a:t>провозгласил </a:t>
            </a:r>
            <a:r>
              <a:rPr lang="ru-RU" dirty="0" smtClean="0"/>
              <a:t>налаженный механизм защиты прав и свобод человека и гражданина.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Вывод утверждающей стороны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6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268760"/>
            <a:ext cx="8568952" cy="4896544"/>
          </a:xfrm>
        </p:spPr>
        <p:txBody>
          <a:bodyPr>
            <a:noAutofit/>
          </a:bodyPr>
          <a:lstStyle/>
          <a:p>
            <a:r>
              <a:rPr lang="ru-RU" dirty="0" smtClean="0"/>
              <a:t>Россия еще находится на стадии становления гражданского правового общества. Отсутствие правового образования приводит к нарушениям правовых, административно-процессуальных норм, основанных на справедливости, беспристрастии и объективности. Мы согласны с </a:t>
            </a:r>
            <a:r>
              <a:rPr lang="ru-RU" dirty="0" err="1" smtClean="0"/>
              <a:t>В.О.Ключевским</a:t>
            </a:r>
            <a:r>
              <a:rPr lang="ru-RU" dirty="0" smtClean="0"/>
              <a:t>, что русская история показывает непризнание ценностей отдельной личности (например, крепостное </a:t>
            </a:r>
            <a:r>
              <a:rPr lang="ru-RU" dirty="0" smtClean="0"/>
              <a:t>     право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отрицающей стороны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41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На сегодняшнем примере мы разобрали одну из современных образовательных технологий – дебаты. Она способствует формированию следующих компетенций: </a:t>
            </a:r>
          </a:p>
          <a:p>
            <a:r>
              <a:rPr lang="ru-RU" dirty="0"/>
              <a:t>и</a:t>
            </a:r>
            <a:r>
              <a:rPr lang="ru-RU" dirty="0" smtClean="0"/>
              <a:t>сследовательской</a:t>
            </a:r>
          </a:p>
          <a:p>
            <a:r>
              <a:rPr lang="ru-RU" dirty="0" smtClean="0"/>
              <a:t>познавательной</a:t>
            </a:r>
          </a:p>
          <a:p>
            <a:r>
              <a:rPr lang="ru-RU" dirty="0" smtClean="0"/>
              <a:t>коммуникативной</a:t>
            </a:r>
          </a:p>
          <a:p>
            <a:r>
              <a:rPr lang="ru-RU" dirty="0" smtClean="0"/>
              <a:t>информационно-технологической.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38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/>
              <a:t>Такая работа развивает критическое, креативное мышление, требует быстрого ориентирования, помогает осмыслить современную проблемную ситуацию.  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Данный метод </a:t>
            </a:r>
            <a:r>
              <a:rPr lang="ru-RU" dirty="0"/>
              <a:t>можно применять на уроках обществознания, обсуждая глобальные проблемы человечества, решая проблемы дефицита госбюджета, межнациональные конфликты и т.д. А на уроках истории – рассматривая события и процессы отечественной истории (восстание декабристов, Октябрьская революция, Вторая мировая война и т.д.)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77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50304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276872"/>
            <a:ext cx="3334970" cy="232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Превратить урок в мастерскую идей и творчески дать всем ее </a:t>
            </a:r>
            <a:r>
              <a:rPr lang="ru-RU" sz="4000" dirty="0" smtClean="0"/>
              <a:t>разрешить</a:t>
            </a:r>
          </a:p>
          <a:p>
            <a:pPr marL="0" indent="0" algn="r">
              <a:buNone/>
            </a:pPr>
            <a:r>
              <a:rPr lang="ru-RU" sz="4000" dirty="0" smtClean="0"/>
              <a:t>А.В. Хуторской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30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социально-адаптивная</a:t>
            </a:r>
          </a:p>
          <a:p>
            <a:r>
              <a:rPr lang="ru-RU" sz="4000" dirty="0" smtClean="0"/>
              <a:t>когнитивная (познавательная)</a:t>
            </a:r>
          </a:p>
          <a:p>
            <a:r>
              <a:rPr lang="ru-RU" sz="4000" dirty="0" smtClean="0"/>
              <a:t>информационно-технологическая</a:t>
            </a:r>
          </a:p>
          <a:p>
            <a:r>
              <a:rPr lang="ru-RU" sz="4000" dirty="0" smtClean="0"/>
              <a:t>коммуникативная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Компетенции: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41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деятельность должна рождать нечто новое (открытие новых знаний и обнаружение новых возможностей)</a:t>
            </a:r>
          </a:p>
          <a:p>
            <a:r>
              <a:rPr lang="ru-RU" dirty="0" smtClean="0"/>
              <a:t>деятельность </a:t>
            </a:r>
            <a:r>
              <a:rPr lang="ru-RU" dirty="0" smtClean="0"/>
              <a:t>должна </a:t>
            </a:r>
            <a:r>
              <a:rPr lang="ru-RU" dirty="0"/>
              <a:t>быть оптимально трудной, но выполнимой (постепенное усложнение заданий)</a:t>
            </a:r>
          </a:p>
          <a:p>
            <a:r>
              <a:rPr lang="ru-RU" dirty="0" smtClean="0"/>
              <a:t>деятельность </a:t>
            </a:r>
            <a:r>
              <a:rPr lang="ru-RU" dirty="0"/>
              <a:t>должна развивать самооценку и самоанализ, направлять к реализации своих способностей и возможностей</a:t>
            </a:r>
          </a:p>
          <a:p>
            <a:r>
              <a:rPr lang="ru-RU" dirty="0" smtClean="0"/>
              <a:t>деятельность </a:t>
            </a:r>
            <a:r>
              <a:rPr lang="ru-RU" dirty="0"/>
              <a:t>должна быть разнообразной, разноплановой и способствовать разностороннему развитию личности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Деятельность учащихся на уроке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03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ыкк\Desktop\дебаты\12313459670P7Y7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615" y="3717032"/>
            <a:ext cx="29476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исследовательский элемент</a:t>
            </a:r>
          </a:p>
          <a:p>
            <a:r>
              <a:rPr lang="ru-RU" sz="3600" dirty="0" smtClean="0"/>
              <a:t>компетентность </a:t>
            </a:r>
            <a:r>
              <a:rPr lang="ru-RU" sz="3600" dirty="0"/>
              <a:t>участников в данном </a:t>
            </a:r>
            <a:r>
              <a:rPr lang="ru-RU" sz="3600" dirty="0" smtClean="0"/>
              <a:t>вопросе</a:t>
            </a:r>
          </a:p>
          <a:p>
            <a:r>
              <a:rPr lang="ru-RU" sz="3600" dirty="0" smtClean="0"/>
              <a:t>гражданская позиция учащихся</a:t>
            </a:r>
          </a:p>
          <a:p>
            <a:r>
              <a:rPr lang="ru-RU" sz="3600" dirty="0" smtClean="0"/>
              <a:t>спорность проблемы </a:t>
            </a:r>
          </a:p>
          <a:p>
            <a:endParaRPr lang="ru-RU" sz="4000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Дебаты включают: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16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Дебаты — это система </a:t>
            </a:r>
            <a:r>
              <a:rPr lang="ru-RU" dirty="0" smtClean="0"/>
              <a:t>формализованных </a:t>
            </a:r>
            <a:r>
              <a:rPr lang="ru-RU" dirty="0"/>
              <a:t>дискуссий на актуальные темы, в </a:t>
            </a:r>
            <a:r>
              <a:rPr lang="ru-RU" dirty="0" smtClean="0"/>
              <a:t>которой </a:t>
            </a:r>
            <a:r>
              <a:rPr lang="ru-RU" dirty="0"/>
              <a:t>команды “за” и “против” выдвигают </a:t>
            </a:r>
            <a:r>
              <a:rPr lang="ru-RU" dirty="0" smtClean="0"/>
              <a:t>аргументы </a:t>
            </a:r>
            <a:r>
              <a:rPr lang="ru-RU" dirty="0"/>
              <a:t>и контраргументы по поводу </a:t>
            </a:r>
            <a:r>
              <a:rPr lang="ru-RU" dirty="0" smtClean="0"/>
              <a:t>предложенного </a:t>
            </a:r>
            <a:r>
              <a:rPr lang="ru-RU" dirty="0"/>
              <a:t>тезиса, чтобы убедить членов жюри (судей) </a:t>
            </a:r>
            <a:r>
              <a:rPr lang="ru-RU" dirty="0" smtClean="0"/>
              <a:t>в своей правоте.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Технология «Дебаты»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05064"/>
            <a:ext cx="396044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9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Команда утверждения (три спикера: У1, У2, У3)</a:t>
            </a:r>
          </a:p>
          <a:p>
            <a:r>
              <a:rPr lang="ru-RU" dirty="0" smtClean="0"/>
              <a:t>Команда отрицания (три спикера: О1, О2, О3)</a:t>
            </a:r>
          </a:p>
          <a:p>
            <a:r>
              <a:rPr lang="ru-RU" dirty="0" smtClean="0"/>
              <a:t>Эксперты (жюри)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Технология «Дебаты»</a:t>
            </a:r>
            <a:br>
              <a:rPr lang="ru-RU" dirty="0" smtClean="0"/>
            </a:br>
            <a:r>
              <a:rPr lang="ru-RU" dirty="0" smtClean="0"/>
              <a:t>Участники: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775679"/>
            <a:ext cx="4317932" cy="260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7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0"/>
            <a:ext cx="5544616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1549152" cy="6120680"/>
          </a:xfrm>
        </p:spPr>
        <p:txBody>
          <a:bodyPr vert="wordArtVert">
            <a:noAutofit/>
          </a:bodyPr>
          <a:lstStyle/>
          <a:p>
            <a:pPr algn="ctr"/>
            <a:r>
              <a:rPr lang="ru-RU" dirty="0" smtClean="0"/>
              <a:t>Дебаты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0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1162472" cy="5760640"/>
          </a:xfrm>
        </p:spPr>
        <p:txBody>
          <a:bodyPr vert="wordArtVert">
            <a:noAutofit/>
          </a:bodyPr>
          <a:lstStyle/>
          <a:p>
            <a:r>
              <a:rPr lang="ru-RU" sz="2400" dirty="0" smtClean="0"/>
              <a:t>Карта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эксперта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796288"/>
              </p:ext>
            </p:extLst>
          </p:nvPr>
        </p:nvGraphicFramePr>
        <p:xfrm>
          <a:off x="2195736" y="260648"/>
          <a:ext cx="6609802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862"/>
                <a:gridCol w="545668"/>
                <a:gridCol w="547213"/>
                <a:gridCol w="817809"/>
                <a:gridCol w="942750"/>
                <a:gridCol w="942750"/>
                <a:gridCol w="942750"/>
              </a:tblGrid>
              <a:tr h="4151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критерий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О3</a:t>
                      </a:r>
                      <a:endParaRPr lang="ru-RU" sz="1600" dirty="0"/>
                    </a:p>
                  </a:txBody>
                  <a:tcPr/>
                </a:tc>
              </a:tr>
              <a:tr h="41513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Содержательность</a:t>
                      </a:r>
                      <a:r>
                        <a:rPr lang="ru-RU" sz="1600" baseline="0" dirty="0" smtClean="0"/>
                        <a:t> выступлений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51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Полнота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4151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Конкретность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4151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Осознанность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41513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Содержательность ответов на вопросы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51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Оперативность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4151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Гибкость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41513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Структурированность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51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Системность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41513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Логичность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19421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Рациональность использования времени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31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519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Технология «Дебаты» в  современном гуманитарном образовании</vt:lpstr>
      <vt:lpstr>Презентация PowerPoint</vt:lpstr>
      <vt:lpstr>Компетенции:</vt:lpstr>
      <vt:lpstr>Деятельность учащихся на уроке</vt:lpstr>
      <vt:lpstr> Дебаты включают:</vt:lpstr>
      <vt:lpstr>Технология «Дебаты»</vt:lpstr>
      <vt:lpstr>Технология «Дебаты» Участники:</vt:lpstr>
      <vt:lpstr>Дебаты</vt:lpstr>
      <vt:lpstr>Карта    эксперта</vt:lpstr>
      <vt:lpstr>Карта    эксперта</vt:lpstr>
      <vt:lpstr> «Россия – правовое государство»</vt:lpstr>
      <vt:lpstr>Вывод утверждающей стороны</vt:lpstr>
      <vt:lpstr>Вывод отрицающей стороны</vt:lpstr>
      <vt:lpstr>Итоги</vt:lpstr>
      <vt:lpstr>Итоги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«Дебаты» ы современном гуманитарном образовании</dc:title>
  <dc:creator>ыкк</dc:creator>
  <cp:lastModifiedBy>ыкк</cp:lastModifiedBy>
  <cp:revision>16</cp:revision>
  <dcterms:created xsi:type="dcterms:W3CDTF">2012-01-20T15:29:03Z</dcterms:created>
  <dcterms:modified xsi:type="dcterms:W3CDTF">2012-01-27T20:18:28Z</dcterms:modified>
</cp:coreProperties>
</file>