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56" r:id="rId2"/>
    <p:sldId id="264" r:id="rId3"/>
    <p:sldId id="265" r:id="rId4"/>
    <p:sldId id="266" r:id="rId5"/>
    <p:sldId id="267" r:id="rId6"/>
    <p:sldId id="270" r:id="rId7"/>
    <p:sldId id="268" r:id="rId8"/>
    <p:sldId id="269" r:id="rId9"/>
    <p:sldId id="271" r:id="rId10"/>
    <p:sldId id="272" r:id="rId11"/>
    <p:sldId id="27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6841B-63C4-435E-B7EE-709973D434B6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67697-36DA-4891-8F14-A51652FB5E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6841B-63C4-435E-B7EE-709973D434B6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67697-36DA-4891-8F14-A51652FB5E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6841B-63C4-435E-B7EE-709973D434B6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67697-36DA-4891-8F14-A51652FB5E6E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6841B-63C4-435E-B7EE-709973D434B6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67697-36DA-4891-8F14-A51652FB5E6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6841B-63C4-435E-B7EE-709973D434B6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67697-36DA-4891-8F14-A51652FB5E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6841B-63C4-435E-B7EE-709973D434B6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67697-36DA-4891-8F14-A51652FB5E6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6841B-63C4-435E-B7EE-709973D434B6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67697-36DA-4891-8F14-A51652FB5E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6841B-63C4-435E-B7EE-709973D434B6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67697-36DA-4891-8F14-A51652FB5E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6841B-63C4-435E-B7EE-709973D434B6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67697-36DA-4891-8F14-A51652FB5E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6841B-63C4-435E-B7EE-709973D434B6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67697-36DA-4891-8F14-A51652FB5E6E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6841B-63C4-435E-B7EE-709973D434B6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67697-36DA-4891-8F14-A51652FB5E6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56841B-63C4-435E-B7EE-709973D434B6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D067697-36DA-4891-8F14-A51652FB5E6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К.Тинчурин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tt-RU" b="1" i="1" dirty="0" smtClean="0">
                <a:latin typeface="Times New Roman" pitchFamily="18" charset="0"/>
                <a:cs typeface="Times New Roman" pitchFamily="18" charset="0"/>
              </a:rPr>
              <a:t>Мәдрәсәдә беренче көн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”</a:t>
            </a:r>
            <a:br>
              <a:rPr lang="tt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 хикәясе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83568" y="3861048"/>
            <a:ext cx="79928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Максат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К.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Тинчуринны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ң тормыш юлын искә төшерү, “Мәдрәсәдә беренче көн” әсәре белән мөстәкыйл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 эшләү һәм анализ ясау күнекмәләрен камилләштерү, сөйләм телен үстерү, фикерләү, чагыштыру, нәтиҗә чыгару кунекмәләрен камилләштерү. </a:t>
            </a:r>
          </a:p>
          <a:p>
            <a:r>
              <a:rPr lang="tt-RU" dirty="0">
                <a:latin typeface="Times New Roman" pitchFamily="18" charset="0"/>
                <a:cs typeface="Times New Roman" pitchFamily="18" charset="0"/>
              </a:rPr>
              <a:t> </a:t>
            </a:r>
            <a:endParaRPr lang="tt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739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7584" y="332656"/>
            <a:ext cx="669674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b="1" dirty="0" smtClean="0"/>
              <a:t>1 .   </a:t>
            </a:r>
            <a:r>
              <a:rPr lang="ru-RU" sz="2000" b="1" dirty="0" err="1" smtClean="0"/>
              <a:t>Хафизны</a:t>
            </a:r>
            <a:r>
              <a:rPr lang="ru-RU" sz="2000" b="1" dirty="0" smtClean="0"/>
              <a:t> </a:t>
            </a:r>
            <a:r>
              <a:rPr lang="ru-RU" sz="2000" b="1" dirty="0" err="1"/>
              <a:t>мәдрәсәгә</a:t>
            </a:r>
            <a:r>
              <a:rPr lang="ru-RU" sz="2000" b="1" dirty="0"/>
              <a:t> кем </a:t>
            </a:r>
            <a:r>
              <a:rPr lang="ru-RU" sz="2000" b="1" dirty="0" err="1"/>
              <a:t>китерде</a:t>
            </a:r>
            <a:r>
              <a:rPr lang="ru-RU" sz="2000" b="1" dirty="0"/>
              <a:t>?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err="1"/>
              <a:t>әтисе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err="1"/>
              <a:t>әнисе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err="1"/>
              <a:t>абыйсы</a:t>
            </a:r>
            <a:endParaRPr lang="ru-RU" sz="2000" dirty="0"/>
          </a:p>
          <a:p>
            <a:pPr lvl="0"/>
            <a:r>
              <a:rPr lang="ru-RU" sz="2000" b="1" dirty="0" smtClean="0"/>
              <a:t>2 .  </a:t>
            </a:r>
            <a:r>
              <a:rPr lang="ru-RU" sz="2000" b="1" dirty="0" err="1" smtClean="0"/>
              <a:t>Хафизның</a:t>
            </a:r>
            <a:r>
              <a:rPr lang="ru-RU" sz="2000" b="1" dirty="0" smtClean="0"/>
              <a:t> </a:t>
            </a:r>
            <a:r>
              <a:rPr lang="ru-RU" sz="2000" b="1" dirty="0" err="1"/>
              <a:t>апасы</a:t>
            </a:r>
            <a:r>
              <a:rPr lang="ru-RU" sz="2000" b="1" dirty="0"/>
              <a:t> бармы?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err="1"/>
              <a:t>юк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бар</a:t>
            </a:r>
            <a:br>
              <a:rPr lang="ru-RU" sz="2000" dirty="0"/>
            </a:br>
            <a:r>
              <a:rPr lang="ru-RU" sz="2000" dirty="0" err="1"/>
              <a:t>белмим</a:t>
            </a:r>
            <a:endParaRPr lang="ru-RU" sz="2000" dirty="0"/>
          </a:p>
          <a:p>
            <a:pPr lvl="0"/>
            <a:r>
              <a:rPr lang="ru-RU" sz="2000" b="1" dirty="0" smtClean="0"/>
              <a:t>3 .   </a:t>
            </a:r>
            <a:r>
              <a:rPr lang="ru-RU" sz="2000" b="1" dirty="0" err="1" smtClean="0"/>
              <a:t>Хафизларның</a:t>
            </a:r>
            <a:r>
              <a:rPr lang="ru-RU" sz="2000" b="1" dirty="0" smtClean="0"/>
              <a:t> </a:t>
            </a:r>
            <a:r>
              <a:rPr lang="ru-RU" sz="2000" b="1" dirty="0" err="1"/>
              <a:t>авылларында</a:t>
            </a:r>
            <a:r>
              <a:rPr lang="ru-RU" sz="2000" b="1" dirty="0"/>
              <a:t> </a:t>
            </a:r>
            <a:r>
              <a:rPr lang="ru-RU" sz="2000" b="1" dirty="0" err="1"/>
              <a:t>мунча</a:t>
            </a:r>
            <a:r>
              <a:rPr lang="ru-RU" sz="2000" b="1" dirty="0"/>
              <a:t> бармы?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бар</a:t>
            </a:r>
            <a:br>
              <a:rPr lang="ru-RU" sz="2000" dirty="0"/>
            </a:br>
            <a:r>
              <a:rPr lang="ru-RU" sz="2000" dirty="0" err="1"/>
              <a:t>юк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err="1"/>
              <a:t>белмим</a:t>
            </a:r>
            <a:endParaRPr lang="ru-RU" sz="2000" dirty="0"/>
          </a:p>
          <a:p>
            <a:pPr lvl="0"/>
            <a:r>
              <a:rPr lang="ru-RU" sz="2000" b="1" dirty="0" smtClean="0"/>
              <a:t> 4 .  </a:t>
            </a:r>
            <a:r>
              <a:rPr lang="ru-RU" sz="2000" b="1" dirty="0" err="1" smtClean="0"/>
              <a:t>Сезнең</a:t>
            </a:r>
            <a:r>
              <a:rPr lang="ru-RU" sz="2000" b="1" dirty="0" smtClean="0"/>
              <a:t> </a:t>
            </a:r>
            <a:r>
              <a:rPr lang="ru-RU" sz="2000" b="1" dirty="0" err="1"/>
              <a:t>авылда</a:t>
            </a:r>
            <a:r>
              <a:rPr lang="ru-RU" sz="2000" b="1" dirty="0"/>
              <a:t> </a:t>
            </a:r>
            <a:r>
              <a:rPr lang="ru-RU" sz="2000" b="1" dirty="0" err="1"/>
              <a:t>нинди</a:t>
            </a:r>
            <a:r>
              <a:rPr lang="ru-RU" sz="2000" b="1" dirty="0"/>
              <a:t> кош </a:t>
            </a:r>
            <a:r>
              <a:rPr lang="ru-RU" sz="2000" b="1" dirty="0" err="1"/>
              <a:t>юк</a:t>
            </a:r>
            <a:r>
              <a:rPr lang="ru-RU" sz="2000" b="1" dirty="0"/>
              <a:t> </a:t>
            </a:r>
            <a:r>
              <a:rPr lang="ru-RU" sz="2000" b="1" dirty="0" err="1"/>
              <a:t>дип</a:t>
            </a:r>
            <a:r>
              <a:rPr lang="ru-RU" sz="2000" b="1" dirty="0"/>
              <a:t> </a:t>
            </a:r>
            <a:r>
              <a:rPr lang="ru-RU" sz="2000" b="1" dirty="0" err="1"/>
              <a:t>ярышалар</a:t>
            </a:r>
            <a:r>
              <a:rPr lang="ru-RU" sz="2000" b="1" dirty="0"/>
              <a:t>?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карга</a:t>
            </a:r>
            <a:br>
              <a:rPr lang="ru-RU" sz="2000" dirty="0"/>
            </a:br>
            <a:r>
              <a:rPr lang="ru-RU" sz="2000" dirty="0" err="1"/>
              <a:t>тутый</a:t>
            </a:r>
            <a:r>
              <a:rPr lang="ru-RU" sz="2000" dirty="0"/>
              <a:t> кош</a:t>
            </a:r>
            <a:br>
              <a:rPr lang="ru-RU" sz="2000" dirty="0"/>
            </a:br>
            <a:r>
              <a:rPr lang="ru-RU" sz="2000" dirty="0" err="1"/>
              <a:t>саескан</a:t>
            </a:r>
            <a:endParaRPr lang="ru-RU" sz="2000" dirty="0"/>
          </a:p>
          <a:p>
            <a:pPr lvl="0"/>
            <a:r>
              <a:rPr lang="ru-RU" sz="2000" b="1" dirty="0" smtClean="0"/>
              <a:t> 5.  </a:t>
            </a:r>
            <a:r>
              <a:rPr lang="ru-RU" sz="2000" b="1" dirty="0" err="1" smtClean="0"/>
              <a:t>Хафизның</a:t>
            </a:r>
            <a:r>
              <a:rPr lang="ru-RU" sz="2000" b="1" dirty="0" smtClean="0"/>
              <a:t> </a:t>
            </a:r>
            <a:r>
              <a:rPr lang="ru-RU" sz="2000" b="1" dirty="0" err="1"/>
              <a:t>әнисе</a:t>
            </a:r>
            <a:r>
              <a:rPr lang="ru-RU" sz="2000" b="1" dirty="0"/>
              <a:t> </a:t>
            </a:r>
            <a:r>
              <a:rPr lang="ru-RU" sz="2000" b="1" dirty="0" err="1"/>
              <a:t>ипи</a:t>
            </a:r>
            <a:r>
              <a:rPr lang="ru-RU" sz="2000" b="1" dirty="0"/>
              <a:t> сала </a:t>
            </a:r>
            <a:r>
              <a:rPr lang="ru-RU" sz="2000" b="1" dirty="0" err="1"/>
              <a:t>беләме</a:t>
            </a:r>
            <a:r>
              <a:rPr lang="ru-RU" sz="2000" b="1" dirty="0"/>
              <a:t>?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err="1"/>
              <a:t>юк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err="1"/>
              <a:t>белә</a:t>
            </a:r>
            <a:r>
              <a:rPr lang="ru-RU" sz="2000" dirty="0"/>
              <a:t>, </a:t>
            </a:r>
            <a:r>
              <a:rPr lang="ru-RU" sz="2000" dirty="0" err="1"/>
              <a:t>әмма</a:t>
            </a:r>
            <a:r>
              <a:rPr lang="ru-RU" sz="2000" dirty="0"/>
              <a:t> </a:t>
            </a:r>
            <a:r>
              <a:rPr lang="ru-RU" sz="2000" dirty="0" err="1"/>
              <a:t>ипие</a:t>
            </a:r>
            <a:r>
              <a:rPr lang="ru-RU" sz="2000" dirty="0"/>
              <a:t> </a:t>
            </a:r>
            <a:r>
              <a:rPr lang="ru-RU" sz="2000" dirty="0" err="1"/>
              <a:t>уңмый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err="1"/>
              <a:t>бик</a:t>
            </a:r>
            <a:r>
              <a:rPr lang="ru-RU" sz="2000" dirty="0"/>
              <a:t> оста </a:t>
            </a:r>
            <a:r>
              <a:rPr lang="ru-RU" sz="2000" dirty="0" err="1"/>
              <a:t>пешерә</a:t>
            </a:r>
            <a:r>
              <a:rPr lang="ru-RU" sz="2000" dirty="0"/>
              <a:t> </a:t>
            </a:r>
            <a:r>
              <a:rPr lang="ru-RU" sz="2000" dirty="0" err="1" smtClean="0"/>
              <a:t>белә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0856274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7584" y="332656"/>
            <a:ext cx="669674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b="1" dirty="0" smtClean="0"/>
              <a:t>6.    </a:t>
            </a:r>
            <a:r>
              <a:rPr lang="ru-RU" b="1" dirty="0" err="1" smtClean="0"/>
              <a:t>Хафизның</a:t>
            </a:r>
            <a:r>
              <a:rPr lang="ru-RU" b="1" dirty="0" smtClean="0"/>
              <a:t> </a:t>
            </a:r>
            <a:r>
              <a:rPr lang="ru-RU" b="1" dirty="0" err="1"/>
              <a:t>ипиен</a:t>
            </a:r>
            <a:r>
              <a:rPr lang="ru-RU" b="1" dirty="0"/>
              <a:t> </a:t>
            </a:r>
            <a:r>
              <a:rPr lang="ru-RU" b="1" dirty="0" err="1"/>
              <a:t>ашау</a:t>
            </a:r>
            <a:r>
              <a:rPr lang="ru-RU" b="1" dirty="0"/>
              <a:t> </a:t>
            </a:r>
            <a:r>
              <a:rPr lang="ru-RU" b="1" dirty="0" err="1"/>
              <a:t>өчен</a:t>
            </a:r>
            <a:r>
              <a:rPr lang="ru-RU" b="1" dirty="0"/>
              <a:t>, </a:t>
            </a:r>
            <a:r>
              <a:rPr lang="ru-RU" b="1" dirty="0" err="1"/>
              <a:t>аны</a:t>
            </a:r>
            <a:r>
              <a:rPr lang="ru-RU" b="1" dirty="0"/>
              <a:t> </a:t>
            </a:r>
            <a:r>
              <a:rPr lang="ru-RU" b="1" dirty="0" err="1"/>
              <a:t>нишләтәләр</a:t>
            </a:r>
            <a:r>
              <a:rPr lang="ru-RU" b="1" dirty="0"/>
              <a:t>?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күзен</a:t>
            </a:r>
            <a:r>
              <a:rPr lang="ru-RU" dirty="0"/>
              <a:t> </a:t>
            </a:r>
            <a:r>
              <a:rPr lang="ru-RU" dirty="0" err="1"/>
              <a:t>бәйлиләр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чыгарып</a:t>
            </a:r>
            <a:r>
              <a:rPr lang="ru-RU" dirty="0"/>
              <a:t> </a:t>
            </a:r>
            <a:r>
              <a:rPr lang="ru-RU" dirty="0" err="1"/>
              <a:t>җибәрәләр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кыйныйлар</a:t>
            </a:r>
            <a:endParaRPr lang="ru-RU" dirty="0"/>
          </a:p>
          <a:p>
            <a:pPr lvl="0"/>
            <a:r>
              <a:rPr lang="ru-RU" b="1" dirty="0" smtClean="0"/>
              <a:t> 7.   </a:t>
            </a:r>
            <a:r>
              <a:rPr lang="ru-RU" b="1" dirty="0" err="1" smtClean="0"/>
              <a:t>Хафиз</a:t>
            </a:r>
            <a:r>
              <a:rPr lang="ru-RU" b="1" dirty="0" smtClean="0"/>
              <a:t> </a:t>
            </a:r>
            <a:r>
              <a:rPr lang="ru-RU" b="1" dirty="0" err="1"/>
              <a:t>үзе</a:t>
            </a:r>
            <a:r>
              <a:rPr lang="ru-RU" b="1" dirty="0"/>
              <a:t> </a:t>
            </a:r>
            <a:r>
              <a:rPr lang="ru-RU" b="1" dirty="0" err="1"/>
              <a:t>күпме</a:t>
            </a:r>
            <a:r>
              <a:rPr lang="ru-RU" b="1" dirty="0"/>
              <a:t> </a:t>
            </a:r>
            <a:r>
              <a:rPr lang="ru-RU" b="1" dirty="0" err="1"/>
              <a:t>ипи</a:t>
            </a:r>
            <a:r>
              <a:rPr lang="ru-RU" b="1" dirty="0"/>
              <a:t> </a:t>
            </a:r>
            <a:r>
              <a:rPr lang="ru-RU" b="1" dirty="0" err="1"/>
              <a:t>ашап</a:t>
            </a:r>
            <a:r>
              <a:rPr lang="ru-RU" b="1" dirty="0"/>
              <a:t> кала?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аз </a:t>
            </a:r>
            <a:r>
              <a:rPr lang="ru-RU" dirty="0" err="1"/>
              <a:t>гына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бер</a:t>
            </a:r>
            <a:r>
              <a:rPr lang="ru-RU" dirty="0"/>
              <a:t> </a:t>
            </a:r>
            <a:r>
              <a:rPr lang="ru-RU" dirty="0" err="1"/>
              <a:t>ипи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бөтенләй</a:t>
            </a:r>
            <a:r>
              <a:rPr lang="ru-RU" dirty="0"/>
              <a:t> </a:t>
            </a:r>
            <a:r>
              <a:rPr lang="ru-RU" dirty="0" err="1"/>
              <a:t>ашый</a:t>
            </a:r>
            <a:r>
              <a:rPr lang="ru-RU" dirty="0"/>
              <a:t> </a:t>
            </a:r>
            <a:r>
              <a:rPr lang="ru-RU" dirty="0" err="1"/>
              <a:t>алмый</a:t>
            </a:r>
            <a:r>
              <a:rPr lang="ru-RU" dirty="0"/>
              <a:t> кала</a:t>
            </a:r>
          </a:p>
          <a:p>
            <a:pPr lvl="0"/>
            <a:r>
              <a:rPr lang="ru-RU" b="1" dirty="0" smtClean="0"/>
              <a:t> 8.   </a:t>
            </a:r>
            <a:r>
              <a:rPr lang="ru-RU" b="1" dirty="0" err="1" smtClean="0"/>
              <a:t>Хафиз</a:t>
            </a:r>
            <a:r>
              <a:rPr lang="ru-RU" b="1" dirty="0" smtClean="0"/>
              <a:t> </a:t>
            </a:r>
            <a:r>
              <a:rPr lang="ru-RU" b="1" dirty="0" err="1"/>
              <a:t>үзе</a:t>
            </a:r>
            <a:r>
              <a:rPr lang="ru-RU" b="1" dirty="0"/>
              <a:t> </a:t>
            </a:r>
            <a:r>
              <a:rPr lang="ru-RU" b="1" dirty="0" err="1"/>
              <a:t>дә</a:t>
            </a:r>
            <a:r>
              <a:rPr lang="ru-RU" b="1" dirty="0"/>
              <a:t> </a:t>
            </a:r>
            <a:r>
              <a:rPr lang="ru-RU" b="1" dirty="0" err="1"/>
              <a:t>яңа</a:t>
            </a:r>
            <a:r>
              <a:rPr lang="ru-RU" b="1" dirty="0"/>
              <a:t> </a:t>
            </a:r>
            <a:r>
              <a:rPr lang="ru-RU" b="1" dirty="0" err="1"/>
              <a:t>килгән</a:t>
            </a:r>
            <a:r>
              <a:rPr lang="ru-RU" b="1" dirty="0"/>
              <a:t> </a:t>
            </a:r>
            <a:r>
              <a:rPr lang="ru-RU" b="1" dirty="0" err="1"/>
              <a:t>малайларны</a:t>
            </a:r>
            <a:r>
              <a:rPr lang="ru-RU" b="1" dirty="0"/>
              <a:t> </a:t>
            </a:r>
            <a:r>
              <a:rPr lang="ru-RU" b="1" dirty="0" err="1"/>
              <a:t>кыерсытамы</a:t>
            </a:r>
            <a:r>
              <a:rPr lang="ru-RU" b="1" dirty="0"/>
              <a:t>?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юк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әйе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бу</a:t>
            </a:r>
            <a:r>
              <a:rPr lang="ru-RU" dirty="0"/>
              <a:t> </a:t>
            </a:r>
            <a:r>
              <a:rPr lang="ru-RU" dirty="0" err="1"/>
              <a:t>турыда</a:t>
            </a:r>
            <a:r>
              <a:rPr lang="ru-RU" dirty="0"/>
              <a:t> </a:t>
            </a:r>
            <a:r>
              <a:rPr lang="ru-RU" dirty="0" err="1"/>
              <a:t>язылмаган</a:t>
            </a:r>
            <a:endParaRPr lang="ru-RU" dirty="0"/>
          </a:p>
          <a:p>
            <a:pPr lvl="0"/>
            <a:r>
              <a:rPr lang="ru-RU" b="1" dirty="0" smtClean="0"/>
              <a:t> 9.   </a:t>
            </a:r>
            <a:r>
              <a:rPr lang="ru-RU" b="1" dirty="0" err="1" smtClean="0"/>
              <a:t>Хафиз</a:t>
            </a:r>
            <a:r>
              <a:rPr lang="ru-RU" b="1" dirty="0" smtClean="0"/>
              <a:t> </a:t>
            </a:r>
            <a:r>
              <a:rPr lang="ru-RU" b="1" dirty="0" err="1"/>
              <a:t>бу</a:t>
            </a:r>
            <a:r>
              <a:rPr lang="ru-RU" b="1" dirty="0"/>
              <a:t> </a:t>
            </a:r>
            <a:r>
              <a:rPr lang="ru-RU" b="1" dirty="0" err="1"/>
              <a:t>вакыйгалардан</a:t>
            </a:r>
            <a:r>
              <a:rPr lang="ru-RU" b="1" dirty="0"/>
              <a:t> </a:t>
            </a:r>
            <a:r>
              <a:rPr lang="ru-RU" b="1" dirty="0" err="1"/>
              <a:t>соң</a:t>
            </a:r>
            <a:r>
              <a:rPr lang="ru-RU" b="1" dirty="0"/>
              <a:t> </a:t>
            </a:r>
            <a:r>
              <a:rPr lang="ru-RU" b="1" dirty="0" err="1"/>
              <a:t>елыймы</a:t>
            </a:r>
            <a:r>
              <a:rPr lang="ru-RU" b="1" dirty="0"/>
              <a:t>?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әйе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юк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бу</a:t>
            </a:r>
            <a:r>
              <a:rPr lang="ru-RU" dirty="0"/>
              <a:t> </a:t>
            </a:r>
            <a:r>
              <a:rPr lang="ru-RU" dirty="0" err="1"/>
              <a:t>турыда</a:t>
            </a:r>
            <a:r>
              <a:rPr lang="ru-RU" dirty="0"/>
              <a:t> </a:t>
            </a:r>
            <a:r>
              <a:rPr lang="ru-RU" dirty="0" err="1"/>
              <a:t>язылмаган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77464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83568" y="908720"/>
            <a:ext cx="741682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t-RU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Сүзлек:</a:t>
            </a:r>
            <a:r>
              <a:rPr lang="tt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tt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Мәдрәсә – революциягә кадәрге уку йорты</a:t>
            </a:r>
          </a:p>
          <a:p>
            <a:r>
              <a:rPr lang="tt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Сәхра – </a:t>
            </a:r>
            <a:r>
              <a:rPr lang="tt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мәдрәсәгә </a:t>
            </a:r>
            <a:r>
              <a:rPr lang="tt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яңа килгән шәкерт</a:t>
            </a:r>
          </a:p>
          <a:p>
            <a:r>
              <a:rPr lang="tt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Сабак – дәрес </a:t>
            </a:r>
          </a:p>
          <a:p>
            <a:r>
              <a:rPr lang="tt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Хәлфә – укытучы</a:t>
            </a:r>
          </a:p>
          <a:p>
            <a:r>
              <a:rPr lang="tt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2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“Мәдрәсәдә беренче көн” хикәясе әдипнең “Мәрҗәннәр” әсәренең бер </a:t>
            </a:r>
            <a:r>
              <a:rPr lang="tt-RU" sz="2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чылбыры</a:t>
            </a:r>
            <a:endParaRPr lang="tt-RU" sz="2800" i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2965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11560" y="764704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71328" y="56818"/>
            <a:ext cx="4176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4000" b="1" i="1" dirty="0" smtClean="0">
                <a:latin typeface="Times New Roman" pitchFamily="18" charset="0"/>
                <a:cs typeface="Times New Roman" pitchFamily="18" charset="0"/>
              </a:rPr>
              <a:t>Образлар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886706"/>
              </p:ext>
            </p:extLst>
          </p:nvPr>
        </p:nvGraphicFramePr>
        <p:xfrm>
          <a:off x="395536" y="692696"/>
          <a:ext cx="8568952" cy="52120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296144"/>
                <a:gridCol w="1440160"/>
                <a:gridCol w="5832648"/>
              </a:tblGrid>
              <a:tr h="576064">
                <a:tc>
                  <a:txBody>
                    <a:bodyPr/>
                    <a:lstStyle/>
                    <a:p>
                      <a:r>
                        <a:rPr lang="tt-RU" dirty="0" smtClean="0"/>
                        <a:t>Образлар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t-RU" dirty="0" smtClean="0"/>
                        <a:t>Аларга хас</a:t>
                      </a:r>
                      <a:r>
                        <a:rPr lang="tt-RU" baseline="0" dirty="0" smtClean="0"/>
                        <a:t> </a:t>
                      </a:r>
                      <a:r>
                        <a:rPr lang="tt-RU" baseline="0" dirty="0" smtClean="0"/>
                        <a:t>сыйфатлар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t-RU" dirty="0" smtClean="0">
                          <a:latin typeface="Times New Roman" pitchFamily="18" charset="0"/>
                          <a:cs typeface="Times New Roman" pitchFamily="18" charset="0"/>
                        </a:rPr>
                        <a:t>Әсәрдән мисаллар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t-RU" dirty="0" smtClean="0"/>
                        <a:t>Хафиз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t-RU" dirty="0" smtClean="0"/>
                        <a:t>Беркатлы авыл баласы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t-RU" dirty="0" smtClean="0"/>
                        <a:t>“Ялганлый” ди</a:t>
                      </a:r>
                      <a:r>
                        <a:rPr lang="tt-RU" dirty="0" smtClean="0">
                          <a:latin typeface="Times New Roman" pitchFamily="18" charset="0"/>
                          <a:cs typeface="Times New Roman" pitchFamily="18" charset="0"/>
                        </a:rPr>
                        <a:t>гән</a:t>
                      </a:r>
                      <a:r>
                        <a:rPr lang="tt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сүз, Хафизның йөрәгенә ук булып кадалган төсле, күңелен әрнетте.</a:t>
                      </a:r>
                    </a:p>
                    <a:p>
                      <a:r>
                        <a:rPr lang="tt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Хафиз, саесканны сөйләп мавыгып китеп, хәтта саескан булып сикергәләп, саесканча йөреп тә күрсәтте.</a:t>
                      </a:r>
                    </a:p>
                    <a:p>
                      <a:r>
                        <a:rPr lang="tt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Әнисе пешергән ипиләрнең тәмлелеген күрсәтү өчен, капчыгыннан бер ипине чыгарып, шәкертләргә авыз иттерә-иттерә, анасының абруен саклау юлында бер бөтен ипинең беткәнен сизмичә дә калды.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t-RU" dirty="0" smtClean="0">
                          <a:latin typeface="Times New Roman" pitchFamily="18" charset="0"/>
                          <a:cs typeface="Times New Roman" pitchFamily="18" charset="0"/>
                        </a:rPr>
                        <a:t>Сөләйман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t-RU" dirty="0" smtClean="0"/>
                        <a:t>Оста</a:t>
                      </a:r>
                      <a:r>
                        <a:rPr lang="tt-RU" baseline="0" dirty="0" smtClean="0"/>
                        <a:t> психолог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t-RU" baseline="0" dirty="0" smtClean="0"/>
                        <a:t> Бу х</a:t>
                      </a:r>
                      <a:r>
                        <a:rPr lang="tt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әлне күреп торган чиста киемле, ак йөзле Сөләйман дигән шәкерт, алга чыгып:</a:t>
                      </a:r>
                    </a:p>
                    <a:p>
                      <a:r>
                        <a:rPr lang="tt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-Юк-бар сүзләрегез белән егетнең башын катырмагыз, -диде дә, Хафизны аркасыннан сөеп: - Сөйләшмә син алар белән. Монда караңгы утыма. Әйдә минем урынга!- дип, аны яхшы киезләр җәелгән урынга илтеп утырты.</a:t>
                      </a:r>
                    </a:p>
                    <a:p>
                      <a:r>
                        <a:rPr lang="tt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Хафиз, шәкертнең иплелегнә хәйран калып, барлык күңеле белән аңа ышанды.</a:t>
                      </a:r>
                      <a:endParaRPr lang="tt-RU" baseline="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26930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11560" y="764704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364594"/>
            <a:ext cx="792088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Әсәрнең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сюжет </a:t>
            </a:r>
            <a:r>
              <a:rPr lang="tt-RU" sz="2800" b="1" i="1" dirty="0" smtClean="0">
                <a:latin typeface="Times New Roman" pitchFamily="18" charset="0"/>
                <a:cs typeface="Times New Roman" pitchFamily="18" charset="0"/>
              </a:rPr>
              <a:t>элементларын билгеләү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tt-RU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762019"/>
              </p:ext>
            </p:extLst>
          </p:nvPr>
        </p:nvGraphicFramePr>
        <p:xfrm>
          <a:off x="467544" y="979160"/>
          <a:ext cx="8280920" cy="5577840"/>
        </p:xfrm>
        <a:graphic>
          <a:graphicData uri="http://schemas.openxmlformats.org/drawingml/2006/table">
            <a:tbl>
              <a:tblPr firstCol="1">
                <a:tableStyleId>{21E4AEA4-8DFA-4A89-87EB-49C32662AFE0}</a:tableStyleId>
              </a:tblPr>
              <a:tblGrid>
                <a:gridCol w="2952328"/>
                <a:gridCol w="5328592"/>
              </a:tblGrid>
              <a:tr h="370840">
                <a:tc>
                  <a:txBody>
                    <a:bodyPr/>
                    <a:lstStyle/>
                    <a:p>
                      <a:r>
                        <a:rPr lang="tt-RU" sz="2800" dirty="0" smtClean="0"/>
                        <a:t>Экспози</a:t>
                      </a:r>
                      <a:r>
                        <a:rPr lang="ru-RU" sz="2800" dirty="0" err="1" smtClean="0"/>
                        <a:t>ция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t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Хафизны әтисе</a:t>
                      </a:r>
                      <a:r>
                        <a:rPr lang="tt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мәдрәсәгә  укырга китерә.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t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Төенләнеш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t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Шәкертләр му</a:t>
                      </a:r>
                      <a:r>
                        <a:rPr lang="ru-RU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жик</a:t>
                      </a:r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малаен</a:t>
                      </a:r>
                      <a:r>
                        <a:rPr lang="ru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«</a:t>
                      </a:r>
                      <a:r>
                        <a:rPr lang="ru-RU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сайратырга</a:t>
                      </a:r>
                      <a:r>
                        <a:rPr lang="ru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» </a:t>
                      </a:r>
                      <a:r>
                        <a:rPr lang="ru-RU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керешәләр</a:t>
                      </a:r>
                      <a:r>
                        <a:rPr lang="ru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err="1" smtClean="0"/>
                        <a:t>Вакыйгалар</a:t>
                      </a:r>
                      <a:r>
                        <a:rPr lang="ru-RU" sz="2800" dirty="0" smtClean="0"/>
                        <a:t> </a:t>
                      </a:r>
                      <a:r>
                        <a:rPr lang="tt-RU" sz="2800" dirty="0" smtClean="0"/>
                        <a:t>ү</a:t>
                      </a:r>
                      <a:r>
                        <a:rPr lang="ru-RU" sz="2800" dirty="0" err="1" smtClean="0"/>
                        <a:t>стерелеше</a:t>
                      </a:r>
                      <a:endParaRPr lang="ru-RU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t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Хафизга саескан булып күрсәтергә, кәҗә булып</a:t>
                      </a:r>
                      <a:r>
                        <a:rPr lang="tt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tt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кычкырырга туры килә.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t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Кул</a:t>
                      </a:r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  <a:r>
                        <a:rPr lang="tt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мина</a:t>
                      </a:r>
                      <a:r>
                        <a:rPr lang="ru-RU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ция</a:t>
                      </a:r>
                      <a:endParaRPr lang="ru-RU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t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Сакаллы</a:t>
                      </a:r>
                      <a:r>
                        <a:rPr lang="tt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бер шәкерт</a:t>
                      </a:r>
                      <a:endParaRPr lang="tt-RU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t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Хафизның әнисе ипи</a:t>
                      </a:r>
                      <a:r>
                        <a:rPr lang="tt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сала белми </a:t>
                      </a:r>
                      <a:r>
                        <a:rPr lang="tt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дип, </a:t>
                      </a:r>
                      <a:r>
                        <a:rPr lang="tt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мәсьәләне кабыргасы белән куя.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t-RU" sz="2800" dirty="0" smtClean="0"/>
                        <a:t>Чишелеш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t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Хафизның</a:t>
                      </a:r>
                      <a:r>
                        <a:rPr lang="tt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капчыгы буш.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13549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79512" y="476672"/>
            <a:ext cx="8964488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4400" dirty="0" smtClean="0"/>
              <a:t> </a:t>
            </a:r>
            <a:r>
              <a:rPr lang="tt-RU" sz="4400" b="1" i="1" dirty="0" smtClean="0"/>
              <a:t>Тема: </a:t>
            </a:r>
            <a:r>
              <a:rPr lang="ru-RU" sz="4400" dirty="0" err="1" smtClean="0"/>
              <a:t>м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әдрәсә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тормышы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t-RU" sz="4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t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4400" b="1" i="1" dirty="0" smtClean="0">
                <a:latin typeface="Times New Roman" pitchFamily="18" charset="0"/>
                <a:cs typeface="Times New Roman" pitchFamily="18" charset="0"/>
              </a:rPr>
              <a:t>Проблема:</a:t>
            </a:r>
            <a:r>
              <a:rPr lang="tt-RU" sz="4400" dirty="0" smtClean="0">
                <a:latin typeface="Times New Roman" pitchFamily="18" charset="0"/>
                <a:cs typeface="Times New Roman" pitchFamily="18" charset="0"/>
              </a:rPr>
              <a:t> шәкертләрнең </a:t>
            </a:r>
            <a:r>
              <a:rPr lang="tt-RU" sz="4400" dirty="0" smtClean="0">
                <a:latin typeface="Times New Roman" pitchFamily="18" charset="0"/>
                <a:cs typeface="Times New Roman" pitchFamily="18" charset="0"/>
              </a:rPr>
              <a:t>тормыш- </a:t>
            </a:r>
            <a:r>
              <a:rPr lang="tt-RU" sz="4400" dirty="0" smtClean="0">
                <a:latin typeface="Times New Roman" pitchFamily="18" charset="0"/>
                <a:cs typeface="Times New Roman" pitchFamily="18" charset="0"/>
              </a:rPr>
              <a:t>көнкүрешләре дөрес оештырылмау. Патша Россиясе хөкүмәтенең аз санлы милләтләрнең балаларын укыту-тәрбияләү өчен шартлар тудырмавы.</a:t>
            </a:r>
          </a:p>
          <a:p>
            <a:r>
              <a:rPr lang="tt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920969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692696"/>
            <a:ext cx="7992888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2600" dirty="0">
                <a:latin typeface="Times New Roman" pitchFamily="18" charset="0"/>
                <a:cs typeface="Times New Roman" pitchFamily="18" charset="0"/>
              </a:rPr>
              <a:t>Хафиз әсәр ахырында үзе дә бүтән шәкертләрне рәнҗетә башлый. Сәбәбе нидә?</a:t>
            </a:r>
          </a:p>
          <a:p>
            <a:r>
              <a:rPr lang="tt-RU" sz="2600" dirty="0">
                <a:latin typeface="Times New Roman" pitchFamily="18" charset="0"/>
                <a:cs typeface="Times New Roman" pitchFamily="18" charset="0"/>
              </a:rPr>
              <a:t>Халыкта шундый сүз бар: кош оясында ни күрсә,очканда шуны кыланыр, ди. Шуның төсле, яңа килгән шәкертләрнең мыскыл ителүе сынавын үтүләре биредә бер гадәткә әверелгән. Моны үзенә күрә бер гадәти хәл буларак кабул иткәннәр. </a:t>
            </a:r>
            <a:r>
              <a:rPr lang="tt-RU" sz="2600" dirty="0" smtClean="0">
                <a:latin typeface="Times New Roman" pitchFamily="18" charset="0"/>
                <a:cs typeface="Times New Roman" pitchFamily="18" charset="0"/>
              </a:rPr>
              <a:t>Мондый </a:t>
            </a:r>
            <a:r>
              <a:rPr lang="tt-RU" sz="2600" dirty="0">
                <a:latin typeface="Times New Roman" pitchFamily="18" charset="0"/>
                <a:cs typeface="Times New Roman" pitchFamily="18" charset="0"/>
              </a:rPr>
              <a:t>әхлакый-психологик мохиттә кешенең холык-гадәте дә шуңа бәрабәр формалаша, яг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ъни</a:t>
            </a:r>
            <a:r>
              <a:rPr lang="tt-RU" sz="2600" dirty="0">
                <a:latin typeface="Times New Roman" pitchFamily="18" charset="0"/>
                <a:cs typeface="Times New Roman" pitchFamily="18" charset="0"/>
              </a:rPr>
              <a:t> ул башкаларга карата әдәпсез мөнәсәбәт күрсәтүдән тәм таба башларга мөмкин. Мондый хәлләр булмасын өчен, иң әүвәл әнә шул гомуми хәл-әхвәлне савыктырырга, мохитне мондый “кызык итүләргә” урын калдырмаслык итеп үзгәртергә кирәк. Әлеге хикәядән туган төп нәтиҗә шуннан </a:t>
            </a:r>
            <a:r>
              <a:rPr lang="tt-RU" sz="2600" dirty="0" smtClean="0">
                <a:latin typeface="Times New Roman" pitchFamily="18" charset="0"/>
                <a:cs typeface="Times New Roman" pitchFamily="18" charset="0"/>
              </a:rPr>
              <a:t>гыйбарәт.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374908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95536" y="332656"/>
            <a:ext cx="806489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t-RU" sz="4400" b="1" u="sng" dirty="0" smtClean="0">
                <a:latin typeface="Times New Roman" pitchFamily="18" charset="0"/>
                <a:cs typeface="Times New Roman" pitchFamily="18" charset="0"/>
              </a:rPr>
              <a:t>Идея</a:t>
            </a:r>
            <a:r>
              <a:rPr lang="tt-RU" sz="4400" dirty="0" smtClean="0">
                <a:latin typeface="Times New Roman" pitchFamily="18" charset="0"/>
                <a:cs typeface="Times New Roman" pitchFamily="18" charset="0"/>
              </a:rPr>
              <a:t>: яңа килгән шәкертләрне мыскыллау булмасын өчен, </a:t>
            </a:r>
            <a:r>
              <a:rPr lang="tt-RU" sz="4400" dirty="0" smtClean="0">
                <a:latin typeface="Times New Roman" pitchFamily="18" charset="0"/>
                <a:cs typeface="Times New Roman" pitchFamily="18" charset="0"/>
              </a:rPr>
              <a:t>мохитне </a:t>
            </a:r>
            <a:r>
              <a:rPr lang="tt-RU" sz="4400" dirty="0" smtClean="0">
                <a:latin typeface="Times New Roman" pitchFamily="18" charset="0"/>
                <a:cs typeface="Times New Roman" pitchFamily="18" charset="0"/>
              </a:rPr>
              <a:t>савыктырырга кирәк</a:t>
            </a:r>
            <a:r>
              <a:rPr lang="tt-RU" sz="4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tt-RU" sz="4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t-RU" sz="4400" dirty="0" smtClean="0">
                <a:latin typeface="Times New Roman" pitchFamily="18" charset="0"/>
                <a:cs typeface="Times New Roman" pitchFamily="18" charset="0"/>
              </a:rPr>
              <a:t> Бүген җәмгыят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ьт</a:t>
            </a:r>
            <a:r>
              <a:rPr lang="tt-RU" sz="4400" dirty="0" smtClean="0">
                <a:latin typeface="Times New Roman" pitchFamily="18" charset="0"/>
                <a:cs typeface="Times New Roman" pitchFamily="18" charset="0"/>
              </a:rPr>
              <a:t>ә без мондый күренешләрне кайда </a:t>
            </a:r>
            <a:r>
              <a:rPr lang="tt-RU" sz="4400" dirty="0" smtClean="0">
                <a:latin typeface="Times New Roman" pitchFamily="18" charset="0"/>
                <a:cs typeface="Times New Roman" pitchFamily="18" charset="0"/>
              </a:rPr>
              <a:t>очратабыз?</a:t>
            </a:r>
            <a:endParaRPr lang="tt-RU" sz="4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t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8457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95536" y="548680"/>
            <a:ext cx="813690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3200" b="1" i="1" dirty="0">
                <a:latin typeface="Times New Roman" pitchFamily="18" charset="0"/>
                <a:cs typeface="Times New Roman" pitchFamily="18" charset="0"/>
              </a:rPr>
              <a:t>Әсәрнең </a:t>
            </a:r>
            <a:r>
              <a:rPr lang="tt-RU" sz="3200" b="1" i="1" dirty="0" smtClean="0">
                <a:latin typeface="Times New Roman" pitchFamily="18" charset="0"/>
                <a:cs typeface="Times New Roman" pitchFamily="18" charset="0"/>
              </a:rPr>
              <a:t>теле</a:t>
            </a:r>
            <a:r>
              <a:rPr lang="tt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tt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tt-RU" sz="2400" dirty="0">
                <a:latin typeface="Times New Roman" pitchFamily="18" charset="0"/>
                <a:cs typeface="Times New Roman" pitchFamily="18" charset="0"/>
              </a:rPr>
              <a:t>  </a:t>
            </a:r>
            <a:endParaRPr lang="tt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t-RU" sz="2400" dirty="0" smtClean="0">
                <a:latin typeface="Times New Roman" pitchFamily="18" charset="0"/>
                <a:cs typeface="Times New Roman" pitchFamily="18" charset="0"/>
              </a:rPr>
              <a:t>Сөләйман, </a:t>
            </a:r>
            <a:r>
              <a:rPr lang="tt-RU" sz="2400" dirty="0">
                <a:latin typeface="Times New Roman" pitchFamily="18" charset="0"/>
                <a:cs typeface="Times New Roman" pitchFamily="18" charset="0"/>
              </a:rPr>
              <a:t>аның </a:t>
            </a:r>
            <a:r>
              <a:rPr lang="tt-RU" sz="2400" b="1" i="1" dirty="0">
                <a:latin typeface="Times New Roman" pitchFamily="18" charset="0"/>
                <a:cs typeface="Times New Roman" pitchFamily="18" charset="0"/>
              </a:rPr>
              <a:t>йөрәгенә кереп</a:t>
            </a:r>
            <a:r>
              <a:rPr lang="tt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t-RU" sz="2400" dirty="0">
                <a:latin typeface="Times New Roman" pitchFamily="18" charset="0"/>
                <a:cs typeface="Times New Roman" pitchFamily="18" charset="0"/>
              </a:rPr>
              <a:t>үзенәХафизны тәмам ышандыру өчен, бик мөлаем гына:</a:t>
            </a:r>
          </a:p>
          <a:p>
            <a:pPr marL="285750" indent="-285750">
              <a:buFontTx/>
              <a:buChar char="-"/>
            </a:pPr>
            <a:r>
              <a:rPr lang="tt-RU" sz="2400" dirty="0">
                <a:latin typeface="Times New Roman" pitchFamily="18" charset="0"/>
                <a:cs typeface="Times New Roman" pitchFamily="18" charset="0"/>
              </a:rPr>
              <a:t>Шулай, су буенда торасыз икән, алай булгач, сездә кош-корт та күптер инде,- диде.( күчерелмә мәг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ъ</a:t>
            </a:r>
            <a:r>
              <a:rPr lang="tt-RU" sz="2400" dirty="0">
                <a:latin typeface="Times New Roman" pitchFamily="18" charset="0"/>
                <a:cs typeface="Times New Roman" pitchFamily="18" charset="0"/>
              </a:rPr>
              <a:t>нәдәге сүз, метафора).</a:t>
            </a:r>
          </a:p>
          <a:p>
            <a:r>
              <a:rPr lang="tt-RU" sz="2400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tt-RU" sz="2400" dirty="0">
                <a:latin typeface="Times New Roman" pitchFamily="18" charset="0"/>
                <a:cs typeface="Times New Roman" pitchFamily="18" charset="0"/>
              </a:rPr>
              <a:t>  Сөләйман, </a:t>
            </a:r>
            <a:r>
              <a:rPr lang="tt-RU" sz="2400" b="1" i="1" dirty="0">
                <a:latin typeface="Times New Roman" pitchFamily="18" charset="0"/>
                <a:cs typeface="Times New Roman" pitchFamily="18" charset="0"/>
              </a:rPr>
              <a:t>хәйләкәр төлке төлке </a:t>
            </a:r>
            <a:r>
              <a:rPr lang="tt-RU" sz="2400" b="1" i="1" dirty="0" smtClean="0">
                <a:latin typeface="Times New Roman" pitchFamily="18" charset="0"/>
                <a:cs typeface="Times New Roman" pitchFamily="18" charset="0"/>
              </a:rPr>
              <a:t>төсле</a:t>
            </a:r>
            <a:r>
              <a:rPr lang="tt-RU" sz="2400" dirty="0" smtClean="0">
                <a:latin typeface="Times New Roman" pitchFamily="18" charset="0"/>
                <a:cs typeface="Times New Roman" pitchFamily="18" charset="0"/>
              </a:rPr>
              <a:t>, күзләрен мөлдерәтеп, сораштыруын дәвам итте </a:t>
            </a:r>
            <a:r>
              <a:rPr lang="tt-RU" sz="2400" dirty="0">
                <a:latin typeface="Times New Roman" pitchFamily="18" charset="0"/>
                <a:cs typeface="Times New Roman" pitchFamily="18" charset="0"/>
              </a:rPr>
              <a:t>( чагыштыру </a:t>
            </a:r>
            <a:r>
              <a:rPr lang="tt-RU" sz="24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tt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tt-RU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t-RU" sz="2400" dirty="0" smtClean="0">
                <a:latin typeface="Times New Roman" pitchFamily="18" charset="0"/>
                <a:cs typeface="Times New Roman" pitchFamily="18" charset="0"/>
              </a:rPr>
              <a:t>“Ялганлый” дигән сүз, Хафизның </a:t>
            </a:r>
            <a:r>
              <a:rPr lang="tt-RU" sz="2400" b="1" i="1" dirty="0" smtClean="0">
                <a:latin typeface="Times New Roman" pitchFamily="18" charset="0"/>
                <a:cs typeface="Times New Roman" pitchFamily="18" charset="0"/>
              </a:rPr>
              <a:t>йөрәгенә </a:t>
            </a:r>
            <a:r>
              <a:rPr lang="tt-RU" sz="2400" b="1" i="1" dirty="0">
                <a:latin typeface="Times New Roman" pitchFamily="18" charset="0"/>
                <a:cs typeface="Times New Roman" pitchFamily="18" charset="0"/>
              </a:rPr>
              <a:t>ук булып кадалган төсле</a:t>
            </a:r>
            <a:r>
              <a:rPr lang="tt-RU" sz="2400" dirty="0" smtClean="0">
                <a:latin typeface="Times New Roman" pitchFamily="18" charset="0"/>
                <a:cs typeface="Times New Roman" pitchFamily="18" charset="0"/>
              </a:rPr>
              <a:t>, күңелен әрнетте( чагыштыру).</a:t>
            </a:r>
            <a:endParaRPr lang="tt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tt-RU" sz="2400" dirty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3765755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t-RU" dirty="0">
                <a:latin typeface="Times New Roman" pitchFamily="18" charset="0"/>
                <a:cs typeface="Times New Roman" pitchFamily="18" charset="0"/>
              </a:rPr>
              <a:t>Явызлык явызлык тудыра</a:t>
            </a:r>
            <a:br>
              <a:rPr lang="tt-RU" dirty="0">
                <a:latin typeface="Times New Roman" pitchFamily="18" charset="0"/>
                <a:cs typeface="Times New Roman" pitchFamily="18" charset="0"/>
              </a:rPr>
            </a:br>
            <a:r>
              <a:rPr lang="tt-RU" dirty="0">
                <a:latin typeface="Times New Roman" pitchFamily="18" charset="0"/>
                <a:cs typeface="Times New Roman" pitchFamily="18" charset="0"/>
              </a:rPr>
              <a:t>  </a:t>
            </a:r>
            <a:br>
              <a:rPr lang="tt-RU" dirty="0">
                <a:latin typeface="Times New Roman" pitchFamily="18" charset="0"/>
                <a:cs typeface="Times New Roman" pitchFamily="18" charset="0"/>
              </a:rPr>
            </a:br>
            <a:r>
              <a:rPr lang="tt-RU" dirty="0">
                <a:latin typeface="Times New Roman" pitchFamily="18" charset="0"/>
                <a:cs typeface="Times New Roman" pitchFamily="18" charset="0"/>
              </a:rPr>
              <a:t>Автор нәрсә әйтергә теләгән?</a:t>
            </a:r>
            <a:br>
              <a:rPr lang="tt-RU" dirty="0">
                <a:latin typeface="Times New Roman" pitchFamily="18" charset="0"/>
                <a:cs typeface="Times New Roman" pitchFamily="18" charset="0"/>
              </a:rPr>
            </a:br>
            <a:r>
              <a:rPr lang="tt-RU" dirty="0">
                <a:latin typeface="Times New Roman" pitchFamily="18" charset="0"/>
                <a:cs typeface="Times New Roman" pitchFamily="18" charset="0"/>
              </a:rPr>
              <a:t>Үз фикерләрегезне дәлилләгез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32690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217</TotalTime>
  <Words>552</Words>
  <Application>Microsoft Office PowerPoint</Application>
  <PresentationFormat>Экран (4:3)</PresentationFormat>
  <Paragraphs>66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Волна</vt:lpstr>
      <vt:lpstr>К.Тинчурин “Мәдрәсәдә беренче көн”  хикәясе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Явызлык явызлык тудыра    Автор нәрсә әйтергә теләгән? Үз фикерләрегезне дәлилләгез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К.Тинчурин “Мәдрәсәдә беренче көн” хикәясе</dc:title>
  <dc:creator>ЛУИЗА</dc:creator>
  <cp:lastModifiedBy>ЛУИЗА</cp:lastModifiedBy>
  <cp:revision>20</cp:revision>
  <dcterms:created xsi:type="dcterms:W3CDTF">2012-11-17T17:41:32Z</dcterms:created>
  <dcterms:modified xsi:type="dcterms:W3CDTF">2012-11-20T17:59:03Z</dcterms:modified>
</cp:coreProperties>
</file>