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8" r:id="rId3"/>
    <p:sldId id="261" r:id="rId4"/>
    <p:sldId id="262" r:id="rId5"/>
    <p:sldId id="257" r:id="rId6"/>
    <p:sldId id="263" r:id="rId7"/>
    <p:sldId id="259" r:id="rId8"/>
    <p:sldId id="264" r:id="rId9"/>
    <p:sldId id="260" r:id="rId10"/>
    <p:sldId id="265" r:id="rId11"/>
    <p:sldId id="266" r:id="rId12"/>
    <p:sldId id="268" r:id="rId13"/>
    <p:sldId id="269" r:id="rId14"/>
    <p:sldId id="267" r:id="rId15"/>
    <p:sldId id="270" r:id="rId16"/>
    <p:sldId id="272" r:id="rId17"/>
    <p:sldId id="273" r:id="rId18"/>
    <p:sldId id="274" r:id="rId19"/>
    <p:sldId id="275" r:id="rId20"/>
    <p:sldId id="276" r:id="rId21"/>
    <p:sldId id="277" r:id="rId22"/>
    <p:sldId id="25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A1AC5-BA44-4605-8617-38E304899631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254A-260B-4A5E-9C1A-BF579E4B3C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A1AC5-BA44-4605-8617-38E304899631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254A-260B-4A5E-9C1A-BF579E4B3C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A1AC5-BA44-4605-8617-38E304899631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254A-260B-4A5E-9C1A-BF579E4B3C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A1AC5-BA44-4605-8617-38E304899631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254A-260B-4A5E-9C1A-BF579E4B3C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A1AC5-BA44-4605-8617-38E304899631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254A-260B-4A5E-9C1A-BF579E4B3C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A1AC5-BA44-4605-8617-38E304899631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254A-260B-4A5E-9C1A-BF579E4B3C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A1AC5-BA44-4605-8617-38E304899631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254A-260B-4A5E-9C1A-BF579E4B3C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A1AC5-BA44-4605-8617-38E304899631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254A-260B-4A5E-9C1A-BF579E4B3C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A1AC5-BA44-4605-8617-38E304899631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254A-260B-4A5E-9C1A-BF579E4B3C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A1AC5-BA44-4605-8617-38E304899631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254A-260B-4A5E-9C1A-BF579E4B3C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A1AC5-BA44-4605-8617-38E304899631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951254A-260B-4A5E-9C1A-BF579E4B3C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20A1AC5-BA44-4605-8617-38E304899631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51254A-260B-4A5E-9C1A-BF579E4B3CD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ОДНОРОДНЫЕ ЧЛЕНЫ ПРЕДЛОЖЕНИЯ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296808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Подготовка к ЕГЭ по русскому языку.</a:t>
            </a:r>
          </a:p>
          <a:p>
            <a:r>
              <a:rPr lang="ru-RU" sz="3200" b="1" dirty="0" smtClean="0"/>
              <a:t>Задание 15 </a:t>
            </a:r>
            <a:r>
              <a:rPr lang="ru-RU" sz="2000" dirty="0" smtClean="0"/>
              <a:t>(по демоверсии ФИПИ 2015).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Презентация </a:t>
            </a:r>
            <a:r>
              <a:rPr lang="ru-RU" sz="2000" dirty="0" smtClean="0"/>
              <a:t>выполнена </a:t>
            </a:r>
            <a:endParaRPr lang="ru-RU" sz="2000" dirty="0" smtClean="0"/>
          </a:p>
          <a:p>
            <a:r>
              <a:rPr lang="ru-RU" sz="2000" dirty="0" smtClean="0"/>
              <a:t>ЯКУШЕВОЙ </a:t>
            </a:r>
            <a:r>
              <a:rPr lang="ru-RU" sz="2000" dirty="0" smtClean="0"/>
              <a:t>НАТАЛЬЕЙ </a:t>
            </a:r>
            <a:r>
              <a:rPr lang="ru-RU" sz="2000" dirty="0" smtClean="0"/>
              <a:t>МИХАЙЛОВНОЙ,</a:t>
            </a:r>
            <a:endParaRPr lang="ru-RU" sz="3200" dirty="0" smtClean="0"/>
          </a:p>
          <a:p>
            <a:r>
              <a:rPr lang="ru-RU" sz="2000" dirty="0" smtClean="0"/>
              <a:t> учителем  МБОУ Городской лицей при </a:t>
            </a:r>
            <a:r>
              <a:rPr lang="ru-RU" sz="2000" dirty="0" err="1" smtClean="0"/>
              <a:t>УлГТУ</a:t>
            </a:r>
            <a:r>
              <a:rPr lang="ru-RU" sz="2000" dirty="0" smtClean="0"/>
              <a:t> г. Ульяновска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389120"/>
          </a:xfrm>
        </p:spPr>
        <p:txBody>
          <a:bodyPr>
            <a:normAutofit fontScale="92500" lnSpcReduction="20000"/>
          </a:bodyPr>
          <a:lstStyle/>
          <a:p>
            <a:pPr marL="0" lvl="0" indent="0">
              <a:lnSpc>
                <a:spcPct val="150000"/>
              </a:lnSpc>
              <a:buNone/>
            </a:pPr>
            <a:r>
              <a:rPr lang="ru-RU" sz="4400" b="1" dirty="0" smtClean="0"/>
              <a:t>Сипло    сначала   будто   нехотя потом   всё   решительнее     и громче    </a:t>
            </a:r>
            <a:r>
              <a:rPr lang="ru-RU" sz="4400" b="1" u="dbl" dirty="0" smtClean="0">
                <a:uFill>
                  <a:solidFill>
                    <a:srgbClr val="C00000"/>
                  </a:solidFill>
                </a:uFill>
              </a:rPr>
              <a:t>загудели</a:t>
            </a:r>
            <a:r>
              <a:rPr lang="ru-RU" sz="4400" b="1" dirty="0" smtClean="0"/>
              <a:t>   в    разных концах    города     заводские </a:t>
            </a:r>
            <a:r>
              <a:rPr lang="ru-RU" sz="4400" b="1" u="sng" dirty="0" smtClean="0">
                <a:uFill>
                  <a:solidFill>
                    <a:srgbClr val="C00000"/>
                  </a:solidFill>
                </a:uFill>
              </a:rPr>
              <a:t>гудки</a:t>
            </a:r>
            <a:r>
              <a:rPr lang="ru-RU" sz="4400" b="1" dirty="0" smtClean="0"/>
              <a:t>.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635896" y="3140968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Как?</a:t>
            </a:r>
            <a:endParaRPr lang="ru-RU" sz="24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371703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Arial Black" pitchFamily="34" charset="0"/>
              </a:rPr>
              <a:t>_ . _ . _ . _ . _</a:t>
            </a:r>
            <a:endParaRPr lang="ru-RU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2060848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Arial Black" pitchFamily="34" charset="0"/>
              </a:rPr>
              <a:t>_ . _ . _ . _ . _</a:t>
            </a:r>
            <a:endParaRPr lang="ru-RU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04248" y="2060848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Arial Black" pitchFamily="34" charset="0"/>
              </a:rPr>
              <a:t>_ . _ . _ . _ . _</a:t>
            </a:r>
            <a:endParaRPr lang="ru-RU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07904" y="2852936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Arial Black" pitchFamily="34" charset="0"/>
              </a:rPr>
              <a:t>_ . _ . _ . _ . _ ._ . _ . _ . _ . _ . _ </a:t>
            </a:r>
            <a:endParaRPr lang="ru-RU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59632" y="1412776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prstClr val="black"/>
                </a:solidFill>
                <a:latin typeface="Arial Black" pitchFamily="34" charset="0"/>
              </a:rPr>
              <a:t>θ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7452320" y="1412776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prstClr val="black"/>
                </a:solidFill>
                <a:latin typeface="Arial Black" pitchFamily="34" charset="0"/>
              </a:rPr>
              <a:t>θ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148064" y="2276872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prstClr val="black"/>
                </a:solidFill>
                <a:latin typeface="Arial Black" pitchFamily="34" charset="0"/>
              </a:rPr>
              <a:t>θ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331640" y="2996952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prstClr val="black"/>
                </a:solidFill>
                <a:latin typeface="Arial Black" pitchFamily="34" charset="0"/>
              </a:rPr>
              <a:t>θ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827584" y="620688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1331640" y="620688"/>
            <a:ext cx="63367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5400" b="1" dirty="0" smtClean="0">
                <a:solidFill>
                  <a:prstClr val="black"/>
                </a:solidFill>
                <a:latin typeface="Arial Black" pitchFamily="34" charset="0"/>
              </a:rPr>
              <a:t>Θ</a:t>
            </a:r>
            <a:r>
              <a:rPr lang="ru-RU" sz="4800" b="1" dirty="0" smtClean="0">
                <a:solidFill>
                  <a:prstClr val="black"/>
                </a:solidFill>
                <a:latin typeface="Arial Black" pitchFamily="34" charset="0"/>
              </a:rPr>
              <a:t>  </a:t>
            </a:r>
            <a:r>
              <a:rPr lang="ru-RU" sz="4800" b="1" i="1" dirty="0" smtClean="0">
                <a:solidFill>
                  <a:srgbClr val="C00000"/>
                </a:solidFill>
                <a:latin typeface="Arial Black" pitchFamily="34" charset="0"/>
              </a:rPr>
              <a:t>,</a:t>
            </a:r>
            <a:r>
              <a:rPr lang="el-GR" sz="5400" b="1" dirty="0">
                <a:solidFill>
                  <a:prstClr val="black"/>
                </a:solidFill>
                <a:latin typeface="Arial Black" pitchFamily="34" charset="0"/>
              </a:rPr>
              <a:t> </a:t>
            </a:r>
            <a:r>
              <a:rPr lang="el-GR" sz="5400" b="1" dirty="0" smtClean="0">
                <a:solidFill>
                  <a:prstClr val="black"/>
                </a:solidFill>
                <a:latin typeface="Arial Black" pitchFamily="34" charset="0"/>
              </a:rPr>
              <a:t>Θ</a:t>
            </a:r>
            <a:r>
              <a:rPr lang="ru-RU" sz="5400" b="1" dirty="0" smtClean="0">
                <a:solidFill>
                  <a:prstClr val="black"/>
                </a:solidFill>
                <a:latin typeface="Arial Black" pitchFamily="34" charset="0"/>
              </a:rPr>
              <a:t>   </a:t>
            </a:r>
            <a:r>
              <a:rPr lang="ru-RU" sz="5400" b="1" i="1" dirty="0" smtClean="0">
                <a:solidFill>
                  <a:srgbClr val="C00000"/>
                </a:solidFill>
                <a:latin typeface="Arial Black" pitchFamily="34" charset="0"/>
              </a:rPr>
              <a:t>,</a:t>
            </a:r>
            <a:r>
              <a:rPr lang="ru-RU" sz="5400" b="1" dirty="0" smtClean="0">
                <a:solidFill>
                  <a:prstClr val="black"/>
                </a:solidFill>
                <a:latin typeface="Arial Black" pitchFamily="34" charset="0"/>
              </a:rPr>
              <a:t>  </a:t>
            </a:r>
            <a:r>
              <a:rPr lang="el-GR" sz="5400" b="1" dirty="0" smtClean="0">
                <a:solidFill>
                  <a:prstClr val="black"/>
                </a:solidFill>
                <a:latin typeface="Arial Black" pitchFamily="34" charset="0"/>
              </a:rPr>
              <a:t>Θ</a:t>
            </a:r>
            <a:r>
              <a:rPr lang="ru-RU" sz="5400" b="1" dirty="0" smtClean="0">
                <a:solidFill>
                  <a:prstClr val="black"/>
                </a:solidFill>
                <a:latin typeface="Arial Black" pitchFamily="34" charset="0"/>
              </a:rPr>
              <a:t>  </a:t>
            </a:r>
            <a:r>
              <a:rPr lang="ru-RU" sz="54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5400" b="1" dirty="0" smtClean="0">
                <a:solidFill>
                  <a:prstClr val="black"/>
                </a:solidFill>
                <a:latin typeface="Arial Black" pitchFamily="34" charset="0"/>
              </a:rPr>
              <a:t> </a:t>
            </a:r>
            <a:r>
              <a:rPr lang="el-GR" sz="5400" b="1" dirty="0">
                <a:solidFill>
                  <a:prstClr val="black"/>
                </a:solidFill>
                <a:latin typeface="Arial Black" pitchFamily="34" charset="0"/>
              </a:rPr>
              <a:t>Θ</a:t>
            </a:r>
            <a:endParaRPr lang="ru-RU" sz="32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195736" y="1556792"/>
            <a:ext cx="41549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i="1" dirty="0">
                <a:solidFill>
                  <a:srgbClr val="C00000"/>
                </a:solidFill>
                <a:latin typeface="Arial Black" pitchFamily="34" charset="0"/>
              </a:rPr>
              <a:t>,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8532440" y="1556792"/>
            <a:ext cx="41549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i="1" dirty="0">
                <a:solidFill>
                  <a:srgbClr val="C00000"/>
                </a:solidFill>
                <a:latin typeface="Arial Black" pitchFamily="34" charset="0"/>
              </a:rPr>
              <a:t>,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7236296" y="2420888"/>
            <a:ext cx="106150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prstClr val="black"/>
                </a:solidFill>
              </a:rPr>
              <a:t>  </a:t>
            </a:r>
            <a:r>
              <a:rPr lang="ru-RU" sz="4800" b="1" dirty="0">
                <a:solidFill>
                  <a:srgbClr val="7030A0"/>
                </a:solidFill>
                <a:latin typeface="Arial Black" pitchFamily="34" charset="0"/>
              </a:rPr>
              <a:t>и</a:t>
            </a:r>
            <a:r>
              <a:rPr lang="ru-RU" sz="4800" b="1" dirty="0">
                <a:solidFill>
                  <a:prstClr val="black"/>
                </a:solidFill>
              </a:rPr>
              <a:t> </a:t>
            </a:r>
            <a:endParaRPr lang="ru-RU" sz="20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755576" y="5661248"/>
            <a:ext cx="7704856" cy="80021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При </a:t>
            </a:r>
            <a:r>
              <a:rPr lang="ru-RU" sz="2800" b="1" dirty="0"/>
              <a:t>отсутствии </a:t>
            </a:r>
            <a:r>
              <a:rPr lang="ru-RU" sz="2800" b="1" dirty="0" smtClean="0"/>
              <a:t>союза  ставится запятая.</a:t>
            </a:r>
            <a:endParaRPr lang="ru-RU" sz="2800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0" grpId="0"/>
      <p:bldP spid="11" grpId="0"/>
      <p:bldP spid="12" grpId="0"/>
      <p:bldP spid="13" grpId="0"/>
      <p:bldP spid="15" grpId="0"/>
      <p:bldP spid="17" grpId="0"/>
      <p:bldP spid="18" grpId="0"/>
      <p:bldP spid="19" grpId="0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620688"/>
            <a:ext cx="8435280" cy="4389120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ru-RU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ru-RU" sz="4800" b="1" dirty="0" smtClean="0"/>
              <a:t>В комнату </a:t>
            </a:r>
            <a:r>
              <a:rPr lang="ru-RU" sz="4800" b="1" dirty="0" smtClean="0">
                <a:uFill>
                  <a:solidFill>
                    <a:srgbClr val="C00000"/>
                  </a:solidFill>
                </a:uFill>
              </a:rPr>
              <a:t>ворвался</a:t>
            </a:r>
            <a:r>
              <a:rPr lang="ru-RU" sz="4800" b="1" dirty="0" smtClean="0"/>
              <a:t> высокий  чрезвычайно возбужденный молодой </a:t>
            </a:r>
            <a:r>
              <a:rPr lang="ru-RU" sz="4800" b="1" dirty="0" smtClean="0">
                <a:uFill>
                  <a:solidFill>
                    <a:srgbClr val="C00000"/>
                  </a:solidFill>
                </a:uFill>
              </a:rPr>
              <a:t>человек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704088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Между неоднородными определениями ставится запятая, если второе из них распространенное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916832"/>
            <a:ext cx="8640960" cy="438912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4400" b="1" dirty="0" smtClean="0"/>
              <a:t>В комнату </a:t>
            </a:r>
            <a:r>
              <a:rPr lang="ru-RU" sz="4400" b="1" u="dbl" dirty="0" smtClean="0">
                <a:uFill>
                  <a:solidFill>
                    <a:srgbClr val="C00000"/>
                  </a:solidFill>
                </a:uFill>
              </a:rPr>
              <a:t>ворвался</a:t>
            </a:r>
            <a:r>
              <a:rPr lang="ru-RU" sz="4400" b="1" dirty="0" smtClean="0"/>
              <a:t> высокий  чрезвычайно возбужденный молодой </a:t>
            </a:r>
            <a:r>
              <a:rPr lang="ru-RU" sz="4400" b="1" u="sng" dirty="0" smtClean="0">
                <a:uFill>
                  <a:solidFill>
                    <a:srgbClr val="C00000"/>
                  </a:solidFill>
                </a:uFill>
              </a:rPr>
              <a:t>человек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96136" y="2348880"/>
            <a:ext cx="25202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sym typeface="Symbol"/>
              </a:rPr>
              <a:t></a:t>
            </a:r>
            <a:r>
              <a:rPr lang="ru-RU" sz="4400" b="1" dirty="0" smtClean="0">
                <a:solidFill>
                  <a:srgbClr val="FF0000"/>
                </a:solidFill>
                <a:sym typeface="Symbol"/>
              </a:rPr>
              <a:t>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67944" y="3356992"/>
            <a:ext cx="424346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sym typeface="Symbol"/>
              </a:rPr>
              <a:t>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4437112"/>
            <a:ext cx="255230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sym typeface="Symbol"/>
              </a:rPr>
              <a:t>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44208" y="1916832"/>
            <a:ext cx="61106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el-GR" sz="2600" b="1" dirty="0" smtClean="0">
                <a:solidFill>
                  <a:prstClr val="black"/>
                </a:solidFill>
              </a:rPr>
              <a:t>Ο</a:t>
            </a:r>
            <a:r>
              <a:rPr lang="ru-RU" sz="2600" b="1" dirty="0" smtClean="0">
                <a:solidFill>
                  <a:prstClr val="black"/>
                </a:solidFill>
              </a:rPr>
              <a:t>?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436096" y="2996952"/>
            <a:ext cx="61106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el-GR" sz="2600" b="1" dirty="0" smtClean="0">
                <a:solidFill>
                  <a:prstClr val="black"/>
                </a:solidFill>
              </a:rPr>
              <a:t>Ο</a:t>
            </a:r>
            <a:r>
              <a:rPr lang="ru-RU" sz="2600" b="1" dirty="0" smtClean="0">
                <a:solidFill>
                  <a:prstClr val="black"/>
                </a:solidFill>
              </a:rPr>
              <a:t>?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259632" y="3933056"/>
            <a:ext cx="61106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el-GR" sz="2600" b="1" dirty="0" smtClean="0">
                <a:solidFill>
                  <a:prstClr val="black"/>
                </a:solidFill>
              </a:rPr>
              <a:t>Ο</a:t>
            </a:r>
            <a:r>
              <a:rPr lang="ru-RU" sz="2600" b="1" dirty="0" smtClean="0">
                <a:solidFill>
                  <a:prstClr val="black"/>
                </a:solidFill>
              </a:rPr>
              <a:t>?</a:t>
            </a:r>
          </a:p>
        </p:txBody>
      </p:sp>
      <p:sp>
        <p:nvSpPr>
          <p:cNvPr id="10" name="Выгнутая вверх стрелка 9"/>
          <p:cNvSpPr/>
          <p:nvPr/>
        </p:nvSpPr>
        <p:spPr>
          <a:xfrm flipH="1">
            <a:off x="2555776" y="2924944"/>
            <a:ext cx="2088232" cy="28803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31840" y="2924944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/>
              <a:t>Как?</a:t>
            </a:r>
            <a:endParaRPr lang="ru-RU" sz="2000" b="1" i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51520" y="3356992"/>
            <a:ext cx="390523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sym typeface="Symbol"/>
              </a:rPr>
              <a:t>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460432" y="2060848"/>
            <a:ext cx="36260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Calibri"/>
                <a:ea typeface="+mj-ea"/>
                <a:cs typeface="+mj-cs"/>
              </a:rPr>
              <a:t>,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68144" y="2060848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1)</a:t>
            </a:r>
            <a:endParaRPr lang="ru-RU" sz="2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39552" y="2924944"/>
            <a:ext cx="4475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prstClr val="black"/>
                </a:solidFill>
              </a:rPr>
              <a:t>2)</a:t>
            </a:r>
            <a:endParaRPr lang="ru-RU" sz="24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7" grpId="1"/>
      <p:bldP spid="7" grpId="2"/>
      <p:bldP spid="8" grpId="0"/>
      <p:bldP spid="8" grpId="1"/>
      <p:bldP spid="8" grpId="2"/>
      <p:bldP spid="9" grpId="0"/>
      <p:bldP spid="9" grpId="1"/>
      <p:bldP spid="9" grpId="2"/>
      <p:bldP spid="10" grpId="0" animBg="1"/>
      <p:bldP spid="11" grpId="0"/>
      <p:bldP spid="12" grpId="0"/>
      <p:bldP spid="12" grpId="1"/>
      <p:bldP spid="13" grpId="0"/>
      <p:bldP spid="14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620688"/>
            <a:ext cx="8435280" cy="4389120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ru-RU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ru-RU" sz="4800" b="1" dirty="0" smtClean="0"/>
              <a:t>В комнату </a:t>
            </a:r>
            <a:r>
              <a:rPr lang="ru-RU" sz="4800" b="1" dirty="0" smtClean="0">
                <a:uFill>
                  <a:solidFill>
                    <a:srgbClr val="C00000"/>
                  </a:solidFill>
                </a:uFill>
              </a:rPr>
              <a:t>ворвался</a:t>
            </a:r>
            <a:r>
              <a:rPr lang="ru-RU" sz="4800" b="1" dirty="0" smtClean="0"/>
              <a:t> чрезвычайно возбужденный высокий молодой </a:t>
            </a:r>
            <a:r>
              <a:rPr lang="ru-RU" sz="4800" b="1" dirty="0" smtClean="0">
                <a:uFill>
                  <a:solidFill>
                    <a:srgbClr val="C00000"/>
                  </a:solidFill>
                </a:uFill>
              </a:rPr>
              <a:t>человек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427984" y="2636912"/>
            <a:ext cx="424346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sym typeface="Symbol"/>
              </a:rPr>
              <a:t>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2636912"/>
            <a:ext cx="42145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800" b="1" dirty="0" smtClean="0">
                <a:solidFill>
                  <a:srgbClr val="FF0000"/>
                </a:solidFill>
                <a:sym typeface="Symbol"/>
              </a:rPr>
              <a:t>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15816" y="3645024"/>
            <a:ext cx="278948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sym typeface="Symbol"/>
              </a:rPr>
              <a:t>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3645024"/>
            <a:ext cx="278948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sym typeface="Symbol"/>
              </a:rPr>
              <a:t></a:t>
            </a:r>
            <a:endParaRPr lang="ru-RU" dirty="0"/>
          </a:p>
        </p:txBody>
      </p:sp>
      <p:sp>
        <p:nvSpPr>
          <p:cNvPr id="8" name="Выгнутая вверх стрелка 7"/>
          <p:cNvSpPr/>
          <p:nvPr/>
        </p:nvSpPr>
        <p:spPr>
          <a:xfrm flipH="1">
            <a:off x="3059832" y="2204864"/>
            <a:ext cx="2088232" cy="28803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11560" y="2060848"/>
            <a:ext cx="5405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prstClr val="black"/>
                </a:solidFill>
              </a:rPr>
              <a:t>1)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67544" y="3140968"/>
            <a:ext cx="4972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prstClr val="black"/>
                </a:solidFill>
              </a:rPr>
              <a:t>2)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704088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Между неоднородными определениями ставится запятая, если второе из них распространенное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6000" b="1" dirty="0" smtClean="0"/>
              <a:t>В ясную даль убегают </a:t>
            </a:r>
            <a:r>
              <a:rPr lang="ru-RU" sz="6000" b="1" u="wavy" dirty="0" smtClean="0"/>
              <a:t>четко видные </a:t>
            </a:r>
            <a:endParaRPr lang="ru-RU" sz="6000" b="1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ru-RU" sz="6000" b="1" u="wavy" dirty="0" smtClean="0"/>
              <a:t>телеграфные</a:t>
            </a:r>
            <a:r>
              <a:rPr lang="ru-RU" sz="6000" b="1" dirty="0" smtClean="0"/>
              <a:t> столбы.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555776" y="3356992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/>
              <a:t>Как?</a:t>
            </a:r>
            <a:endParaRPr lang="ru-RU" sz="2000" b="1" i="1" dirty="0"/>
          </a:p>
        </p:txBody>
      </p:sp>
      <p:sp>
        <p:nvSpPr>
          <p:cNvPr id="6" name="Выгнутая вниз стрелка 5"/>
          <p:cNvSpPr/>
          <p:nvPr/>
        </p:nvSpPr>
        <p:spPr>
          <a:xfrm flipH="1" flipV="1">
            <a:off x="1835696" y="3212976"/>
            <a:ext cx="1944216" cy="43204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3284984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1)</a:t>
            </a:r>
            <a:endParaRPr lang="ru-RU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83568" y="4509120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2)</a:t>
            </a:r>
            <a:endParaRPr lang="ru-RU" sz="2800" b="1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796136" y="4221088"/>
            <a:ext cx="1152128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6" grpId="0" animBg="1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908720"/>
            <a:ext cx="8229600" cy="4389120"/>
          </a:xfrm>
        </p:spPr>
        <p:txBody>
          <a:bodyPr>
            <a:no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ru-RU" sz="5400" b="1" dirty="0" smtClean="0"/>
              <a:t>А   березка   мила     и  при    солнце    и    в    самый    серый    день.</a:t>
            </a: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908720"/>
            <a:ext cx="8229600" cy="4389120"/>
          </a:xfrm>
        </p:spPr>
        <p:txBody>
          <a:bodyPr>
            <a:no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ru-RU" sz="5400" b="1" dirty="0" smtClean="0"/>
              <a:t>А   </a:t>
            </a:r>
            <a:r>
              <a:rPr lang="ru-RU" sz="5400" b="1" u="sng" dirty="0" smtClean="0">
                <a:uFill>
                  <a:solidFill>
                    <a:srgbClr val="C00000"/>
                  </a:solidFill>
                </a:uFill>
              </a:rPr>
              <a:t>березка</a:t>
            </a:r>
            <a:r>
              <a:rPr lang="ru-RU" sz="5400" b="1" dirty="0" smtClean="0"/>
              <a:t>   </a:t>
            </a:r>
            <a:r>
              <a:rPr lang="ru-RU" sz="5400" b="1" u="dbl" dirty="0" smtClean="0">
                <a:uFill>
                  <a:solidFill>
                    <a:srgbClr val="C00000"/>
                  </a:solidFill>
                </a:uFill>
              </a:rPr>
              <a:t>мила </a:t>
            </a:r>
            <a:r>
              <a:rPr lang="ru-RU" sz="5400" b="1" dirty="0" smtClean="0"/>
              <a:t>     и  при    солнце    и    в    самый    серый    день.</a:t>
            </a:r>
            <a:endParaRPr lang="ru-RU" sz="5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3789040"/>
            <a:ext cx="4680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Arial Black" pitchFamily="34" charset="0"/>
              </a:rPr>
              <a:t>- - - - - - - - - - - - - - - -</a:t>
            </a:r>
            <a:endParaRPr lang="ru-RU" sz="32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5445224"/>
            <a:ext cx="73448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Arial Black" pitchFamily="34" charset="0"/>
              </a:rPr>
              <a:t>- - - - - - - - - - - - - - - - - - - - - - - - - - -  </a:t>
            </a:r>
            <a:endParaRPr lang="ru-RU" sz="32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63888" y="4293096"/>
            <a:ext cx="75212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solidFill>
                  <a:prstClr val="black"/>
                </a:solidFill>
              </a:rPr>
              <a:t>Ѳ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979712" y="2564904"/>
            <a:ext cx="75212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solidFill>
                  <a:prstClr val="black"/>
                </a:solidFill>
              </a:rPr>
              <a:t>Ѳ</a:t>
            </a:r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6588224" y="2420888"/>
            <a:ext cx="79208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683568" y="188640"/>
            <a:ext cx="734481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Запятая ставится МЕЖДУ однородными членами!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04048" y="3356992"/>
            <a:ext cx="7920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latin typeface="Arial Black" pitchFamily="34" charset="0"/>
              </a:rPr>
              <a:t>,</a:t>
            </a:r>
            <a:endParaRPr lang="ru-RU" sz="48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Внутри фразеологизмов запятые НЕ ставятся!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6000" b="1" dirty="0" smtClean="0"/>
              <a:t>На другой день ни свет _ ни заря Лиза уже проснулась. </a:t>
            </a:r>
            <a:endParaRPr lang="ru-RU" sz="6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2708920"/>
            <a:ext cx="67687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ru-RU" sz="6000" b="1" dirty="0" smtClean="0">
                <a:solidFill>
                  <a:srgbClr val="FF0000"/>
                </a:solidFill>
              </a:rPr>
              <a:t>свет _ ни заря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660232" y="2276872"/>
            <a:ext cx="119295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ни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При однородных членах с обобщающим словом  перед обобщающим словом ставится тире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5700" b="1" u="dotDash" dirty="0" smtClean="0"/>
              <a:t>В степи,</a:t>
            </a:r>
            <a:r>
              <a:rPr lang="ru-RU" sz="5700" b="1" dirty="0" smtClean="0"/>
              <a:t> </a:t>
            </a:r>
            <a:r>
              <a:rPr lang="ru-RU" sz="5700" b="1" u="dotDash" dirty="0" smtClean="0"/>
              <a:t>за рекой,</a:t>
            </a:r>
            <a:r>
              <a:rPr lang="ru-RU" sz="5700" b="1" dirty="0" smtClean="0"/>
              <a:t> </a:t>
            </a:r>
            <a:r>
              <a:rPr lang="ru-RU" sz="5700" b="1" u="dotDash" dirty="0" smtClean="0"/>
              <a:t>по дорогам</a:t>
            </a:r>
            <a:r>
              <a:rPr lang="ru-RU" sz="5700" b="1" dirty="0" smtClean="0"/>
              <a:t>     </a:t>
            </a:r>
            <a:r>
              <a:rPr lang="ru-RU" sz="5700" b="1" u="dotDash" dirty="0" smtClean="0"/>
              <a:t>везде</a:t>
            </a:r>
            <a:r>
              <a:rPr lang="ru-RU" sz="5700" b="1" dirty="0" smtClean="0"/>
              <a:t> </a:t>
            </a:r>
            <a:r>
              <a:rPr lang="ru-RU" sz="5700" b="1" u="dbl" dirty="0" smtClean="0">
                <a:uFill>
                  <a:solidFill>
                    <a:srgbClr val="C00000"/>
                  </a:solidFill>
                </a:uFill>
              </a:rPr>
              <a:t>было пусто.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907704" y="3212976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Ѳ</a:t>
            </a:r>
            <a:endParaRPr lang="ru-RU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691680" y="1844824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Ѳ</a:t>
            </a:r>
            <a:endParaRPr lang="ru-RU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004048" y="1844824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Ѳ</a:t>
            </a:r>
            <a:endParaRPr lang="ru-RU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860032" y="3212976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Ѳ</a:t>
            </a:r>
            <a:endParaRPr lang="ru-RU" sz="36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635896" y="3573016"/>
            <a:ext cx="550151" cy="9694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700" b="1" dirty="0" smtClean="0">
                <a:solidFill>
                  <a:srgbClr val="FF0000"/>
                </a:solidFill>
                <a:latin typeface="Arial Black" pitchFamily="34" charset="0"/>
              </a:rPr>
              <a:t>–</a:t>
            </a:r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11960" y="3573016"/>
            <a:ext cx="2126929" cy="9694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700" b="1" u="dotDash" dirty="0" smtClean="0">
                <a:solidFill>
                  <a:srgbClr val="FF0000"/>
                </a:solidFill>
              </a:rPr>
              <a:t>везде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При однородных членах с обобщающим словом  после обобщающего слова ставится двоеточие.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389120"/>
          </a:xfrm>
        </p:spPr>
        <p:txBody>
          <a:bodyPr>
            <a:normAutofit/>
          </a:bodyPr>
          <a:lstStyle/>
          <a:p>
            <a:endParaRPr lang="ru-RU" b="1" i="1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ru-RU" sz="4800" b="1" dirty="0" smtClean="0"/>
              <a:t>От   зноя   </a:t>
            </a:r>
            <a:r>
              <a:rPr lang="ru-RU" sz="4800" b="1" u="sng" dirty="0" smtClean="0">
                <a:uFill>
                  <a:solidFill>
                    <a:srgbClr val="C00000"/>
                  </a:solidFill>
                </a:uFill>
              </a:rPr>
              <a:t>все</a:t>
            </a:r>
            <a:r>
              <a:rPr lang="ru-RU" sz="4800" b="1" dirty="0" smtClean="0">
                <a:uFill>
                  <a:solidFill>
                    <a:srgbClr val="C00000"/>
                  </a:solidFill>
                </a:uFill>
              </a:rPr>
              <a:t>   </a:t>
            </a:r>
            <a:r>
              <a:rPr lang="ru-RU" sz="4800" b="1" u="dbl" dirty="0" smtClean="0">
                <a:uFill>
                  <a:solidFill>
                    <a:srgbClr val="C00000"/>
                  </a:solidFill>
                </a:uFill>
              </a:rPr>
              <a:t>стало   желтым </a:t>
            </a:r>
            <a:r>
              <a:rPr lang="ru-RU" sz="4800" b="1" dirty="0" smtClean="0">
                <a:uFill>
                  <a:solidFill>
                    <a:srgbClr val="C00000"/>
                  </a:solidFill>
                </a:uFill>
              </a:rPr>
              <a:t>   и   </a:t>
            </a:r>
            <a:r>
              <a:rPr lang="ru-RU" sz="4800" b="1" u="sng" dirty="0" smtClean="0">
                <a:uFill>
                  <a:solidFill>
                    <a:srgbClr val="C00000"/>
                  </a:solidFill>
                </a:uFill>
              </a:rPr>
              <a:t>небо</a:t>
            </a:r>
            <a:r>
              <a:rPr lang="ru-RU" sz="4800" b="1" dirty="0" smtClean="0">
                <a:uFill>
                  <a:solidFill>
                    <a:srgbClr val="C00000"/>
                  </a:solidFill>
                </a:uFill>
              </a:rPr>
              <a:t>,   и   </a:t>
            </a:r>
            <a:r>
              <a:rPr lang="ru-RU" sz="4800" b="1" u="sng" dirty="0" smtClean="0">
                <a:uFill>
                  <a:solidFill>
                    <a:srgbClr val="C00000"/>
                  </a:solidFill>
                </a:uFill>
              </a:rPr>
              <a:t>поля</a:t>
            </a:r>
            <a:r>
              <a:rPr lang="ru-RU" sz="4800" b="1" dirty="0" smtClean="0">
                <a:uFill>
                  <a:solidFill>
                    <a:srgbClr val="C00000"/>
                  </a:solidFill>
                </a:uFill>
              </a:rPr>
              <a:t>,   и    </a:t>
            </a:r>
            <a:r>
              <a:rPr lang="ru-RU" sz="4800" b="1" u="sng" dirty="0" smtClean="0">
                <a:uFill>
                  <a:solidFill>
                    <a:srgbClr val="C00000"/>
                  </a:solidFill>
                </a:uFill>
              </a:rPr>
              <a:t>воздух</a:t>
            </a:r>
            <a:r>
              <a:rPr lang="ru-RU" sz="4800" b="1" dirty="0" smtClean="0"/>
              <a:t>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707904" y="1916832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Ѳ</a:t>
            </a:r>
            <a:endParaRPr lang="ru-RU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644008" y="3140968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Ѳ</a:t>
            </a:r>
            <a:endParaRPr lang="ru-RU" sz="36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131840" y="3501008"/>
            <a:ext cx="36099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uFill>
                  <a:solidFill>
                    <a:srgbClr val="C00000"/>
                  </a:solidFill>
                </a:uFill>
              </a:rPr>
              <a:t>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1600" y="4149080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Ѳ</a:t>
            </a:r>
            <a:endParaRPr lang="ru-RU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995936" y="4149080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Ѳ</a:t>
            </a:r>
            <a:endParaRPr lang="ru-RU" sz="36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63888" y="2420888"/>
            <a:ext cx="11421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u="sng" dirty="0" smtClean="0">
                <a:solidFill>
                  <a:srgbClr val="FF0000"/>
                </a:solidFill>
                <a:uFill>
                  <a:solidFill>
                    <a:srgbClr val="C00000"/>
                  </a:solidFill>
                </a:uFill>
              </a:rPr>
              <a:t>все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ОДНОРОДНЫЕ ЧЛЕНЫ ПРЕДЛОЖЕНИЯ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296808"/>
          </a:xfrm>
        </p:spPr>
        <p:txBody>
          <a:bodyPr>
            <a:normAutofit/>
          </a:bodyPr>
          <a:lstStyle/>
          <a:p>
            <a:r>
              <a:rPr lang="ru-RU" sz="4400" b="1" dirty="0" smtClean="0"/>
              <a:t>отвечают на один вопрос, относятся к одному члену предложения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После однородных членов с  </a:t>
            </a:r>
            <a:br>
              <a:rPr lang="ru-RU" sz="3600" b="1" dirty="0" smtClean="0"/>
            </a:br>
            <a:r>
              <a:rPr lang="ru-RU" sz="3600" b="1" dirty="0" smtClean="0"/>
              <a:t>обобщающим словом ставится тире, если предложение продолжается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5400" b="1" dirty="0" smtClean="0">
                <a:uFill>
                  <a:solidFill>
                    <a:srgbClr val="C00000"/>
                  </a:solidFill>
                </a:uFill>
              </a:rPr>
              <a:t>От зноя </a:t>
            </a:r>
            <a:r>
              <a:rPr lang="ru-RU" sz="5400" b="1" u="sng" dirty="0" smtClean="0">
                <a:uFill>
                  <a:solidFill>
                    <a:srgbClr val="C00000"/>
                  </a:solidFill>
                </a:uFill>
              </a:rPr>
              <a:t>все</a:t>
            </a:r>
            <a:r>
              <a:rPr lang="ru-RU" sz="5400" b="1" dirty="0" smtClean="0">
                <a:uFill>
                  <a:solidFill>
                    <a:srgbClr val="C00000"/>
                  </a:solidFill>
                </a:uFill>
              </a:rPr>
              <a:t> стало желтым </a:t>
            </a:r>
            <a:r>
              <a:rPr lang="ru-RU" sz="5400" b="1" dirty="0" smtClean="0">
                <a:solidFill>
                  <a:srgbClr val="FF0000"/>
                </a:solidFill>
                <a:uFill>
                  <a:solidFill>
                    <a:srgbClr val="C00000"/>
                  </a:solidFill>
                </a:uFill>
              </a:rPr>
              <a:t>:</a:t>
            </a:r>
            <a:r>
              <a:rPr lang="ru-RU" sz="5400" b="1" dirty="0" smtClean="0">
                <a:uFill>
                  <a:solidFill>
                    <a:srgbClr val="C00000"/>
                  </a:solidFill>
                </a:uFill>
              </a:rPr>
              <a:t> и </a:t>
            </a:r>
            <a:r>
              <a:rPr lang="ru-RU" sz="5400" b="1" u="sng" dirty="0" smtClean="0">
                <a:uFill>
                  <a:solidFill>
                    <a:srgbClr val="C00000"/>
                  </a:solidFill>
                </a:uFill>
              </a:rPr>
              <a:t>небо</a:t>
            </a:r>
            <a:r>
              <a:rPr lang="ru-RU" sz="5400" b="1" dirty="0" smtClean="0">
                <a:uFill>
                  <a:solidFill>
                    <a:srgbClr val="C00000"/>
                  </a:solidFill>
                </a:uFill>
              </a:rPr>
              <a:t>, и </a:t>
            </a:r>
            <a:r>
              <a:rPr lang="ru-RU" sz="5400" b="1" u="sng" dirty="0" smtClean="0">
                <a:uFill>
                  <a:solidFill>
                    <a:srgbClr val="C00000"/>
                  </a:solidFill>
                </a:uFill>
              </a:rPr>
              <a:t>поля</a:t>
            </a:r>
            <a:r>
              <a:rPr lang="ru-RU" sz="5400" b="1" dirty="0" smtClean="0">
                <a:uFill>
                  <a:solidFill>
                    <a:srgbClr val="C00000"/>
                  </a:solidFill>
                </a:uFill>
              </a:rPr>
              <a:t>, и </a:t>
            </a:r>
            <a:r>
              <a:rPr lang="ru-RU" sz="5400" b="1" u="sng" dirty="0" smtClean="0">
                <a:uFill>
                  <a:solidFill>
                    <a:srgbClr val="C00000"/>
                  </a:solidFill>
                </a:uFill>
              </a:rPr>
              <a:t>воздух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4509120"/>
            <a:ext cx="84969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 Black" pitchFamily="34" charset="0"/>
              </a:rPr>
              <a:t>–</a:t>
            </a:r>
            <a:r>
              <a:rPr lang="ru-RU" sz="5400" dirty="0" smtClean="0">
                <a:solidFill>
                  <a:srgbClr val="7030A0"/>
                </a:solidFill>
                <a:uFill>
                  <a:solidFill>
                    <a:srgbClr val="C00000"/>
                  </a:solidFill>
                </a:uFill>
              </a:rPr>
              <a:t>  </a:t>
            </a:r>
            <a:r>
              <a:rPr lang="ru-RU" sz="5400" b="1" dirty="0" smtClean="0">
                <a:solidFill>
                  <a:srgbClr val="7030A0"/>
                </a:solidFill>
                <a:uFill>
                  <a:solidFill>
                    <a:srgbClr val="C00000"/>
                  </a:solidFill>
                </a:uFill>
              </a:rPr>
              <a:t>и будто </a:t>
            </a:r>
            <a:r>
              <a:rPr lang="ru-RU" sz="5400" b="1" u="dbl" dirty="0" smtClean="0">
                <a:solidFill>
                  <a:srgbClr val="7030A0"/>
                </a:solidFill>
                <a:uFill>
                  <a:solidFill>
                    <a:srgbClr val="C00000"/>
                  </a:solidFill>
                </a:uFill>
              </a:rPr>
              <a:t>покрылось</a:t>
            </a:r>
            <a:r>
              <a:rPr lang="ru-RU" sz="5400" b="1" dirty="0" smtClean="0">
                <a:solidFill>
                  <a:srgbClr val="7030A0"/>
                </a:solidFill>
                <a:uFill>
                  <a:solidFill>
                    <a:srgbClr val="C00000"/>
                  </a:solidFill>
                </a:uFill>
              </a:rPr>
              <a:t> пылью.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448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>При отсутствии обобщающего слова двоеточие перед однородными членами НЕ ставится (за исключением официально-делового стиля).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5400" b="1" dirty="0" smtClean="0"/>
              <a:t>Ему   </a:t>
            </a:r>
            <a:r>
              <a:rPr lang="ru-RU" sz="5400" b="1" u="dbl" dirty="0" smtClean="0">
                <a:uFill>
                  <a:solidFill>
                    <a:srgbClr val="C00000"/>
                  </a:solidFill>
                </a:uFill>
              </a:rPr>
              <a:t>нравились</a:t>
            </a:r>
            <a:r>
              <a:rPr lang="ru-RU" sz="5400" b="1" dirty="0" smtClean="0"/>
              <a:t>   ее   </a:t>
            </a:r>
            <a:r>
              <a:rPr lang="ru-RU" sz="5400" b="1" u="sng" dirty="0" smtClean="0">
                <a:uFill>
                  <a:solidFill>
                    <a:srgbClr val="C00000"/>
                  </a:solidFill>
                </a:uFill>
              </a:rPr>
              <a:t>юность</a:t>
            </a:r>
            <a:r>
              <a:rPr lang="ru-RU" sz="5400" b="1" dirty="0" smtClean="0"/>
              <a:t>,   </a:t>
            </a:r>
            <a:r>
              <a:rPr lang="ru-RU" sz="5400" b="1" u="sng" dirty="0" smtClean="0">
                <a:uFill>
                  <a:solidFill>
                    <a:srgbClr val="C00000"/>
                  </a:solidFill>
                </a:uFill>
              </a:rPr>
              <a:t>стройность</a:t>
            </a:r>
            <a:r>
              <a:rPr lang="ru-RU" sz="5400" b="1" dirty="0" smtClean="0"/>
              <a:t>,   гимназическое    </a:t>
            </a:r>
            <a:r>
              <a:rPr lang="ru-RU" sz="5400" b="1" u="sng" dirty="0" smtClean="0">
                <a:uFill>
                  <a:solidFill>
                    <a:srgbClr val="C00000"/>
                  </a:solidFill>
                </a:uFill>
              </a:rPr>
              <a:t>платье</a:t>
            </a:r>
            <a:r>
              <a:rPr lang="ru-RU" sz="5400" b="1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/>
              <a:t>В каком предложении должна стоять только одна запятая? (Знаки не расставлены.)</a:t>
            </a:r>
            <a:br>
              <a:rPr lang="ru-RU" sz="3100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>
            <a:normAutofit fontScale="85000" lnSpcReduction="20000"/>
          </a:bodyPr>
          <a:lstStyle/>
          <a:p>
            <a:pPr marL="514350" lvl="0" indent="-514350">
              <a:buClrTx/>
              <a:buFont typeface="+mj-lt"/>
              <a:buAutoNum type="arabicPeriod"/>
            </a:pPr>
            <a:r>
              <a:rPr lang="ru-RU" sz="3000" b="1" dirty="0" smtClean="0"/>
              <a:t>Крестьянин веками трудясь ласково гладил холмы и долы сохой и плугом.</a:t>
            </a:r>
          </a:p>
          <a:p>
            <a:pPr marL="514350" lvl="0" indent="-514350">
              <a:buClrTx/>
              <a:buFont typeface="+mj-lt"/>
              <a:buAutoNum type="arabicPeriod"/>
            </a:pPr>
            <a:r>
              <a:rPr lang="ru-RU" sz="3000" b="1" dirty="0" smtClean="0"/>
              <a:t>Закону градостроения придавалось важное значение как в византийском градостроительном законодательстве так и в русском.</a:t>
            </a:r>
          </a:p>
          <a:p>
            <a:pPr marL="514350" lvl="0" indent="-514350">
              <a:buClrTx/>
              <a:buFont typeface="+mj-lt"/>
              <a:buAutoNum type="arabicPeriod"/>
            </a:pPr>
            <a:r>
              <a:rPr lang="ru-RU" sz="3000" b="1" dirty="0" smtClean="0"/>
              <a:t>Прямо от пяти концов Новгорода веером расходились на огромное пространство подчинённые Новгороду новгородские области.</a:t>
            </a:r>
          </a:p>
          <a:p>
            <a:pPr marL="514350" lvl="0" indent="-514350">
              <a:buClrTx/>
              <a:buFont typeface="+mj-lt"/>
              <a:buAutoNum type="arabicPeriod"/>
            </a:pPr>
            <a:r>
              <a:rPr lang="ru-RU" sz="3000" b="1" dirty="0" smtClean="0"/>
              <a:t>По закону новое строительство или перестройка существующих ветхих домов должны были производиться с разрешения местных властей города и согласовываться с соседями.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340768"/>
            <a:ext cx="7848872" cy="5040560"/>
          </a:xfrm>
        </p:spPr>
        <p:txBody>
          <a:bodyPr>
            <a:noAutofit/>
          </a:bodyPr>
          <a:lstStyle/>
          <a:p>
            <a:pPr marL="0" lvl="0" indent="0">
              <a:lnSpc>
                <a:spcPct val="150000"/>
              </a:lnSpc>
              <a:buNone/>
              <a:tabLst>
                <a:tab pos="0" algn="l"/>
              </a:tabLst>
            </a:pPr>
            <a:r>
              <a:rPr lang="ru-RU" sz="5400" b="1" dirty="0" smtClean="0"/>
              <a:t>Вадим в поисках еды обходил и рынок и окраины города и вокзал.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dirty="0" smtClean="0">
                <a:solidFill>
                  <a:prstClr val="black"/>
                </a:solidFill>
                <a:latin typeface="Arial Black" pitchFamily="34" charset="0"/>
              </a:rPr>
              <a:t>и  </a:t>
            </a:r>
            <a:r>
              <a:rPr lang="el-GR" sz="5400" b="1" dirty="0" smtClean="0">
                <a:solidFill>
                  <a:prstClr val="black"/>
                </a:solidFill>
                <a:latin typeface="Arial Black" pitchFamily="34" charset="0"/>
              </a:rPr>
              <a:t>Θ</a:t>
            </a:r>
            <a:r>
              <a:rPr lang="ru-RU" sz="5400" b="1" dirty="0" smtClean="0">
                <a:solidFill>
                  <a:prstClr val="black"/>
                </a:solidFill>
                <a:latin typeface="Arial Black" pitchFamily="34" charset="0"/>
              </a:rPr>
              <a:t>  </a:t>
            </a:r>
            <a:r>
              <a:rPr lang="ru-RU" sz="5400" b="1" dirty="0" smtClean="0">
                <a:solidFill>
                  <a:srgbClr val="FF0000"/>
                </a:solidFill>
                <a:latin typeface="Arial Black" pitchFamily="34" charset="0"/>
              </a:rPr>
              <a:t>,</a:t>
            </a:r>
            <a:r>
              <a:rPr lang="ru-RU" sz="5400" b="1" dirty="0" smtClean="0">
                <a:solidFill>
                  <a:prstClr val="black"/>
                </a:solidFill>
                <a:latin typeface="Arial Black" pitchFamily="34" charset="0"/>
              </a:rPr>
              <a:t> и  </a:t>
            </a:r>
            <a:r>
              <a:rPr lang="el-GR" sz="5400" b="1" dirty="0" smtClean="0">
                <a:solidFill>
                  <a:prstClr val="black"/>
                </a:solidFill>
                <a:latin typeface="Arial Black" pitchFamily="34" charset="0"/>
              </a:rPr>
              <a:t>Θ</a:t>
            </a:r>
            <a:r>
              <a:rPr lang="ru-RU" sz="5400" b="1" dirty="0" smtClean="0">
                <a:solidFill>
                  <a:prstClr val="black"/>
                </a:solidFill>
                <a:latin typeface="Arial Black" pitchFamily="34" charset="0"/>
              </a:rPr>
              <a:t>  </a:t>
            </a:r>
            <a:r>
              <a:rPr lang="ru-RU" sz="5400" b="1" dirty="0" smtClean="0">
                <a:solidFill>
                  <a:srgbClr val="FF0000"/>
                </a:solidFill>
                <a:latin typeface="Arial Black" pitchFamily="34" charset="0"/>
              </a:rPr>
              <a:t>,</a:t>
            </a:r>
            <a:r>
              <a:rPr lang="ru-RU" sz="5400" b="1" dirty="0" smtClean="0">
                <a:solidFill>
                  <a:prstClr val="black"/>
                </a:solidFill>
                <a:latin typeface="Arial Black" pitchFamily="34" charset="0"/>
              </a:rPr>
              <a:t>  и  </a:t>
            </a:r>
            <a:r>
              <a:rPr lang="el-GR" sz="5400" b="1" dirty="0" smtClean="0">
                <a:solidFill>
                  <a:prstClr val="black"/>
                </a:solidFill>
                <a:latin typeface="Arial Black" pitchFamily="34" charset="0"/>
              </a:rPr>
              <a:t>Θ</a:t>
            </a:r>
            <a:r>
              <a:rPr lang="ru-RU" sz="5400" dirty="0" smtClean="0"/>
              <a:t/>
            </a:r>
            <a:br>
              <a:rPr lang="ru-RU" sz="54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620688"/>
            <a:ext cx="7848872" cy="5040560"/>
          </a:xfrm>
        </p:spPr>
        <p:txBody>
          <a:bodyPr>
            <a:noAutofit/>
          </a:bodyPr>
          <a:lstStyle/>
          <a:p>
            <a:pPr marL="0" lvl="0" indent="0">
              <a:lnSpc>
                <a:spcPct val="150000"/>
              </a:lnSpc>
              <a:buNone/>
              <a:tabLst>
                <a:tab pos="0" algn="l"/>
              </a:tabLst>
            </a:pPr>
            <a:r>
              <a:rPr lang="ru-RU" sz="5400" b="1" u="sng" dirty="0" smtClean="0">
                <a:uFill>
                  <a:solidFill>
                    <a:srgbClr val="C00000"/>
                  </a:solidFill>
                </a:uFill>
              </a:rPr>
              <a:t>Вадим</a:t>
            </a:r>
            <a:r>
              <a:rPr lang="ru-RU" sz="5400" b="1" dirty="0" smtClean="0"/>
              <a:t> в поисках еды </a:t>
            </a:r>
            <a:r>
              <a:rPr lang="ru-RU" sz="5400" b="1" u="dbl" dirty="0" smtClean="0">
                <a:uFill>
                  <a:solidFill>
                    <a:srgbClr val="C00000"/>
                  </a:solidFill>
                </a:uFill>
              </a:rPr>
              <a:t>обходил </a:t>
            </a:r>
            <a:r>
              <a:rPr lang="ru-RU" sz="5400" b="1" dirty="0" smtClean="0"/>
              <a:t>  и   рынок  и окраины города    и вокзал.</a:t>
            </a:r>
          </a:p>
          <a:p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907704" y="1988840"/>
            <a:ext cx="827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Что?</a:t>
            </a:r>
            <a:endParaRPr lang="ru-RU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4932040" y="2852936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Arial Black" pitchFamily="34" charset="0"/>
              </a:rPr>
              <a:t>- - - - - - - - - - - - - - -  </a:t>
            </a:r>
            <a:endParaRPr lang="ru-RU" b="1" dirty="0"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4077072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Arial Black" pitchFamily="34" charset="0"/>
              </a:rPr>
              <a:t>- - - - - - - - - - - - - - - - - - -  </a:t>
            </a:r>
            <a:endParaRPr lang="ru-RU" b="1" dirty="0"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522920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Arial Black" pitchFamily="34" charset="0"/>
              </a:rPr>
              <a:t>- - - - - - - - - - - - - - - </a:t>
            </a:r>
            <a:endParaRPr lang="ru-RU" b="1" dirty="0">
              <a:latin typeface="Arial Black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940152" y="1844824"/>
            <a:ext cx="52610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>
                <a:solidFill>
                  <a:prstClr val="black"/>
                </a:solidFill>
                <a:latin typeface="Arial Black" pitchFamily="34" charset="0"/>
              </a:rPr>
              <a:t>θ</a:t>
            </a:r>
            <a:endParaRPr lang="ru-RU" sz="4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267744" y="3068960"/>
            <a:ext cx="52610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>
                <a:solidFill>
                  <a:prstClr val="black"/>
                </a:solidFill>
                <a:latin typeface="Arial Black" pitchFamily="34" charset="0"/>
              </a:rPr>
              <a:t>θ</a:t>
            </a:r>
            <a:endParaRPr lang="ru-RU" sz="4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051720" y="4365104"/>
            <a:ext cx="52610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>
                <a:solidFill>
                  <a:prstClr val="black"/>
                </a:solidFill>
                <a:latin typeface="Arial Black" pitchFamily="34" charset="0"/>
              </a:rPr>
              <a:t>θ</a:t>
            </a:r>
            <a:endParaRPr lang="ru-RU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7092280" y="2132856"/>
            <a:ext cx="5760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Arial Black" pitchFamily="34" charset="0"/>
              </a:rPr>
              <a:t>,</a:t>
            </a:r>
            <a:endParaRPr lang="ru-RU" sz="60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00192" y="3429000"/>
            <a:ext cx="5760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Arial Black" pitchFamily="34" charset="0"/>
              </a:rPr>
              <a:t>,  </a:t>
            </a:r>
            <a:endParaRPr lang="ru-RU" sz="60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5576" y="5733256"/>
            <a:ext cx="7344816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При повторяющихся союзах запятые ставим так же, как при их отсутствии.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988840"/>
            <a:ext cx="8229600" cy="4229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dirty="0" smtClean="0"/>
              <a:t/>
            </a:r>
            <a:br>
              <a:rPr lang="ru-RU" sz="54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389120"/>
          </a:xfrm>
        </p:spPr>
        <p:txBody>
          <a:bodyPr>
            <a:normAutofit/>
          </a:bodyPr>
          <a:lstStyle/>
          <a:p>
            <a:pPr marL="0" lvl="0" indent="0">
              <a:lnSpc>
                <a:spcPct val="150000"/>
              </a:lnSpc>
              <a:buNone/>
            </a:pPr>
            <a:r>
              <a:rPr lang="ru-RU" sz="4400" b="1" dirty="0" smtClean="0">
                <a:uFill>
                  <a:solidFill>
                    <a:srgbClr val="C00000"/>
                  </a:solidFill>
                </a:uFill>
              </a:rPr>
              <a:t>Учителя</a:t>
            </a:r>
            <a:r>
              <a:rPr lang="ru-RU" sz="4400" b="1" dirty="0" smtClean="0"/>
              <a:t> в школе </a:t>
            </a:r>
            <a:r>
              <a:rPr lang="ru-RU" sz="4400" b="1" dirty="0" smtClean="0">
                <a:uFill>
                  <a:solidFill>
                    <a:srgbClr val="C00000"/>
                  </a:solidFill>
                </a:uFill>
              </a:rPr>
              <a:t>собрали</a:t>
            </a:r>
            <a:r>
              <a:rPr lang="ru-RU" sz="4400" b="1" dirty="0" smtClean="0"/>
              <a:t> для Вадима немного масла   и муки   крупы   и     сахара сухарей    и    картошки.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988840"/>
            <a:ext cx="8229600" cy="422920"/>
          </a:xfrm>
        </p:spPr>
        <p:txBody>
          <a:bodyPr>
            <a:normAutofit fontScale="90000"/>
          </a:bodyPr>
          <a:lstStyle/>
          <a:p>
            <a:pPr algn="ctr"/>
            <a:r>
              <a:rPr lang="el-GR" sz="5400" b="1" dirty="0" smtClean="0">
                <a:solidFill>
                  <a:prstClr val="black"/>
                </a:solidFill>
                <a:latin typeface="Arial Black" pitchFamily="34" charset="0"/>
              </a:rPr>
              <a:t>Θ</a:t>
            </a:r>
            <a:r>
              <a:rPr lang="ru-RU" sz="5400" b="1" dirty="0" smtClean="0">
                <a:solidFill>
                  <a:prstClr val="black"/>
                </a:solidFill>
                <a:latin typeface="Arial Black" pitchFamily="34" charset="0"/>
              </a:rPr>
              <a:t> и </a:t>
            </a:r>
            <a:r>
              <a:rPr lang="el-GR" sz="5400" b="1" dirty="0" smtClean="0">
                <a:solidFill>
                  <a:prstClr val="black"/>
                </a:solidFill>
                <a:latin typeface="Arial Black" pitchFamily="34" charset="0"/>
              </a:rPr>
              <a:t>Θ</a:t>
            </a:r>
            <a:r>
              <a:rPr lang="ru-RU" sz="5400" b="1" dirty="0" smtClean="0">
                <a:solidFill>
                  <a:srgbClr val="FF0000"/>
                </a:solidFill>
                <a:latin typeface="Arial Black" pitchFamily="34" charset="0"/>
              </a:rPr>
              <a:t>,</a:t>
            </a:r>
            <a:r>
              <a:rPr lang="ru-RU" sz="5400" b="1" dirty="0" smtClean="0">
                <a:solidFill>
                  <a:prstClr val="black"/>
                </a:solidFill>
                <a:latin typeface="Arial Black" pitchFamily="34" charset="0"/>
              </a:rPr>
              <a:t> </a:t>
            </a:r>
            <a:r>
              <a:rPr lang="el-GR" sz="5400" b="1" dirty="0" smtClean="0">
                <a:solidFill>
                  <a:prstClr val="black"/>
                </a:solidFill>
                <a:latin typeface="Arial Black" pitchFamily="34" charset="0"/>
              </a:rPr>
              <a:t>Θ</a:t>
            </a:r>
            <a:r>
              <a:rPr lang="ru-RU" sz="5400" b="1" dirty="0" smtClean="0">
                <a:solidFill>
                  <a:prstClr val="black"/>
                </a:solidFill>
                <a:latin typeface="Arial Black" pitchFamily="34" charset="0"/>
              </a:rPr>
              <a:t> и </a:t>
            </a:r>
            <a:r>
              <a:rPr lang="el-GR" sz="5400" b="1" dirty="0" smtClean="0">
                <a:solidFill>
                  <a:prstClr val="black"/>
                </a:solidFill>
                <a:latin typeface="Arial Black" pitchFamily="34" charset="0"/>
              </a:rPr>
              <a:t>Θ</a:t>
            </a:r>
            <a:r>
              <a:rPr lang="ru-RU" sz="5400" b="1" dirty="0" smtClean="0">
                <a:solidFill>
                  <a:srgbClr val="FF0000"/>
                </a:solidFill>
                <a:latin typeface="Arial Black" pitchFamily="34" charset="0"/>
              </a:rPr>
              <a:t>,</a:t>
            </a:r>
            <a:r>
              <a:rPr lang="el-GR" sz="5400" b="1" dirty="0" smtClean="0">
                <a:solidFill>
                  <a:prstClr val="black"/>
                </a:solidFill>
                <a:latin typeface="Arial Black" pitchFamily="34" charset="0"/>
              </a:rPr>
              <a:t> Θ</a:t>
            </a:r>
            <a:r>
              <a:rPr lang="ru-RU" sz="5400" b="1" dirty="0" smtClean="0">
                <a:solidFill>
                  <a:prstClr val="black"/>
                </a:solidFill>
                <a:latin typeface="Arial Black" pitchFamily="34" charset="0"/>
              </a:rPr>
              <a:t> и </a:t>
            </a:r>
            <a:r>
              <a:rPr lang="el-GR" sz="5400" b="1" dirty="0" smtClean="0">
                <a:solidFill>
                  <a:prstClr val="black"/>
                </a:solidFill>
                <a:latin typeface="Arial Black" pitchFamily="34" charset="0"/>
              </a:rPr>
              <a:t>Θ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5400" b="1" dirty="0" smtClean="0">
                <a:solidFill>
                  <a:prstClr val="black"/>
                </a:solidFill>
                <a:latin typeface="Arial Black" pitchFamily="34" charset="0"/>
              </a:rPr>
              <a:t>    </a:t>
            </a:r>
            <a:r>
              <a:rPr lang="ru-RU" sz="5400" dirty="0" smtClean="0"/>
              <a:t/>
            </a:r>
            <a:br>
              <a:rPr lang="ru-RU" sz="54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389120"/>
          </a:xfrm>
        </p:spPr>
        <p:txBody>
          <a:bodyPr>
            <a:normAutofit/>
          </a:bodyPr>
          <a:lstStyle/>
          <a:p>
            <a:pPr marL="0" lvl="0" indent="0">
              <a:lnSpc>
                <a:spcPct val="150000"/>
              </a:lnSpc>
              <a:buNone/>
            </a:pPr>
            <a:r>
              <a:rPr lang="ru-RU" sz="4400" b="1" u="sng" dirty="0" smtClean="0">
                <a:uFill>
                  <a:solidFill>
                    <a:srgbClr val="C00000"/>
                  </a:solidFill>
                </a:uFill>
              </a:rPr>
              <a:t>Учителя</a:t>
            </a:r>
            <a:r>
              <a:rPr lang="ru-RU" sz="4400" b="1" dirty="0" smtClean="0"/>
              <a:t> в школе </a:t>
            </a:r>
            <a:r>
              <a:rPr lang="ru-RU" sz="4400" b="1" u="dbl" dirty="0" smtClean="0">
                <a:uFill>
                  <a:solidFill>
                    <a:srgbClr val="C00000"/>
                  </a:solidFill>
                </a:uFill>
              </a:rPr>
              <a:t>собрали</a:t>
            </a:r>
            <a:r>
              <a:rPr lang="ru-RU" sz="4400" b="1" dirty="0" smtClean="0"/>
              <a:t> для Вадима немного масла   </a:t>
            </a:r>
            <a:r>
              <a:rPr lang="ru-RU" sz="4400" b="1" dirty="0" smtClean="0">
                <a:solidFill>
                  <a:srgbClr val="FF0000"/>
                </a:solidFill>
              </a:rPr>
              <a:t>и</a:t>
            </a:r>
            <a:r>
              <a:rPr lang="ru-RU" sz="4400" b="1" dirty="0" smtClean="0"/>
              <a:t> муки   крупы   </a:t>
            </a:r>
            <a:r>
              <a:rPr lang="ru-RU" sz="4400" b="1" dirty="0" smtClean="0">
                <a:solidFill>
                  <a:srgbClr val="FF0000"/>
                </a:solidFill>
              </a:rPr>
              <a:t>и</a:t>
            </a:r>
            <a:r>
              <a:rPr lang="ru-RU" sz="4400" b="1" dirty="0" smtClean="0"/>
              <a:t>     сахара сухарей    </a:t>
            </a:r>
            <a:r>
              <a:rPr lang="ru-RU" sz="4400" b="1" dirty="0" smtClean="0">
                <a:solidFill>
                  <a:srgbClr val="FF0000"/>
                </a:solidFill>
              </a:rPr>
              <a:t>и</a:t>
            </a:r>
            <a:r>
              <a:rPr lang="ru-RU" sz="4400" b="1" dirty="0" smtClean="0"/>
              <a:t>    картошки.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643570" y="1285860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/>
              <a:t>Что</a:t>
            </a:r>
            <a:r>
              <a:rPr lang="ru-RU" sz="2000" b="1" i="1" dirty="0" smtClean="0"/>
              <a:t>?</a:t>
            </a:r>
            <a:endParaRPr lang="ru-RU" sz="20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5076056" y="2996952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Arial Black" pitchFamily="34" charset="0"/>
              </a:rPr>
              <a:t>- - - - - - - - - - -</a:t>
            </a:r>
            <a:endParaRPr lang="ru-RU" b="1" dirty="0"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407707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Arial Black" pitchFamily="34" charset="0"/>
              </a:rPr>
              <a:t>- - - - - - - - </a:t>
            </a:r>
            <a:endParaRPr lang="ru-RU" b="1" dirty="0"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39752" y="407707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Arial Black" pitchFamily="34" charset="0"/>
              </a:rPr>
              <a:t>- - - - - - - - - -  </a:t>
            </a:r>
            <a:endParaRPr lang="ru-RU" b="1" dirty="0"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64088" y="4077072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Arial Black" pitchFamily="34" charset="0"/>
              </a:rPr>
              <a:t>- - - - - - - - - - - -  </a:t>
            </a:r>
            <a:endParaRPr lang="ru-RU" b="1" dirty="0"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67944" y="5157192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Arial Black" pitchFamily="34" charset="0"/>
              </a:rPr>
              <a:t>- - - - - - - - - - - - - - - - -    </a:t>
            </a:r>
            <a:endParaRPr lang="ru-RU" b="1" dirty="0"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552" y="5157192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Arial Black" pitchFamily="34" charset="0"/>
              </a:rPr>
              <a:t>- - - - - - - - - - - - -  </a:t>
            </a:r>
            <a:endParaRPr lang="ru-RU" b="1" dirty="0">
              <a:latin typeface="Arial Black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652120" y="2132856"/>
            <a:ext cx="52610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>
                <a:solidFill>
                  <a:prstClr val="black"/>
                </a:solidFill>
                <a:latin typeface="Arial Black" pitchFamily="34" charset="0"/>
              </a:rPr>
              <a:t>θ</a:t>
            </a:r>
            <a:endParaRPr lang="ru-RU" sz="4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899592" y="3140968"/>
            <a:ext cx="52610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>
                <a:solidFill>
                  <a:prstClr val="black"/>
                </a:solidFill>
                <a:latin typeface="Arial Black" pitchFamily="34" charset="0"/>
              </a:rPr>
              <a:t>θ</a:t>
            </a:r>
            <a:endParaRPr lang="ru-RU" sz="4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843808" y="3140968"/>
            <a:ext cx="52610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>
                <a:solidFill>
                  <a:prstClr val="black"/>
                </a:solidFill>
                <a:latin typeface="Arial Black" pitchFamily="34" charset="0"/>
              </a:rPr>
              <a:t>θ</a:t>
            </a:r>
            <a:endParaRPr lang="ru-RU" sz="4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868144" y="3140968"/>
            <a:ext cx="52610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>
                <a:solidFill>
                  <a:prstClr val="black"/>
                </a:solidFill>
                <a:latin typeface="Arial Black" pitchFamily="34" charset="0"/>
              </a:rPr>
              <a:t>θ</a:t>
            </a:r>
            <a:endParaRPr lang="ru-RU" sz="40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187624" y="4149080"/>
            <a:ext cx="52610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>
                <a:solidFill>
                  <a:prstClr val="black"/>
                </a:solidFill>
                <a:latin typeface="Arial Black" pitchFamily="34" charset="0"/>
              </a:rPr>
              <a:t>θ</a:t>
            </a:r>
            <a:endParaRPr lang="ru-RU" sz="40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436096" y="4149080"/>
            <a:ext cx="52610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>
                <a:solidFill>
                  <a:prstClr val="black"/>
                </a:solidFill>
                <a:latin typeface="Arial Black" pitchFamily="34" charset="0"/>
              </a:rPr>
              <a:t>θ</a:t>
            </a:r>
            <a:endParaRPr lang="ru-RU" sz="40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95536" y="5661248"/>
            <a:ext cx="8280920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200" b="1" dirty="0"/>
              <a:t>При парном соединении однородных членов запятая ставится между </a:t>
            </a:r>
            <a:r>
              <a:rPr lang="ru-RU" sz="3200" b="1" dirty="0" smtClean="0"/>
              <a:t>парами.</a:t>
            </a:r>
            <a:endParaRPr lang="ru-RU" sz="32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7308304" y="3356992"/>
            <a:ext cx="41549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>
                <a:solidFill>
                  <a:srgbClr val="FF0000"/>
                </a:solidFill>
                <a:latin typeface="Arial Black" pitchFamily="34" charset="0"/>
                <a:ea typeface="+mj-ea"/>
                <a:cs typeface="+mj-cs"/>
              </a:rPr>
              <a:t>,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1835696" y="3429000"/>
            <a:ext cx="41549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>
                <a:solidFill>
                  <a:srgbClr val="FF0000"/>
                </a:solidFill>
                <a:latin typeface="Arial Black" pitchFamily="34" charset="0"/>
                <a:ea typeface="+mj-ea"/>
                <a:cs typeface="+mj-cs"/>
              </a:rPr>
              <a:t>,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9" grpId="0" animBg="1"/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389120"/>
          </a:xfrm>
        </p:spPr>
        <p:txBody>
          <a:bodyPr>
            <a:normAutofit lnSpcReduction="10000"/>
          </a:bodyPr>
          <a:lstStyle/>
          <a:p>
            <a:pPr marL="0" lvl="0" indent="0">
              <a:lnSpc>
                <a:spcPct val="150000"/>
              </a:lnSpc>
              <a:buNone/>
            </a:pPr>
            <a:r>
              <a:rPr lang="ru-RU" sz="4800" b="1" dirty="0" smtClean="0"/>
              <a:t>Вадим     был    хотя   и    не взрослым   человеком   но казался   гораздо    старше меня.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Arial Black" pitchFamily="34" charset="0"/>
              </a:rPr>
              <a:t>Хотя и</a:t>
            </a:r>
            <a:r>
              <a:rPr lang="ru-RU" b="1" dirty="0" smtClean="0"/>
              <a:t> </a:t>
            </a:r>
            <a:r>
              <a:rPr lang="el-GR" sz="5400" b="1" dirty="0" smtClean="0">
                <a:solidFill>
                  <a:prstClr val="black"/>
                </a:solidFill>
                <a:latin typeface="Arial Black" pitchFamily="34" charset="0"/>
              </a:rPr>
              <a:t>Θ</a:t>
            </a:r>
            <a:r>
              <a:rPr lang="ru-RU" sz="5400" b="1" dirty="0" smtClean="0">
                <a:solidFill>
                  <a:prstClr val="black"/>
                </a:solidFill>
                <a:latin typeface="Arial Black" pitchFamily="34" charset="0"/>
              </a:rPr>
              <a:t> </a:t>
            </a:r>
            <a:r>
              <a:rPr lang="ru-RU" sz="5400" b="1" dirty="0" smtClean="0">
                <a:solidFill>
                  <a:srgbClr val="C00000"/>
                </a:solidFill>
                <a:latin typeface="Arial Black" pitchFamily="34" charset="0"/>
              </a:rPr>
              <a:t>,</a:t>
            </a:r>
            <a:r>
              <a:rPr lang="ru-RU" sz="5400" b="1" dirty="0" smtClean="0">
                <a:solidFill>
                  <a:prstClr val="black"/>
                </a:solidFill>
                <a:latin typeface="Arial Black" pitchFamily="34" charset="0"/>
              </a:rPr>
              <a:t>  </a:t>
            </a:r>
            <a:r>
              <a:rPr lang="ru-RU" sz="5400" b="1" dirty="0" smtClean="0">
                <a:solidFill>
                  <a:srgbClr val="7030A0"/>
                </a:solidFill>
                <a:latin typeface="Arial Black" pitchFamily="34" charset="0"/>
              </a:rPr>
              <a:t>но</a:t>
            </a:r>
            <a:r>
              <a:rPr lang="ru-RU" sz="5400" b="1" dirty="0" smtClean="0">
                <a:solidFill>
                  <a:prstClr val="black"/>
                </a:solidFill>
                <a:latin typeface="Arial Black" pitchFamily="34" charset="0"/>
              </a:rPr>
              <a:t>  </a:t>
            </a:r>
            <a:r>
              <a:rPr lang="el-GR" sz="5400" b="1" dirty="0" smtClean="0">
                <a:solidFill>
                  <a:prstClr val="black"/>
                </a:solidFill>
                <a:latin typeface="Arial Black" pitchFamily="34" charset="0"/>
              </a:rPr>
              <a:t>Θ</a:t>
            </a:r>
            <a:r>
              <a:rPr lang="ru-RU" sz="5400" dirty="0" smtClean="0"/>
              <a:t/>
            </a:r>
            <a:br>
              <a:rPr lang="ru-RU" sz="54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84784"/>
            <a:ext cx="8507288" cy="4389120"/>
          </a:xfrm>
        </p:spPr>
        <p:txBody>
          <a:bodyPr>
            <a:normAutofit lnSpcReduction="10000"/>
          </a:bodyPr>
          <a:lstStyle/>
          <a:p>
            <a:pPr marL="0" lvl="0" indent="0">
              <a:lnSpc>
                <a:spcPct val="150000"/>
              </a:lnSpc>
              <a:buNone/>
            </a:pPr>
            <a:r>
              <a:rPr lang="ru-RU" sz="4800" b="1" u="sng" dirty="0" smtClean="0">
                <a:uFill>
                  <a:solidFill>
                    <a:srgbClr val="C00000"/>
                  </a:solidFill>
                </a:uFill>
              </a:rPr>
              <a:t>Вадим</a:t>
            </a:r>
            <a:r>
              <a:rPr lang="ru-RU" sz="4800" b="1" dirty="0" smtClean="0"/>
              <a:t>     </a:t>
            </a:r>
            <a:r>
              <a:rPr lang="ru-RU" sz="4800" b="1" u="dbl" dirty="0" smtClean="0">
                <a:uFill>
                  <a:solidFill>
                    <a:srgbClr val="C00000"/>
                  </a:solidFill>
                </a:uFill>
              </a:rPr>
              <a:t>был</a:t>
            </a:r>
            <a:r>
              <a:rPr lang="ru-RU" sz="4800" b="1" dirty="0" smtClean="0"/>
              <a:t>    хотя   и    </a:t>
            </a:r>
            <a:r>
              <a:rPr lang="ru-RU" sz="4800" b="1" u="dbl" dirty="0" smtClean="0">
                <a:uFill>
                  <a:solidFill>
                    <a:srgbClr val="C00000"/>
                  </a:solidFill>
                </a:uFill>
              </a:rPr>
              <a:t>не</a:t>
            </a:r>
            <a:r>
              <a:rPr lang="ru-RU" sz="4800" b="1" dirty="0" smtClean="0"/>
              <a:t> </a:t>
            </a:r>
            <a:r>
              <a:rPr lang="ru-RU" sz="4800" b="1" u="dbl" dirty="0" smtClean="0">
                <a:uFill>
                  <a:solidFill>
                    <a:srgbClr val="C00000"/>
                  </a:solidFill>
                </a:uFill>
              </a:rPr>
              <a:t>взрослым   человеком</a:t>
            </a:r>
            <a:r>
              <a:rPr lang="ru-RU" sz="4800" b="1" dirty="0" smtClean="0"/>
              <a:t>   но </a:t>
            </a:r>
            <a:r>
              <a:rPr lang="ru-RU" sz="4800" b="1" u="dbl" dirty="0" smtClean="0">
                <a:uFill>
                  <a:solidFill>
                    <a:srgbClr val="C00000"/>
                  </a:solidFill>
                </a:uFill>
              </a:rPr>
              <a:t>казался</a:t>
            </a:r>
            <a:r>
              <a:rPr lang="ru-RU" sz="4800" b="1" dirty="0" smtClean="0"/>
              <a:t>   гораздо    </a:t>
            </a:r>
            <a:r>
              <a:rPr lang="ru-RU" sz="4800" b="1" u="dbl" dirty="0" smtClean="0">
                <a:uFill>
                  <a:solidFill>
                    <a:srgbClr val="C00000"/>
                  </a:solidFill>
                </a:uFill>
              </a:rPr>
              <a:t>старше</a:t>
            </a:r>
            <a:r>
              <a:rPr lang="ru-RU" sz="4800" b="1" dirty="0" smtClean="0"/>
              <a:t> меня.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788024" y="1700808"/>
            <a:ext cx="32836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>
                <a:solidFill>
                  <a:srgbClr val="7030A0"/>
                </a:solidFill>
              </a:rPr>
              <a:t>хотя   и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380312" y="2708920"/>
            <a:ext cx="95571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>
                <a:solidFill>
                  <a:srgbClr val="7030A0"/>
                </a:solidFill>
              </a:rPr>
              <a:t>но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1340768"/>
            <a:ext cx="61266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>
                <a:solidFill>
                  <a:prstClr val="black"/>
                </a:solidFill>
                <a:latin typeface="Arial Black" pitchFamily="34" charset="0"/>
              </a:rPr>
              <a:t>Θ</a:t>
            </a:r>
            <a:endParaRPr lang="ru-RU" sz="4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907704" y="3429000"/>
            <a:ext cx="61266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>
                <a:solidFill>
                  <a:prstClr val="black"/>
                </a:solidFill>
                <a:latin typeface="Arial Black" pitchFamily="34" charset="0"/>
              </a:rPr>
              <a:t>Θ</a:t>
            </a:r>
            <a:endParaRPr lang="ru-RU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7020272" y="2564904"/>
            <a:ext cx="43204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  <a:latin typeface="Arial Black" pitchFamily="34" charset="0"/>
              </a:rPr>
              <a:t>,</a:t>
            </a:r>
            <a:endParaRPr lang="ru-RU" sz="66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9552" y="5589240"/>
            <a:ext cx="8136904" cy="8925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74320" lvl="0" indent="-274320" algn="ctr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ru-RU" sz="2600" b="1" dirty="0">
                <a:solidFill>
                  <a:prstClr val="black"/>
                </a:solidFill>
              </a:rPr>
              <a:t>При двойных </a:t>
            </a:r>
            <a:r>
              <a:rPr lang="ru-RU" sz="2600" b="1" dirty="0" smtClean="0">
                <a:solidFill>
                  <a:prstClr val="black"/>
                </a:solidFill>
              </a:rPr>
              <a:t>союзах запятая ставится перед второй частью союза.</a:t>
            </a:r>
            <a:endParaRPr lang="ru-RU" sz="26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lnSpc>
                <a:spcPct val="150000"/>
              </a:lnSpc>
              <a:buNone/>
            </a:pPr>
            <a:r>
              <a:rPr lang="ru-RU" sz="4400" b="1" dirty="0" smtClean="0"/>
              <a:t>Сипло    сначала   будто   нехотя потом   всё   решительнее    и громче    загудели   в    разных концах    города     заводские гудки.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327</TotalTime>
  <Words>813</Words>
  <Application>Microsoft Office PowerPoint</Application>
  <PresentationFormat>Экран (4:3)</PresentationFormat>
  <Paragraphs>137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Поток</vt:lpstr>
      <vt:lpstr>ОДНОРОДНЫЕ ЧЛЕНЫ ПРЕДЛОЖЕНИЯ </vt:lpstr>
      <vt:lpstr>ОДНОРОДНЫЕ ЧЛЕНЫ ПРЕДЛОЖЕНИЯ </vt:lpstr>
      <vt:lpstr>Слайд 3</vt:lpstr>
      <vt:lpstr>и  Θ  , и  Θ  ,  и  Θ </vt:lpstr>
      <vt:lpstr> </vt:lpstr>
      <vt:lpstr>Θ и Θ, Θ и Θ, Θ и Θ      </vt:lpstr>
      <vt:lpstr>Слайд 7</vt:lpstr>
      <vt:lpstr>Хотя и Θ ,  но  Θ </vt:lpstr>
      <vt:lpstr>Слайд 9</vt:lpstr>
      <vt:lpstr>Слайд 10</vt:lpstr>
      <vt:lpstr>Слайд 11</vt:lpstr>
      <vt:lpstr>Между неоднородными определениями ставится запятая, если второе из них распространенное</vt:lpstr>
      <vt:lpstr>Слайд 13</vt:lpstr>
      <vt:lpstr>Между неоднородными определениями ставится запятая, если второе из них распространенное</vt:lpstr>
      <vt:lpstr>Слайд 15</vt:lpstr>
      <vt:lpstr>Слайд 16</vt:lpstr>
      <vt:lpstr>Внутри фразеологизмов запятые НЕ ставятся!</vt:lpstr>
      <vt:lpstr>При однородных членах с обобщающим словом  перед обобщающим словом ставится тире </vt:lpstr>
      <vt:lpstr>При однородных членах с обобщающим словом  после обобщающего слова ставится двоеточие. </vt:lpstr>
      <vt:lpstr>После однородных членов с   обобщающим словом ставится тире, если предложение продолжается </vt:lpstr>
      <vt:lpstr>При отсутствии обобщающего слова двоеточие перед однородными членами НЕ ставится (за исключением официально-делового стиля).  </vt:lpstr>
      <vt:lpstr>В каком предложении должна стоять только одна запятая? (Знаки не расставлены.)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ОДНОРОДНЫЕ ЧЛЕНЫ ПРЕДЛОЖЕНИЯ</dc:title>
  <dc:creator>Наталья</dc:creator>
  <cp:lastModifiedBy>User-PC</cp:lastModifiedBy>
  <cp:revision>28</cp:revision>
  <dcterms:created xsi:type="dcterms:W3CDTF">2012-03-29T17:17:55Z</dcterms:created>
  <dcterms:modified xsi:type="dcterms:W3CDTF">2014-11-04T12:19:18Z</dcterms:modified>
</cp:coreProperties>
</file>