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62" r:id="rId2"/>
    <p:sldId id="263" r:id="rId3"/>
    <p:sldId id="264" r:id="rId4"/>
    <p:sldId id="265" r:id="rId5"/>
    <p:sldId id="272" r:id="rId6"/>
    <p:sldId id="271" r:id="rId7"/>
    <p:sldId id="270" r:id="rId8"/>
    <p:sldId id="269" r:id="rId9"/>
    <p:sldId id="268" r:id="rId10"/>
    <p:sldId id="288" r:id="rId11"/>
    <p:sldId id="273" r:id="rId12"/>
    <p:sldId id="274" r:id="rId13"/>
    <p:sldId id="286" r:id="rId14"/>
    <p:sldId id="287" r:id="rId15"/>
    <p:sldId id="284" r:id="rId16"/>
    <p:sldId id="318" r:id="rId17"/>
    <p:sldId id="289" r:id="rId18"/>
    <p:sldId id="292" r:id="rId19"/>
    <p:sldId id="290" r:id="rId20"/>
    <p:sldId id="293" r:id="rId21"/>
    <p:sldId id="294" r:id="rId22"/>
    <p:sldId id="295" r:id="rId23"/>
    <p:sldId id="300" r:id="rId24"/>
    <p:sldId id="301" r:id="rId25"/>
    <p:sldId id="302" r:id="rId26"/>
    <p:sldId id="303" r:id="rId27"/>
    <p:sldId id="304" r:id="rId28"/>
    <p:sldId id="312" r:id="rId29"/>
    <p:sldId id="313" r:id="rId30"/>
    <p:sldId id="314" r:id="rId31"/>
    <p:sldId id="315" r:id="rId32"/>
    <p:sldId id="317" r:id="rId33"/>
    <p:sldId id="30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планете Земля</a:t>
            </a:r>
            <a:endParaRPr lang="ru-RU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3846241986779634"/>
          <c:y val="7.0609498031496506E-2"/>
          <c:w val="0.4790893581428719"/>
          <c:h val="0.816890501968506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2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Вода</a:t>
                    </a:r>
                    <a:endParaRPr lang="en-US" sz="24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Суша</a:t>
                    </a:r>
                    <a:endParaRPr lang="en-US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Pt>
            <c:idx val="0"/>
            <c:spPr>
              <a:solidFill>
                <a:srgbClr val="C00000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Пресная вода</c:v>
                </c:pt>
                <c:pt idx="1">
                  <c:v>Соленая вода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</c:v>
                </c:pt>
                <c:pt idx="1">
                  <c:v>85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208480686734984"/>
          <c:y val="0.2859881889763794"/>
          <c:w val="0.33883148043015032"/>
          <c:h val="0.36927362204724623"/>
        </c:manualLayout>
      </c:layout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sz="240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0.05815</cdr:x>
      <cdr:y>0.03288</cdr:y>
    </cdr:from>
    <cdr:to>
      <cdr:x>0.16371</cdr:x>
      <cdr:y>0.33213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 rot="711762">
          <a:off x="402940" y="133639"/>
          <a:ext cx="731520" cy="1216152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0.05815</cdr:x>
      <cdr:y>0.03288</cdr:y>
    </cdr:from>
    <cdr:to>
      <cdr:x>0.16371</cdr:x>
      <cdr:y>0.33213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 rot="711762">
          <a:off x="402940" y="133639"/>
          <a:ext cx="731520" cy="1216152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0.61376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2790069"/>
          <a:ext cx="6929486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32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endParaRPr lang="ru-RU" sz="32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                   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7E67-0912-410C-BC5C-19ED8E7C3A4C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E0512-8B11-4941-A167-82B9E176F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E0512-8B11-4941-A167-82B9E176F56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E0512-8B11-4941-A167-82B9E176F5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?lr=213&amp;source=wiz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1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2492896"/>
            <a:ext cx="3897437" cy="28033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Презентация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  уроку окружающего мира в 3 классе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 теме «</a:t>
            </a:r>
            <a:r>
              <a:rPr lang="ru-RU" sz="2800" b="1" i="1" dirty="0" smtClean="0">
                <a:solidFill>
                  <a:srgbClr val="002060"/>
                </a:solidFill>
              </a:rPr>
              <a:t>Вода как вещество.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Значение воды для жизни на Земле.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Свойства воды. Охрана вод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423" y="5517232"/>
            <a:ext cx="6409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Подготовила учитель начальных классов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МКОУ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Мирновская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СОШ №34»</a:t>
            </a:r>
          </a:p>
          <a:p>
            <a:pPr algn="ctr"/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Яковенко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Ольга Борисовна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395536" y="1340768"/>
            <a:ext cx="2232248" cy="261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67744" y="260648"/>
            <a:ext cx="4745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spc="50" dirty="0" smtClean="0">
                <a:ln w="1143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Свойства воды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1700808"/>
            <a:ext cx="62123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C00000"/>
                </a:solidFill>
              </a:rPr>
              <a:t>Вывод: </a:t>
            </a:r>
          </a:p>
          <a:p>
            <a:pPr marL="514350" indent="-514350"/>
            <a:r>
              <a:rPr lang="ru-RU" sz="2800" b="1" i="1" dirty="0" smtClean="0">
                <a:solidFill>
                  <a:srgbClr val="FF0000"/>
                </a:solidFill>
              </a:rPr>
              <a:t> Вода не имеет своей формы,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а принимает форму того сосуда,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в  который налита.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797152"/>
            <a:ext cx="466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2. Вывод:</a:t>
            </a:r>
            <a:r>
              <a:rPr lang="ru-RU" sz="3200" b="1" i="1" dirty="0" smtClean="0">
                <a:solidFill>
                  <a:srgbClr val="FF0000"/>
                </a:solidFill>
              </a:rPr>
              <a:t> Вода течёт.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64704"/>
            <a:ext cx="613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3. Имеет ли вода  запах?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117___12\IMG_1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00808"/>
            <a:ext cx="1728192" cy="25271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509120"/>
            <a:ext cx="573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4. Имеет ли вода вкус?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esktop\117___12\IMG_11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2924944"/>
            <a:ext cx="2000739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1700808"/>
            <a:ext cx="721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4000" b="1" dirty="0" smtClean="0">
                <a:solidFill>
                  <a:srgbClr val="FF0000"/>
                </a:solidFill>
              </a:rPr>
              <a:t> вода не имеет запаха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373216"/>
            <a:ext cx="6577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вода не имеет вкуса.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7406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5. Имеет ли вода цвет?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171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молоко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2420888"/>
            <a:ext cx="114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>
            <a:stCxn id="6" idx="3"/>
          </p:cNvCxnSpPr>
          <p:nvPr/>
        </p:nvCxnSpPr>
        <p:spPr>
          <a:xfrm flipV="1">
            <a:off x="1964105" y="2924944"/>
            <a:ext cx="807695" cy="35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 flipV="1">
            <a:off x="6228184" y="2708920"/>
            <a:ext cx="1296144" cy="35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C:\Users\user\Desktop\117___12\IMG_117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412776"/>
            <a:ext cx="1512168" cy="2736304"/>
          </a:xfrm>
          <a:prstGeom prst="rect">
            <a:avLst/>
          </a:prstGeom>
          <a:noFill/>
        </p:spPr>
      </p:pic>
      <p:pic>
        <p:nvPicPr>
          <p:cNvPr id="18" name="Рисунок 17" descr="C:\Users\user\Desktop\117___12\IMG_117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412776"/>
            <a:ext cx="1512168" cy="27363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4365104"/>
            <a:ext cx="5484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Вывод: </a:t>
            </a:r>
            <a:r>
              <a:rPr lang="ru-RU" sz="4000" b="1" dirty="0" smtClean="0">
                <a:solidFill>
                  <a:srgbClr val="FF0000"/>
                </a:solidFill>
              </a:rPr>
              <a:t>вода бесцветна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 прозрачна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6. Что произойдёт, если в воду добавить соль?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117___12\IMG_11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2718660" cy="1728192"/>
          </a:xfrm>
          <a:prstGeom prst="rect">
            <a:avLst/>
          </a:prstGeom>
          <a:noFill/>
        </p:spPr>
      </p:pic>
      <p:pic>
        <p:nvPicPr>
          <p:cNvPr id="3075" name="Picture 3" descr="C:\Users\user\Desktop\117___12\IMG_11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124744"/>
            <a:ext cx="2016224" cy="1747393"/>
          </a:xfrm>
          <a:prstGeom prst="rect">
            <a:avLst/>
          </a:prstGeom>
          <a:noFill/>
        </p:spPr>
      </p:pic>
      <p:pic>
        <p:nvPicPr>
          <p:cNvPr id="3076" name="Picture 4" descr="C:\Users\user\Desktop\117___12\IMG_11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1196752"/>
            <a:ext cx="2016223" cy="2211032"/>
          </a:xfrm>
          <a:prstGeom prst="rect">
            <a:avLst/>
          </a:prstGeom>
          <a:noFill/>
        </p:spPr>
      </p:pic>
      <p:pic>
        <p:nvPicPr>
          <p:cNvPr id="3078" name="Picture 6" descr="C:\Users\user\Desktop\117___12\IMG_117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3645024"/>
            <a:ext cx="2520280" cy="1992979"/>
          </a:xfrm>
          <a:prstGeom prst="rect">
            <a:avLst/>
          </a:prstGeom>
          <a:noFill/>
        </p:spPr>
      </p:pic>
      <p:pic>
        <p:nvPicPr>
          <p:cNvPr id="3079" name="Picture 7" descr="C:\Users\user\Desktop\117___12\IMG_11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3284984"/>
            <a:ext cx="1909093" cy="2189483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3347864" y="19168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59832" y="177281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80112" y="2132856"/>
            <a:ext cx="28803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419872" y="2996952"/>
            <a:ext cx="266429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079" idx="3"/>
          </p:cNvCxnSpPr>
          <p:nvPr/>
        </p:nvCxnSpPr>
        <p:spPr>
          <a:xfrm>
            <a:off x="3312741" y="4379726"/>
            <a:ext cx="755203" cy="633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6256" y="3789040"/>
            <a:ext cx="1764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Солёная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вода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660232" y="4581128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1720" y="5589240"/>
            <a:ext cx="4704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Вода растворяет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некоторые твёрдые тела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398" y="260648"/>
            <a:ext cx="7511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7. Что происходит  с водой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 нагревании и охлаждении 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user\Pictures\0026-026-Svojstva-vod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3212976"/>
            <a:ext cx="5473334" cy="1804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412776"/>
            <a:ext cx="1403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Горячая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556792"/>
            <a:ext cx="84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Лёд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1840" y="2420888"/>
            <a:ext cx="21704" cy="770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28184" y="2204864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103674"/>
            <a:ext cx="8529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 нагревании вода расширяется,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             а при охлаждении сжимается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969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Карта исследований.</a:t>
            </a:r>
          </a:p>
          <a:p>
            <a:endParaRPr lang="ru-RU" sz="2800" dirty="0" smtClean="0"/>
          </a:p>
          <a:p>
            <a:r>
              <a:rPr lang="ru-RU" sz="2800" i="1" dirty="0" smtClean="0"/>
              <a:t> </a:t>
            </a:r>
            <a:r>
              <a:rPr lang="ru-RU" sz="2800" b="1" dirty="0" smtClean="0"/>
              <a:t>Что такое вода? </a:t>
            </a:r>
            <a:r>
              <a:rPr lang="ru-RU" sz="2800" u="sng" dirty="0" smtClean="0"/>
              <a:t>_____________.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b="1" dirty="0" smtClean="0"/>
              <a:t>Свойства воды:</a:t>
            </a:r>
          </a:p>
          <a:p>
            <a:r>
              <a:rPr lang="ru-RU" sz="2800" dirty="0" smtClean="0"/>
              <a:t> Опыт 1. </a:t>
            </a:r>
            <a:r>
              <a:rPr lang="ru-RU" sz="2800" u="sng" dirty="0" smtClean="0"/>
              <a:t>_____________________.  </a:t>
            </a:r>
          </a:p>
          <a:p>
            <a:r>
              <a:rPr lang="ru-RU" sz="2800" dirty="0" smtClean="0"/>
              <a:t> Опыт 2. </a:t>
            </a:r>
            <a:r>
              <a:rPr lang="ru-RU" sz="2800" u="sng" dirty="0" smtClean="0"/>
              <a:t>_____________________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Опыт 3. </a:t>
            </a:r>
            <a:r>
              <a:rPr lang="ru-RU" sz="2800" u="sng" dirty="0" smtClean="0"/>
              <a:t>_____________________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Опыт 4.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5. </a:t>
            </a:r>
            <a:r>
              <a:rPr lang="ru-RU" sz="2800" u="sng" dirty="0" smtClean="0"/>
              <a:t>_____________________. </a:t>
            </a:r>
          </a:p>
          <a:p>
            <a:r>
              <a:rPr lang="ru-RU" sz="2800" dirty="0" smtClean="0"/>
              <a:t> Опыт 6.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7. </a:t>
            </a:r>
            <a:r>
              <a:rPr lang="ru-RU" sz="2800" u="sng" dirty="0" smtClean="0"/>
              <a:t>_____________________.</a:t>
            </a:r>
          </a:p>
          <a:p>
            <a:r>
              <a:rPr lang="ru-RU" sz="2800" dirty="0" smtClean="0"/>
              <a:t> Опыт 8. </a:t>
            </a:r>
            <a:r>
              <a:rPr lang="ru-RU" sz="2800" u="sng" dirty="0" smtClean="0"/>
              <a:t>_____________________.    </a:t>
            </a:r>
            <a:endParaRPr lang="ru-RU" sz="2800" b="1" u="sng" dirty="0" smtClean="0"/>
          </a:p>
          <a:p>
            <a:r>
              <a:rPr lang="ru-RU" sz="2800" b="1" dirty="0" smtClean="0"/>
              <a:t> </a:t>
            </a:r>
            <a:r>
              <a:rPr lang="ru-RU" sz="2800" dirty="0" smtClean="0"/>
              <a:t>Опыт 9. </a:t>
            </a:r>
            <a:r>
              <a:rPr lang="ru-RU" sz="2800" u="sng" dirty="0" smtClean="0"/>
              <a:t>_____________________.</a:t>
            </a:r>
          </a:p>
          <a:p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969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Карта исследований.</a:t>
            </a:r>
          </a:p>
          <a:p>
            <a:endParaRPr lang="ru-RU" sz="2800" dirty="0" smtClean="0"/>
          </a:p>
          <a:p>
            <a:r>
              <a:rPr lang="ru-RU" sz="2800" i="1" dirty="0" smtClean="0"/>
              <a:t> </a:t>
            </a:r>
            <a:r>
              <a:rPr lang="ru-RU" sz="2800" b="1" dirty="0" smtClean="0"/>
              <a:t>Что такое вода? </a:t>
            </a:r>
            <a:r>
              <a:rPr lang="ru-RU" sz="2800" u="sng" dirty="0" smtClean="0"/>
              <a:t>Вода – вещество.</a:t>
            </a:r>
          </a:p>
          <a:p>
            <a:pPr lvl="0"/>
            <a:r>
              <a:rPr lang="ru-RU" sz="2800" dirty="0" smtClean="0"/>
              <a:t> </a:t>
            </a:r>
            <a:r>
              <a:rPr lang="ru-RU" sz="2800" b="1" dirty="0" smtClean="0"/>
              <a:t>Свойства воды:</a:t>
            </a:r>
          </a:p>
          <a:p>
            <a:r>
              <a:rPr lang="ru-RU" sz="2800" dirty="0" smtClean="0"/>
              <a:t> Опыт 1. </a:t>
            </a:r>
            <a:r>
              <a:rPr lang="ru-RU" sz="2800" u="sng" dirty="0" smtClean="0"/>
              <a:t>Воды принимает форму сосуда.  </a:t>
            </a:r>
          </a:p>
          <a:p>
            <a:r>
              <a:rPr lang="ru-RU" sz="2800" dirty="0" smtClean="0"/>
              <a:t> Опыт 2. </a:t>
            </a:r>
            <a:r>
              <a:rPr lang="ru-RU" sz="2800" u="sng" dirty="0" smtClean="0"/>
              <a:t>Вода течё</a:t>
            </a:r>
            <a:r>
              <a:rPr lang="ru-RU" sz="2800" dirty="0" smtClean="0"/>
              <a:t>т.</a:t>
            </a:r>
          </a:p>
          <a:p>
            <a:r>
              <a:rPr lang="ru-RU" sz="2800" dirty="0" smtClean="0"/>
              <a:t> Опыт 3. </a:t>
            </a:r>
            <a:r>
              <a:rPr lang="ru-RU" sz="2800" u="sng" dirty="0" smtClean="0"/>
              <a:t>Не имеет запаха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Опыт 4. </a:t>
            </a:r>
            <a:r>
              <a:rPr lang="ru-RU" sz="2800" u="sng" dirty="0" smtClean="0"/>
              <a:t>Не имеет вкуса.</a:t>
            </a:r>
          </a:p>
          <a:p>
            <a:r>
              <a:rPr lang="ru-RU" sz="2800" dirty="0" smtClean="0"/>
              <a:t> Опыт 5. </a:t>
            </a:r>
            <a:r>
              <a:rPr lang="ru-RU" sz="2800" u="sng" dirty="0" smtClean="0"/>
              <a:t>Вода бесцветна. </a:t>
            </a:r>
          </a:p>
          <a:p>
            <a:r>
              <a:rPr lang="ru-RU" sz="2800" dirty="0" smtClean="0"/>
              <a:t> Опыт 6. </a:t>
            </a:r>
            <a:r>
              <a:rPr lang="ru-RU" sz="2800" u="sng" dirty="0" smtClean="0"/>
              <a:t>Вода прозрачна.</a:t>
            </a:r>
          </a:p>
          <a:p>
            <a:r>
              <a:rPr lang="ru-RU" sz="2800" dirty="0" smtClean="0"/>
              <a:t> Опыт 7. </a:t>
            </a:r>
            <a:r>
              <a:rPr lang="ru-RU" sz="2800" u="sng" dirty="0" smtClean="0"/>
              <a:t>Вода – растворитель.</a:t>
            </a:r>
          </a:p>
          <a:p>
            <a:r>
              <a:rPr lang="ru-RU" sz="2800" dirty="0" smtClean="0"/>
              <a:t> Опыт 8. </a:t>
            </a:r>
            <a:r>
              <a:rPr lang="ru-RU" sz="2800" u="sng" dirty="0" smtClean="0"/>
              <a:t>При нагревании расширяется.    </a:t>
            </a:r>
            <a:endParaRPr lang="ru-RU" sz="2800" b="1" u="sng" dirty="0" smtClean="0"/>
          </a:p>
          <a:p>
            <a:r>
              <a:rPr lang="ru-RU" sz="2800" b="1" dirty="0" smtClean="0"/>
              <a:t> </a:t>
            </a:r>
            <a:r>
              <a:rPr lang="ru-RU" sz="2800" dirty="0" smtClean="0"/>
              <a:t>Опыт 9. </a:t>
            </a:r>
            <a:r>
              <a:rPr lang="ru-RU" sz="2800" u="sng" dirty="0" smtClean="0"/>
              <a:t>При охлаждении сжимается.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5710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воды на планете?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43608" y="2060848"/>
          <a:ext cx="6429420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Какая вода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встречается в природе 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87624" y="2420888"/>
          <a:ext cx="69294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5019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встречается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солёная вода?</a:t>
            </a:r>
            <a:endParaRPr lang="ru-RU" sz="54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3100" y="306896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1157" y="2204864"/>
            <a:ext cx="2238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океан</a:t>
            </a:r>
            <a:endParaRPr lang="ru-RU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348880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Pictures\iCAGDFOM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3122966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8395761" cy="374441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Прозвенел звонок, и в срок начинается урок.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Сегодня здесь закон  простой – учись и думай головой.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если знаешь, не зевай, скорее руку поднимай.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получилось- не беда, друзья помогут нам всегда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чел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3717032"/>
            <a:ext cx="2808312" cy="271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встречается пресная вода ?</a:t>
            </a:r>
            <a:endParaRPr lang="ru-RU" sz="48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64" y="2060848"/>
            <a:ext cx="265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родник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060848"/>
            <a:ext cx="1734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46" y="3068960"/>
            <a:ext cx="213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озёро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212976"/>
            <a:ext cx="2512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болото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25144"/>
            <a:ext cx="267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Вывод: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4437112"/>
            <a:ext cx="4756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Пресной воды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Земле мало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Пресные водоёмы </a:t>
            </a:r>
            <a:r>
              <a:rPr lang="ru-RU" sz="4800" b="1" dirty="0" err="1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Ефремовского</a:t>
            </a:r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района</a:t>
            </a:r>
            <a:endParaRPr lang="ru-RU" sz="48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92896"/>
            <a:ext cx="307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2564904"/>
            <a:ext cx="178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4149080"/>
            <a:ext cx="2310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пруды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476672"/>
            <a:ext cx="68407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Красивая Меча</a:t>
            </a:r>
            <a:endParaRPr lang="ru-RU" sz="44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методичка\цветы\фото О.Б\113___08\IMG_1030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187624" y="1484784"/>
            <a:ext cx="6432714" cy="48245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208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Большой пруд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посёлка Мирный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Pictures\2012-11-27 видеофото\видеофото 008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1187624" y="1844824"/>
            <a:ext cx="6408712" cy="48065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1287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Родник.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Святом источнике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села </a:t>
            </a:r>
            <a:r>
              <a:rPr lang="ru-RU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Туртень</a:t>
            </a:r>
            <a:endParaRPr lang="ru-RU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user\Desktop\методичка\цветы\фото О.Б\фото школа\фотопоходы\фотопоходы 002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1691680" y="2348880"/>
            <a:ext cx="5904656" cy="4161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260648"/>
            <a:ext cx="6427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Кому нужна вода 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Pictures\_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35633">
            <a:off x="481203" y="1773770"/>
            <a:ext cx="3516195" cy="25370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user\Pictures\elitefon_ru-17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183392">
            <a:off x="5046796" y="1735719"/>
            <a:ext cx="3375556" cy="25316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07904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C:\Users\user\Pictures\Zheltyi_cvetok_na_vode-1280x1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4278694"/>
            <a:ext cx="3024336" cy="2419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548680"/>
            <a:ext cx="691276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   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вода – это жизнь! Без неё не проживёшь!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0" y="2132856"/>
            <a:ext cx="8316416" cy="4006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умыться , не напиться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без воды.                                                                                  Листику не распуститься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без воды.                                                                                           Без воды прожить не могут                                                               Птица , зверь и человек!                                                             И поэтому всегда                                                                      Всем везде нужна вода!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0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Выскажи своё мнение по поводу увиденного.</a:t>
            </a:r>
            <a:endParaRPr lang="ru-RU" sz="3600" b="1" u="sng" cap="none" spc="50" dirty="0">
              <a:ln w="11430"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user\Pictures\umAE0JGxQ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3528392" cy="2258171"/>
          </a:xfrm>
          <a:prstGeom prst="rect">
            <a:avLst/>
          </a:prstGeom>
          <a:noFill/>
        </p:spPr>
      </p:pic>
      <p:pic>
        <p:nvPicPr>
          <p:cNvPr id="5123" name="Picture 3" descr="C:\Users\user\Pictures\bird5b7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196752"/>
            <a:ext cx="3342051" cy="23781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5949280"/>
            <a:ext cx="830144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Почему погибли эти животные?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pic>
        <p:nvPicPr>
          <p:cNvPr id="10" name="Picture 3" descr="C:\Users\user\Pictures\untitle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3789040"/>
            <a:ext cx="4735808" cy="208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445314"/>
            <a:ext cx="54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Валим отходы и мусор мы в реки,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Дескать вода унесет,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Но у воды есть </a:t>
            </a:r>
            <a:r>
              <a:rPr lang="ru-RU" sz="2400" b="1" dirty="0" smtClean="0">
                <a:solidFill>
                  <a:srgbClr val="002060"/>
                </a:solidFill>
              </a:rPr>
              <a:t>пределы терпенья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Смотрите </a:t>
            </a:r>
            <a:r>
              <a:rPr lang="ru-RU" sz="2400" b="1" dirty="0" smtClean="0">
                <a:solidFill>
                  <a:srgbClr val="002060"/>
                </a:solidFill>
              </a:rPr>
              <a:t>же, </a:t>
            </a:r>
            <a:r>
              <a:rPr lang="ru-RU" sz="2400" b="1" dirty="0">
                <a:solidFill>
                  <a:srgbClr val="002060"/>
                </a:solidFill>
              </a:rPr>
              <a:t>люди, вперед!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>
                <a:latin typeface="Franklin Gothic Demi" pitchFamily="34" charset="0"/>
              </a:rPr>
              <a:t/>
            </a:r>
            <a:br>
              <a:rPr lang="ru-RU" sz="2400" dirty="0">
                <a:latin typeface="Franklin Gothic Demi" pitchFamily="34" charset="0"/>
              </a:rPr>
            </a:b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95736" y="5085184"/>
            <a:ext cx="52930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Пусть на Земле не </a:t>
            </a:r>
            <a:r>
              <a:rPr lang="ru-RU" sz="2400" b="1" dirty="0" smtClean="0">
                <a:solidFill>
                  <a:srgbClr val="002060"/>
                </a:solidFill>
              </a:rPr>
              <a:t>умирают реки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Пусть стороной обходит их беда.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будет оставаться в них навеки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Чистая и вкусная вода!</a:t>
            </a:r>
          </a:p>
        </p:txBody>
      </p:sp>
      <p:pic>
        <p:nvPicPr>
          <p:cNvPr id="2050" name="Picture 2" descr="C:\Users\user\Pictures\40858c396106d30951dc2ec4d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1268760"/>
            <a:ext cx="3312368" cy="2242511"/>
          </a:xfrm>
          <a:prstGeom prst="rect">
            <a:avLst/>
          </a:prstGeom>
          <a:noFill/>
        </p:spPr>
      </p:pic>
      <p:pic>
        <p:nvPicPr>
          <p:cNvPr id="1026" name="Picture 2" descr="C:\Users\user\Desktop\методичка\цветы\фото О.Б\113___08\IMG_1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1" y="175137"/>
            <a:ext cx="8712968" cy="482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13___08\IMG_10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980728"/>
            <a:ext cx="7272808" cy="54546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6787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 живописных берегах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Красивой Мечи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1" name="Picture 5" descr="F:\111___06\IMG_09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980728"/>
            <a:ext cx="7596336" cy="564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42900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«Мозг хорошо устроенный стоит дороже, чем мозг хорошо наполненный.»</a:t>
            </a:r>
          </a:p>
          <a:p>
            <a:pPr algn="ctr"/>
            <a:r>
              <a:rPr lang="ru-RU" sz="4800" b="1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М. Монтень.</a:t>
            </a:r>
            <a:endParaRPr lang="ru-RU" sz="4800" b="1" spc="5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420888"/>
            <a:ext cx="3283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девиз: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Исследовательская  лаборатория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«Кладовая солнца»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352928" cy="576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Вывод:</a:t>
            </a:r>
          </a:p>
          <a:p>
            <a:pPr algn="ctr"/>
            <a:r>
              <a:rPr lang="ru-RU" sz="2800" b="1" dirty="0" smtClean="0"/>
              <a:t>1.Нельзя в водоёмы выбрасывать мусор. </a:t>
            </a:r>
          </a:p>
          <a:p>
            <a:pPr algn="ctr"/>
            <a:r>
              <a:rPr lang="ru-RU" sz="2800" b="1" dirty="0" smtClean="0"/>
              <a:t>От загрязнения воды страдает всё живое.</a:t>
            </a:r>
          </a:p>
          <a:p>
            <a:pPr algn="ctr"/>
            <a:r>
              <a:rPr lang="ru-RU" sz="2800" b="1" dirty="0" smtClean="0"/>
              <a:t>2. Большой вред водоёмам приносит отравление нефтяными продуктами. </a:t>
            </a:r>
          </a:p>
          <a:p>
            <a:pPr algn="ctr"/>
            <a:r>
              <a:rPr lang="ru-RU" sz="2800" b="1" dirty="0" smtClean="0"/>
              <a:t>От них погибают растения и животные, чахнут растения на берегах.</a:t>
            </a:r>
          </a:p>
          <a:p>
            <a:pPr algn="ctr"/>
            <a:r>
              <a:rPr lang="ru-RU" sz="2800" b="1" dirty="0" smtClean="0"/>
              <a:t>3. Загрязнённая вода вредна для здоровья человека.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Закон об охране природы запрещает спускать в водоёмы вредные отбросы и сточные воды,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вырубать  леса вокруг водоёмов.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0687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u="sng" cap="all" spc="0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Народная мудрость</a:t>
            </a:r>
            <a:endParaRPr lang="ru-RU" sz="4000" b="1" u="sng" cap="all" spc="0" dirty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3"/>
            <a:ext cx="82089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</a:rPr>
              <a:t>Вода – мать полей,</a:t>
            </a:r>
          </a:p>
          <a:p>
            <a:pPr marL="0" lvl="3"/>
            <a:r>
              <a:rPr lang="ru-RU" sz="3600" b="1" dirty="0" smtClean="0">
                <a:solidFill>
                  <a:srgbClr val="FF0000"/>
                </a:solidFill>
              </a:rPr>
              <a:t>  а без матери не проживёшь</a:t>
            </a:r>
            <a:r>
              <a:rPr lang="ru-RU" sz="3100" i="1" dirty="0" smtClean="0">
                <a:solidFill>
                  <a:srgbClr val="FF0000"/>
                </a:solidFill>
              </a:rPr>
              <a:t>.</a:t>
            </a:r>
          </a:p>
          <a:p>
            <a:pPr marL="0" lvl="3"/>
            <a:r>
              <a:rPr lang="ru-RU" sz="3100" i="1" dirty="0" smtClean="0">
                <a:solidFill>
                  <a:srgbClr val="002060"/>
                </a:solidFill>
              </a:rPr>
              <a:t>( Китайская пословица)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56490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Мы не ценим воду до тех пор, пока не высохнет колодец. </a:t>
            </a:r>
          </a:p>
          <a:p>
            <a:pPr algn="ctr">
              <a:defRPr/>
            </a:pPr>
            <a:r>
              <a:rPr lang="ru-RU" sz="3600" i="1" dirty="0" smtClean="0">
                <a:solidFill>
                  <a:srgbClr val="002060"/>
                </a:solidFill>
              </a:rPr>
              <a:t>(Английская пословица) 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293096"/>
            <a:ext cx="7634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</a:rPr>
              <a:t>Капля за каплей образует озеро,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 перестанет капать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образуется пустыня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( Узбекская пословица)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8064896" cy="32403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>
                <a:gd name="adj" fmla="val 2745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Человек, запомни навсегда!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 жизни на Земле – вода!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Экономь её и береги-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ведь на планете не одни!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В.А.Андреев</a:t>
            </a:r>
            <a:endParaRPr lang="ru-RU" sz="3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water-liv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645024"/>
            <a:ext cx="4608512" cy="3000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Интернет-ресурсы и литература:</a:t>
            </a:r>
          </a:p>
          <a:p>
            <a:pPr marL="342900" indent="-342900">
              <a:buAutoNum type="arabicPeriod"/>
            </a:pPr>
            <a:r>
              <a:rPr lang="ru-RU" sz="3200" i="1" u="sng" dirty="0" smtClean="0">
                <a:hlinkClick r:id="rId2"/>
              </a:rPr>
              <a:t>  http://images.yandex.ru/?lr=213&amp;source=wiz</a:t>
            </a:r>
            <a:endParaRPr lang="ru-RU" sz="3200" i="1" u="sng" dirty="0" smtClean="0"/>
          </a:p>
          <a:p>
            <a:pPr marL="342900" lvl="0" indent="-342900">
              <a:buFontTx/>
              <a:buAutoNum type="arabicPeriod"/>
            </a:pPr>
            <a:r>
              <a:rPr lang="ru-RU" sz="3200" dirty="0" smtClean="0">
                <a:latin typeface="Monotype Corsiva" pitchFamily="66" charset="0"/>
              </a:rPr>
              <a:t>Журнал «Педагогическое мастерство» №3 2003г.</a:t>
            </a:r>
          </a:p>
          <a:p>
            <a:pPr marL="342900" lvl="0" indent="-342900">
              <a:buFontTx/>
              <a:buAutoNum type="arabicPeriod"/>
            </a:pPr>
            <a:r>
              <a:rPr lang="ru-RU" sz="3200" dirty="0" smtClean="0">
                <a:latin typeface="Monotype Corsiva" pitchFamily="66" charset="0"/>
              </a:rPr>
              <a:t>«Нестандартные и интегрированные уроки по курсу «Окружающий мир», </a:t>
            </a:r>
            <a:r>
              <a:rPr lang="ru-RU" sz="3200" dirty="0" err="1" smtClean="0">
                <a:latin typeface="Monotype Corsiva" pitchFamily="66" charset="0"/>
              </a:rPr>
              <a:t>Н.Т.Брыкина</a:t>
            </a:r>
            <a:r>
              <a:rPr lang="ru-RU" sz="3200" dirty="0" smtClean="0">
                <a:latin typeface="Monotype Corsiva" pitchFamily="66" charset="0"/>
              </a:rPr>
              <a:t>,</a:t>
            </a:r>
          </a:p>
          <a:p>
            <a:pPr marL="342900" lvl="0" indent="-342900"/>
            <a:r>
              <a:rPr lang="ru-RU" sz="3200" dirty="0" smtClean="0">
                <a:latin typeface="Monotype Corsiva" pitchFamily="66" charset="0"/>
              </a:rPr>
              <a:t>       </a:t>
            </a:r>
            <a:r>
              <a:rPr lang="ru-RU" sz="3200" dirty="0" err="1" smtClean="0">
                <a:latin typeface="Monotype Corsiva" pitchFamily="66" charset="0"/>
              </a:rPr>
              <a:t>О.Е.Жиренко</a:t>
            </a:r>
            <a:r>
              <a:rPr lang="ru-RU" sz="3200" dirty="0" smtClean="0">
                <a:latin typeface="Monotype Corsiva" pitchFamily="66" charset="0"/>
              </a:rPr>
              <a:t>, Москва: «</a:t>
            </a:r>
            <a:r>
              <a:rPr lang="ru-RU" sz="3200" dirty="0" err="1" smtClean="0">
                <a:latin typeface="Monotype Corsiva" pitchFamily="66" charset="0"/>
              </a:rPr>
              <a:t>Вако</a:t>
            </a:r>
            <a:r>
              <a:rPr lang="ru-RU" sz="3200" dirty="0" smtClean="0">
                <a:latin typeface="Monotype Corsiva" pitchFamily="66" charset="0"/>
              </a:rPr>
              <a:t>», 2004г.</a:t>
            </a:r>
          </a:p>
          <a:p>
            <a:pPr marL="342900" lvl="0" indent="-342900"/>
            <a:r>
              <a:rPr lang="ru-RU" sz="3200" dirty="0" smtClean="0">
                <a:latin typeface="Monotype Corsiva" pitchFamily="66" charset="0"/>
              </a:rPr>
              <a:t>4. Фотографии из личного архива </a:t>
            </a:r>
            <a:r>
              <a:rPr lang="ru-RU" sz="3200" dirty="0" err="1" smtClean="0">
                <a:latin typeface="Monotype Corsiva" pitchFamily="66" charset="0"/>
              </a:rPr>
              <a:t>Яковенко</a:t>
            </a:r>
            <a:r>
              <a:rPr lang="ru-RU" sz="3200" smtClean="0">
                <a:latin typeface="Monotype Corsiva" pitchFamily="66" charset="0"/>
              </a:rPr>
              <a:t> О.Б.</a:t>
            </a:r>
            <a:endParaRPr lang="ru-RU" sz="3200" dirty="0" smtClean="0">
              <a:latin typeface="Monotype Corsiva" pitchFamily="66" charset="0"/>
            </a:endParaRPr>
          </a:p>
          <a:p>
            <a:pPr marL="342900" lvl="0" indent="-342900"/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02359"/>
            <a:ext cx="84205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Тест. Вставьте в высказывания пропущенные слова:</a:t>
            </a:r>
            <a:endParaRPr lang="ru-RU" sz="2800" dirty="0" smtClean="0"/>
          </a:p>
          <a:p>
            <a:pPr lvl="0"/>
            <a:r>
              <a:rPr lang="ru-RU" sz="2800" dirty="0" smtClean="0"/>
              <a:t>1. Любой предмет, любое живое существо можно назвать _________ .</a:t>
            </a:r>
          </a:p>
          <a:p>
            <a:pPr lvl="0"/>
            <a:r>
              <a:rPr lang="ru-RU" sz="2800" dirty="0" smtClean="0"/>
              <a:t>2. То, из чего состоят тела называют ___________.</a:t>
            </a:r>
          </a:p>
          <a:p>
            <a:pPr lvl="0"/>
            <a:r>
              <a:rPr lang="ru-RU" sz="2800" dirty="0" smtClean="0"/>
              <a:t>3. Вещества состоят из мельчайших ___________.</a:t>
            </a:r>
          </a:p>
          <a:p>
            <a:pPr lvl="0"/>
            <a:r>
              <a:rPr lang="ru-RU" sz="2800" dirty="0" smtClean="0"/>
              <a:t>4. Вещества бывают _____________, _______________, газообразные.</a:t>
            </a:r>
          </a:p>
          <a:p>
            <a:pPr lvl="0"/>
            <a:r>
              <a:rPr lang="ru-RU" sz="2800" dirty="0" smtClean="0"/>
              <a:t>5. В состав _____________  входит смесь газов азота, ____________ ,  углекислого газа.</a:t>
            </a:r>
          </a:p>
          <a:p>
            <a:pPr lvl="0"/>
            <a:endParaRPr lang="ru-RU" sz="2800" dirty="0" smtClean="0"/>
          </a:p>
          <a:p>
            <a:r>
              <a:rPr lang="ru-RU" sz="2800" b="1" dirty="0" smtClean="0"/>
              <a:t>Подчеркни названия тел зелёной ручкой,  веществ- красной:</a:t>
            </a:r>
            <a:endParaRPr lang="ru-RU" sz="2800" dirty="0" smtClean="0"/>
          </a:p>
          <a:p>
            <a:r>
              <a:rPr lang="ru-RU" sz="2800" dirty="0" smtClean="0"/>
              <a:t> подкова, стакан, железо, кирпич, сахар, арбуз, соль, крахмал, камень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52936"/>
            <a:ext cx="8496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 У тебя нет ни вкуса, ни цвета, ни запаха, тебя невозможно описать,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тобой наслаждаются, не ведая, что ты такое! Нельзя сказать, что ты необходима для жизни!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Ты – сама жизнь!»</a:t>
            </a:r>
            <a:endParaRPr lang="ru-RU" sz="36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user\Pictures\3025495-bacc809b3dd146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1876425" cy="2095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620688"/>
            <a:ext cx="60829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Французский писатель, 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книги «Маленький принц»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Антуан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Сент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Экзюпери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сказал об этом веществе: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1. Без крыльев летят, </a:t>
            </a:r>
          </a:p>
          <a:p>
            <a:pPr lvl="0" algn="ctr"/>
            <a:r>
              <a:rPr lang="ru-RU" sz="2400" b="1" dirty="0" smtClean="0"/>
              <a:t>без ног- бегут, </a:t>
            </a:r>
          </a:p>
          <a:p>
            <a:pPr lvl="0" algn="ctr"/>
            <a:r>
              <a:rPr lang="ru-RU" sz="2400" b="1" dirty="0" smtClean="0"/>
              <a:t>без паруса- плывут. </a:t>
            </a:r>
            <a:endParaRPr lang="ru-RU" sz="2400" b="1" dirty="0"/>
          </a:p>
        </p:txBody>
      </p:sp>
      <p:pic>
        <p:nvPicPr>
          <p:cNvPr id="3074" name="Picture 2" descr="C:\Users\user\Desktop\методичка\цветы\фото О.Б\октябрь 2013\IMG_1151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4283968" y="764704"/>
            <a:ext cx="3153950" cy="15841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1960" y="2564904"/>
            <a:ext cx="415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2. Что видно, когда ничего не видно? </a:t>
            </a:r>
            <a:endParaRPr lang="ru-RU" sz="2400" b="1" dirty="0"/>
          </a:p>
        </p:txBody>
      </p:sp>
      <p:pic>
        <p:nvPicPr>
          <p:cNvPr id="3075" name="Picture 3" descr="C:\Users\user\Pictures\7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204864"/>
            <a:ext cx="3337414" cy="1872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6725" y="4509120"/>
            <a:ext cx="3322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3.Под землёй живёт, </a:t>
            </a:r>
          </a:p>
          <a:p>
            <a:pPr algn="ctr"/>
            <a:r>
              <a:rPr lang="ru-RU" sz="2400" b="1" dirty="0" smtClean="0"/>
              <a:t>на небо смотрит.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6" name="Picture 4" descr="C:\Users\user\Pictures\wat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5" y="4221088"/>
            <a:ext cx="3126313" cy="20882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149" y="764704"/>
            <a:ext cx="4921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4. Приходил, стучал по крыше, </a:t>
            </a:r>
          </a:p>
          <a:p>
            <a:pPr algn="ctr"/>
            <a:r>
              <a:rPr lang="ru-RU" sz="2400" b="1" dirty="0" smtClean="0"/>
              <a:t>уходил- никто не слышал </a:t>
            </a:r>
          </a:p>
        </p:txBody>
      </p:sp>
      <p:pic>
        <p:nvPicPr>
          <p:cNvPr id="4101" name="Picture 5" descr="C:\Users\user\Pictures\600_raining-lak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88640"/>
            <a:ext cx="2784309" cy="20882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60032" y="2852936"/>
            <a:ext cx="3186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5. Не конь, а бежит, </a:t>
            </a:r>
          </a:p>
          <a:p>
            <a:pPr algn="ctr"/>
            <a:r>
              <a:rPr lang="ru-RU" sz="2400" b="1" dirty="0" smtClean="0"/>
              <a:t>не лес, а шумит.</a:t>
            </a:r>
            <a:endParaRPr lang="ru-RU" sz="2400" b="1" dirty="0"/>
          </a:p>
        </p:txBody>
      </p:sp>
      <p:pic>
        <p:nvPicPr>
          <p:cNvPr id="4102" name="Picture 6" descr="C:\Users\user\Desktop\методичка\цветы\фото О.Б\113___08\IMG_10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2132856"/>
            <a:ext cx="3010399" cy="194421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23528" y="4869160"/>
            <a:ext cx="4292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6. Вечером наземь слетает, </a:t>
            </a:r>
          </a:p>
          <a:p>
            <a:pPr algn="ctr"/>
            <a:r>
              <a:rPr lang="ru-RU" sz="2400" b="1" dirty="0" smtClean="0"/>
              <a:t>ночь на земле пребывает, </a:t>
            </a:r>
          </a:p>
          <a:p>
            <a:pPr algn="ctr"/>
            <a:r>
              <a:rPr lang="ru-RU" sz="2400" b="1" dirty="0" smtClean="0"/>
              <a:t>утром опять улетает. </a:t>
            </a:r>
            <a:endParaRPr lang="ru-RU" sz="2400" b="1" dirty="0"/>
          </a:p>
        </p:txBody>
      </p:sp>
      <p:pic>
        <p:nvPicPr>
          <p:cNvPr id="4103" name="Picture 7" descr="C:\Users\user\Pictures\1268567001_8136-1600x1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257092"/>
            <a:ext cx="3024336" cy="22682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7. В огне не горит,</a:t>
            </a:r>
          </a:p>
          <a:p>
            <a:r>
              <a:rPr lang="ru-RU" sz="2400" b="1" dirty="0" smtClean="0"/>
              <a:t> в воде не тонет. </a:t>
            </a:r>
            <a:endParaRPr lang="ru-RU" sz="2400" b="1" dirty="0"/>
          </a:p>
        </p:txBody>
      </p:sp>
      <p:pic>
        <p:nvPicPr>
          <p:cNvPr id="5121" name="Picture 1" descr="C:\Users\user\Pictures\26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332656"/>
            <a:ext cx="3513584" cy="21959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63888" y="3501008"/>
            <a:ext cx="510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8. Скатерть бела весь мир одела. </a:t>
            </a:r>
            <a:endParaRPr lang="ru-RU" sz="2400" b="1" dirty="0"/>
          </a:p>
        </p:txBody>
      </p:sp>
      <p:pic>
        <p:nvPicPr>
          <p:cNvPr id="5122" name="Picture 2" descr="C:\Users\user\Desktop\методичка\цветы\118___01\IMG_1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060848"/>
            <a:ext cx="2120298" cy="285293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5445224"/>
            <a:ext cx="499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9. Кругом вода, а с питьём беда. </a:t>
            </a:r>
            <a:endParaRPr lang="ru-RU" sz="2400" b="1" dirty="0"/>
          </a:p>
        </p:txBody>
      </p:sp>
      <p:pic>
        <p:nvPicPr>
          <p:cNvPr id="5123" name="Picture 3" descr="C:\Users\user\Pictures\1238923822_1238829400_nature-landscape-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4527703"/>
            <a:ext cx="3600400" cy="1997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4440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 smtClean="0"/>
              <a:t>10. После ливня и грозы</a:t>
            </a:r>
          </a:p>
          <a:p>
            <a:pPr algn="ctr"/>
            <a:r>
              <a:rPr lang="ru-RU" sz="2400" b="1" dirty="0" smtClean="0"/>
              <a:t>Мост  невиданной красы.</a:t>
            </a:r>
          </a:p>
          <a:p>
            <a:pPr algn="ctr"/>
            <a:r>
              <a:rPr lang="ru-RU" sz="2400" b="1" dirty="0" smtClean="0"/>
              <a:t>Ни потрогать, ни забраться,</a:t>
            </a:r>
          </a:p>
          <a:p>
            <a:pPr algn="ctr"/>
            <a:r>
              <a:rPr lang="ru-RU" sz="2400" b="1" dirty="0" smtClean="0"/>
              <a:t>Можно только любоваться.</a:t>
            </a:r>
            <a:endParaRPr lang="ru-RU" sz="2400" b="1" dirty="0"/>
          </a:p>
        </p:txBody>
      </p:sp>
      <p:pic>
        <p:nvPicPr>
          <p:cNvPr id="6145" name="Picture 1" descr="C:\Users\user\Pictures\2012-11-27 видеофото\видеофото 151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860032" y="548680"/>
            <a:ext cx="3899038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3068960"/>
            <a:ext cx="4624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11. Ранним утром во дворе</a:t>
            </a:r>
            <a:br>
              <a:rPr lang="ru-RU" sz="2400" b="1" dirty="0" smtClean="0"/>
            </a:br>
            <a:r>
              <a:rPr lang="ru-RU" sz="2400" b="1" dirty="0" smtClean="0"/>
              <a:t>Лёд улёгся на траве.</a:t>
            </a:r>
            <a:br>
              <a:rPr lang="ru-RU" sz="2400" b="1" dirty="0" smtClean="0"/>
            </a:br>
            <a:r>
              <a:rPr lang="ru-RU" sz="2400" b="1" dirty="0" smtClean="0"/>
              <a:t>И весь луг стал светло-синий.</a:t>
            </a:r>
            <a:br>
              <a:rPr lang="ru-RU" sz="2400" b="1" dirty="0" smtClean="0"/>
            </a:br>
            <a:r>
              <a:rPr lang="ru-RU" sz="2400" b="1" dirty="0" smtClean="0"/>
              <a:t>Серебром сверкает... </a:t>
            </a:r>
            <a:endParaRPr lang="ru-RU" sz="2400" b="1" dirty="0"/>
          </a:p>
        </p:txBody>
      </p:sp>
      <p:pic>
        <p:nvPicPr>
          <p:cNvPr id="6147" name="Picture 3" descr="C:\Users\user\Pictures\104___11\IMG_0366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251520" y="2420888"/>
            <a:ext cx="3703573" cy="27776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5301208"/>
            <a:ext cx="81925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Вывод: </a:t>
            </a:r>
            <a:r>
              <a:rPr lang="ru-RU" sz="3200" b="1" i="1" u="sng" dirty="0" smtClean="0">
                <a:solidFill>
                  <a:srgbClr val="002060"/>
                </a:solidFill>
              </a:rPr>
              <a:t>все отгадки называют тела,</a:t>
            </a:r>
          </a:p>
          <a:p>
            <a:r>
              <a:rPr lang="ru-RU" sz="3200" b="1" i="1" u="sng" dirty="0" smtClean="0">
                <a:solidFill>
                  <a:srgbClr val="002060"/>
                </a:solidFill>
              </a:rPr>
              <a:t> состоящие из общего вещества- воды.</a:t>
            </a:r>
            <a:endParaRPr lang="ru-RU" sz="3200" b="1" u="sng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rapper">
    <a:dk1>
      <a:sysClr val="windowText" lastClr="000000"/>
    </a:dk1>
    <a:lt1>
      <a:sysClr val="window" lastClr="FFFFFF"/>
    </a:lt1>
    <a:dk2>
      <a:srgbClr val="006270"/>
    </a:dk2>
    <a:lt2>
      <a:srgbClr val="FBFEC6"/>
    </a:lt2>
    <a:accent1>
      <a:srgbClr val="A0C435"/>
    </a:accent1>
    <a:accent2>
      <a:srgbClr val="F29F26"/>
    </a:accent2>
    <a:accent3>
      <a:srgbClr val="08BBDB"/>
    </a:accent3>
    <a:accent4>
      <a:srgbClr val="687CDD"/>
    </a:accent4>
    <a:accent5>
      <a:srgbClr val="28C874"/>
    </a:accent5>
    <a:accent6>
      <a:srgbClr val="E47963"/>
    </a:accent6>
    <a:hlink>
      <a:srgbClr val="64C143"/>
    </a:hlink>
    <a:folHlink>
      <a:srgbClr val="9A9A9A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Calligraphy">
    <a:fillStyleLst>
      <a:solidFill>
        <a:schemeClr val="phClr"/>
      </a:solidFill>
      <a:gradFill rotWithShape="1">
        <a:gsLst>
          <a:gs pos="0">
            <a:schemeClr val="phClr">
              <a:tint val="90000"/>
              <a:satMod val="130000"/>
            </a:schemeClr>
          </a:gs>
          <a:gs pos="50000">
            <a:schemeClr val="phClr">
              <a:tint val="45000"/>
              <a:satMod val="220000"/>
            </a:schemeClr>
          </a:gs>
          <a:gs pos="100000">
            <a:schemeClr val="phClr">
              <a:tint val="90000"/>
              <a:satMod val="130000"/>
            </a:schemeClr>
          </a:gs>
        </a:gsLst>
        <a:lin ang="5400000" scaled="1"/>
      </a:gradFill>
      <a:gradFill rotWithShape="1">
        <a:gsLst>
          <a:gs pos="0">
            <a:schemeClr val="phClr">
              <a:tint val="100000"/>
              <a:shade val="90000"/>
              <a:hueMod val="100000"/>
              <a:satMod val="200000"/>
            </a:schemeClr>
          </a:gs>
          <a:gs pos="50000">
            <a:schemeClr val="phClr">
              <a:tint val="100000"/>
              <a:shade val="60000"/>
              <a:hueMod val="100000"/>
              <a:satMod val="180000"/>
            </a:schemeClr>
          </a:gs>
          <a:gs pos="100000">
            <a:schemeClr val="phClr">
              <a:tint val="100000"/>
              <a:shade val="90000"/>
              <a:hueMod val="100000"/>
              <a:satMod val="2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dbl" algn="ctr">
        <a:solidFill>
          <a:schemeClr val="phClr"/>
        </a:solidFill>
        <a:prstDash val="solid"/>
      </a:ln>
    </a:lnStyleLst>
    <a:effectStyleLst>
      <a:effectStyle>
        <a:effectLst>
          <a:glow rad="50600">
            <a:schemeClr val="phClr">
              <a:alpha val="40000"/>
            </a:schemeClr>
          </a:glow>
        </a:effectLst>
      </a:effectStyle>
      <a:effectStyle>
        <a:effectLst>
          <a:glow rad="101600">
            <a:schemeClr val="phClr">
              <a:alpha val="60000"/>
            </a:schemeClr>
          </a:glow>
        </a:effectLst>
        <a:scene3d>
          <a:camera prst="isometricLeftDown" fov="0">
            <a:rot lat="0" lon="0" rev="0"/>
          </a:camera>
          <a:lightRig rig="harsh" dir="tl">
            <a:rot lat="0" lon="0" rev="14280000"/>
          </a:lightRig>
        </a:scene3d>
        <a:sp3d prstMaterial="flat">
          <a:bevelT w="38100" h="50800" prst="softRound"/>
        </a:sp3d>
      </a:effectStyle>
      <a:effectStyle>
        <a:effectLst>
          <a:glow>
            <a:schemeClr val="phClr"/>
          </a:glow>
        </a:effectLst>
        <a:scene3d>
          <a:camera prst="isometricLeftDown">
            <a:rot lat="0" lon="0" rev="0"/>
          </a:camera>
          <a:lightRig rig="harsh" dir="tl">
            <a:rot lat="0" lon="0" rev="14280000"/>
          </a:lightRig>
        </a:scene3d>
        <a:sp3d extrusionH="63500" contourW="38100" prstMaterial="flat">
          <a:bevelT w="50800" h="63500" prst="softRound"/>
          <a:contourClr>
            <a:schemeClr val="phClr">
              <a:tint val="5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</TotalTime>
  <Words>889</Words>
  <Application>Microsoft Office PowerPoint</Application>
  <PresentationFormat>Экран (4:3)</PresentationFormat>
  <Paragraphs>188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2011-07-02T15:02:56Z</dcterms:created>
  <dcterms:modified xsi:type="dcterms:W3CDTF">2014-03-29T12:19:00Z</dcterms:modified>
</cp:coreProperties>
</file>