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331640" y="692696"/>
            <a:ext cx="7416824" cy="2520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4400" b="1" dirty="0">
                <a:solidFill>
                  <a:srgbClr val="FF0000"/>
                </a:solidFill>
                <a:ea typeface="Times New Roman"/>
                <a:cs typeface="Times New Roman"/>
              </a:rPr>
              <a:t>Урок русского языка </a:t>
            </a:r>
            <a:endParaRPr lang="en-US" sz="4400" b="1" dirty="0" smtClean="0">
              <a:solidFill>
                <a:srgbClr val="FF0000"/>
              </a:solidFill>
              <a:ea typeface="Times New Roman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4400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в </a:t>
            </a:r>
            <a:r>
              <a:rPr lang="ru-RU" sz="4400" b="1" dirty="0">
                <a:solidFill>
                  <a:srgbClr val="FF0000"/>
                </a:solidFill>
                <a:ea typeface="Times New Roman"/>
                <a:cs typeface="Times New Roman"/>
              </a:rPr>
              <a:t>4 «Б» классе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4400" b="1" dirty="0">
                <a:solidFill>
                  <a:srgbClr val="FF0000"/>
                </a:solidFill>
                <a:ea typeface="Times New Roman"/>
                <a:cs typeface="Times New Roman"/>
              </a:rPr>
              <a:t>по теме: «Глагол».</a:t>
            </a:r>
            <a:endParaRPr lang="ru-RU" sz="32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4005064"/>
            <a:ext cx="4104456" cy="1728787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Умрихина Наталья Юрьевна</a:t>
            </a:r>
          </a:p>
          <a:p>
            <a:pPr algn="l"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>
              <a:spcBef>
                <a:spcPts val="0"/>
              </a:spcBef>
            </a:pP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«СОШ №2 ст. Архонская».</a:t>
            </a: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792088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Bef>
                <a:spcPts val="140"/>
              </a:spcBef>
              <a:spcAft>
                <a:spcPts val="140"/>
              </a:spcAft>
              <a:tabLst>
                <a:tab pos="450215" algn="l"/>
              </a:tabLst>
            </a:pPr>
            <a:r>
              <a:rPr lang="ru-RU" sz="3600" b="1" dirty="0">
                <a:solidFill>
                  <a:srgbClr val="FF0000"/>
                </a:solidFill>
                <a:ea typeface="Times New Roman"/>
                <a:cs typeface="Times New Roman"/>
              </a:rPr>
              <a:t>Проверочная работа </a:t>
            </a:r>
            <a:r>
              <a:rPr lang="ru-RU" sz="4000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ea typeface="Times New Roman"/>
                <a:cs typeface="Times New Roman"/>
              </a:rPr>
            </a:br>
            <a:r>
              <a:rPr lang="ru-RU" sz="3100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( </a:t>
            </a:r>
            <a:r>
              <a:rPr lang="ru-RU" sz="3100" b="1" dirty="0">
                <a:solidFill>
                  <a:srgbClr val="FF0000"/>
                </a:solidFill>
                <a:ea typeface="Times New Roman"/>
                <a:cs typeface="Times New Roman"/>
              </a:rPr>
              <a:t>да, нет)</a:t>
            </a:r>
            <a:r>
              <a:rPr lang="ru-RU" sz="3200" dirty="0">
                <a:latin typeface="Calibri"/>
                <a:ea typeface="Calibri"/>
                <a:cs typeface="Times New Roman"/>
              </a:rPr>
              <a:t/>
            </a:r>
            <a:br>
              <a:rPr lang="ru-RU" sz="32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39552" y="1700809"/>
            <a:ext cx="8147248" cy="3456384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1. Глагол – часть речи, которая отвечает на вопросы что делать? </a:t>
            </a:r>
            <a:r>
              <a:rPr lang="ru-RU" sz="2000" b="1" dirty="0" smtClean="0">
                <a:solidFill>
                  <a:srgbClr val="002060"/>
                </a:solidFill>
              </a:rPr>
              <a:t>что сделать?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2</a:t>
            </a:r>
            <a:r>
              <a:rPr lang="ru-RU" sz="2000" b="1" dirty="0">
                <a:solidFill>
                  <a:srgbClr val="002060"/>
                </a:solidFill>
              </a:rPr>
              <a:t>. В предложении глагол является подлежащим?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3</a:t>
            </a:r>
            <a:r>
              <a:rPr lang="ru-RU" sz="2000" b="1" dirty="0">
                <a:solidFill>
                  <a:srgbClr val="002060"/>
                </a:solidFill>
              </a:rPr>
              <a:t>. Глагол совершенного вида отвечает на вопросы что сделать? </a:t>
            </a:r>
            <a:r>
              <a:rPr lang="ru-RU" sz="2000" b="1" dirty="0" smtClean="0">
                <a:solidFill>
                  <a:srgbClr val="002060"/>
                </a:solidFill>
              </a:rPr>
              <a:t>что </a:t>
            </a:r>
            <a:r>
              <a:rPr lang="ru-RU" sz="2000" b="1" dirty="0">
                <a:solidFill>
                  <a:srgbClr val="002060"/>
                </a:solidFill>
              </a:rPr>
              <a:t>сделает</a:t>
            </a:r>
            <a:r>
              <a:rPr lang="ru-RU" sz="2000" b="1" dirty="0" smtClean="0">
                <a:solidFill>
                  <a:srgbClr val="002060"/>
                </a:solidFill>
              </a:rPr>
              <a:t>?</a:t>
            </a:r>
            <a:endParaRPr lang="ru-RU" sz="2000" b="1" dirty="0">
              <a:solidFill>
                <a:srgbClr val="002060"/>
              </a:solidFill>
            </a:endParaRPr>
          </a:p>
          <a:p>
            <a:r>
              <a:rPr lang="ru-RU" sz="2000" b="1" dirty="0">
                <a:solidFill>
                  <a:srgbClr val="002060"/>
                </a:solidFill>
              </a:rPr>
              <a:t>4. Глаголы спрягаются? 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5. Спряжение глаголов это изменение глагола по падежам? 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6. Глаголы не употребляются с предлогами</a:t>
            </a:r>
            <a:r>
              <a:rPr lang="ru-RU" sz="2000" b="1" dirty="0" smtClean="0">
                <a:solidFill>
                  <a:srgbClr val="002060"/>
                </a:solidFill>
              </a:rPr>
              <a:t>?</a:t>
            </a:r>
            <a:endParaRPr lang="ru-RU" sz="2000" b="1" dirty="0">
              <a:solidFill>
                <a:srgbClr val="002060"/>
              </a:solidFill>
            </a:endParaRPr>
          </a:p>
          <a:p>
            <a:r>
              <a:rPr lang="ru-RU" sz="2000" b="1" dirty="0">
                <a:solidFill>
                  <a:srgbClr val="002060"/>
                </a:solidFill>
              </a:rPr>
              <a:t>7. Глагол имеет следующие формы: начальную и личную</a:t>
            </a:r>
            <a:r>
              <a:rPr lang="ru-RU" sz="2000" b="1" dirty="0" smtClean="0">
                <a:solidFill>
                  <a:srgbClr val="002060"/>
                </a:solidFill>
              </a:rPr>
              <a:t>?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7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Arial"/>
                <a:ea typeface="Times New Roman"/>
              </a:rPr>
              <a:t>Самооценка. Рефлексия.</a:t>
            </a:r>
            <a:endParaRPr lang="ru-RU" dirty="0"/>
          </a:p>
        </p:txBody>
      </p:sp>
      <p:pic>
        <p:nvPicPr>
          <p:cNvPr id="2050" name="Picture 2" descr="C:\Users\Komp\Desktop\368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500" l="10000" r="93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3508715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omp\Desktop\i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81956"/>
            <a:ext cx="4170759" cy="417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77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Домашнее задание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Учебник стр.  47 упр. 2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942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68760"/>
            <a:ext cx="8075240" cy="95973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6000" b="1" dirty="0" smtClean="0">
                <a:solidFill>
                  <a:srgbClr val="FF0000"/>
                </a:solidFill>
              </a:rPr>
              <a:t>Спасибо за урок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Komp\Desktop\092ea8b60db593e945b9d8b484ad3b9e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759" y="2559933"/>
            <a:ext cx="2719189" cy="362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99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94832" y="533558"/>
            <a:ext cx="806489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Цели: </a:t>
            </a:r>
          </a:p>
          <a:p>
            <a:r>
              <a:rPr lang="ru-RU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1. Образовательные:</a:t>
            </a:r>
          </a:p>
          <a:p>
            <a:r>
              <a:rPr lang="ru-RU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- обогащение словарного запаса учащихся глаголами;</a:t>
            </a:r>
          </a:p>
          <a:p>
            <a:r>
              <a:rPr lang="ru-RU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- обобщение и углубление знаний  об  изученном грамматическом материале по теме «Глагол»;</a:t>
            </a:r>
          </a:p>
          <a:p>
            <a:r>
              <a:rPr lang="ru-RU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- формирование навыка правописания личных окончаний глаголов;</a:t>
            </a:r>
          </a:p>
          <a:p>
            <a:r>
              <a:rPr lang="ru-RU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2. Развивающие:</a:t>
            </a:r>
          </a:p>
          <a:p>
            <a:r>
              <a:rPr lang="ru-RU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- развитие орфографической зоркости, внимания, умения действовать по алгоритму,  анализировать, делать выводы;</a:t>
            </a:r>
          </a:p>
          <a:p>
            <a:r>
              <a:rPr lang="ru-RU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- развитие способности к рациональной организации своего труда и рабочего места;</a:t>
            </a:r>
          </a:p>
          <a:p>
            <a:r>
              <a:rPr lang="ru-RU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3. Воспитательные:</a:t>
            </a:r>
          </a:p>
          <a:p>
            <a:r>
              <a:rPr lang="ru-RU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- формирование интереса к  изучаемому материалу;</a:t>
            </a:r>
          </a:p>
          <a:p>
            <a:r>
              <a:rPr lang="ru-RU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- воспитание чувства взаимоуважения, взаимовыручки, самостоятельности, усидчивости.</a:t>
            </a:r>
          </a:p>
          <a:p>
            <a:r>
              <a:rPr lang="ru-RU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Формирование компетенций:</a:t>
            </a:r>
          </a:p>
          <a:p>
            <a:r>
              <a:rPr lang="ru-RU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- коммуникативные;</a:t>
            </a:r>
          </a:p>
          <a:p>
            <a:r>
              <a:rPr lang="ru-RU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- технологические;</a:t>
            </a:r>
          </a:p>
          <a:p>
            <a:r>
              <a:rPr lang="ru-RU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- предметно-</a:t>
            </a:r>
            <a:r>
              <a:rPr lang="ru-RU" dirty="0" err="1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деятельностные</a:t>
            </a:r>
            <a:r>
              <a:rPr lang="ru-RU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;</a:t>
            </a:r>
          </a:p>
          <a:p>
            <a:r>
              <a:rPr lang="ru-RU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- готовность к социальному взаимодействию.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620688"/>
            <a:ext cx="792088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100" i="1" dirty="0" smtClean="0">
              <a:solidFill>
                <a:srgbClr val="002060"/>
              </a:solidFill>
            </a:endParaRPr>
          </a:p>
          <a:p>
            <a:r>
              <a:rPr lang="ru-RU" sz="36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Что без меня предметы?</a:t>
            </a:r>
            <a:endParaRPr lang="ru-RU" sz="36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ru-RU" sz="36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Лишь названья.</a:t>
            </a:r>
            <a:endParaRPr lang="ru-RU" sz="36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ru-RU" sz="36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А я приду-</a:t>
            </a:r>
            <a:endParaRPr lang="ru-RU" sz="36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ru-RU" sz="36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Всё в действие придёт.</a:t>
            </a:r>
            <a:endParaRPr lang="ru-RU" sz="36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ru-RU" sz="36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Летит ракета.</a:t>
            </a:r>
            <a:endParaRPr lang="ru-RU" sz="36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ru-RU" sz="36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Люди строят зданья.</a:t>
            </a:r>
            <a:endParaRPr lang="ru-RU" sz="36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ru-RU" sz="36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Цветут сады.</a:t>
            </a:r>
            <a:endParaRPr lang="ru-RU" sz="36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ru-RU" sz="36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И хлеб в полях растёт.</a:t>
            </a:r>
            <a:endParaRPr lang="ru-RU" sz="36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endParaRPr lang="ru-RU" sz="2400" i="1" dirty="0" smtClean="0"/>
          </a:p>
          <a:p>
            <a:pPr algn="ctr"/>
            <a:endParaRPr lang="ru-RU" sz="700" i="1" dirty="0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83568" y="476672"/>
            <a:ext cx="7848872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Недаром говорил русский лингвист  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А. М. </a:t>
            </a:r>
            <a:r>
              <a:rPr lang="ru-RU" b="1" i="1" dirty="0" err="1" smtClean="0">
                <a:solidFill>
                  <a:srgbClr val="002060"/>
                </a:solidFill>
              </a:rPr>
              <a:t>Пешковский</a:t>
            </a:r>
            <a:r>
              <a:rPr lang="ru-RU" b="1" i="1" dirty="0" smtClean="0">
                <a:solidFill>
                  <a:srgbClr val="002060"/>
                </a:solidFill>
              </a:rPr>
              <a:t>, что глаголы - это слова, оживляющие всё, к чему они приложены.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49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Седьмое февраля.</a:t>
            </a:r>
            <a:br>
              <a:rPr lang="ru-RU" sz="6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sz="6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Классная работа.</a:t>
            </a:r>
            <a:endParaRPr lang="ru-RU" sz="6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204864"/>
            <a:ext cx="8352928" cy="33843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Глагол.</a:t>
            </a:r>
            <a:endParaRPr lang="ru-RU" sz="5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75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CharterBlackITC-Regular"/>
                <a:cs typeface="CharterBlackITC-Regular"/>
              </a:rPr>
              <a:t>СЛОВАРНАЯ  РАБОТА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002060"/>
                </a:solidFill>
                <a:latin typeface="Calibri"/>
                <a:ea typeface="CharterBlackITC-Regular"/>
                <a:cs typeface="CharterBlackITC-Regular"/>
              </a:rPr>
              <a:t>Запорошит, таят, распускаются, заметёте, желтели, зеленеют, заискрятся,  опадали, укутает, слушал, светит, замёрзнет, хлопал, поёт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43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CharterBlackITC-Regular"/>
                <a:cs typeface="CharterBlackITC-Regular"/>
              </a:rPr>
              <a:t>СЛОВАРНАЯ  РАБОТА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000" b="1" i="1" dirty="0">
                <a:solidFill>
                  <a:srgbClr val="002060"/>
                </a:solidFill>
                <a:latin typeface="Journal"/>
                <a:ea typeface="Calibri"/>
                <a:cs typeface="Journal"/>
              </a:rPr>
              <a:t>Жалуется, </a:t>
            </a:r>
            <a:r>
              <a:rPr lang="ru-RU" sz="4000" b="1" i="1" dirty="0">
                <a:solidFill>
                  <a:srgbClr val="002060"/>
                </a:solidFill>
                <a:latin typeface="Journal"/>
                <a:ea typeface="Calibri"/>
                <a:cs typeface="Journal"/>
              </a:rPr>
              <a:t>волноваться, не </a:t>
            </a:r>
            <a:r>
              <a:rPr lang="ru-RU" sz="4000" b="1" i="1" dirty="0">
                <a:solidFill>
                  <a:srgbClr val="002060"/>
                </a:solidFill>
                <a:latin typeface="Journal"/>
                <a:ea typeface="Calibri"/>
                <a:cs typeface="Journal"/>
              </a:rPr>
              <a:t>интересуется,</a:t>
            </a:r>
            <a:endParaRPr lang="ru-RU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ru-RU" sz="4000" b="1" i="1" dirty="0">
                <a:solidFill>
                  <a:srgbClr val="002060"/>
                </a:solidFill>
                <a:latin typeface="Journal"/>
                <a:ea typeface="Calibri"/>
                <a:cs typeface="Journal"/>
              </a:rPr>
              <a:t>торопится, </a:t>
            </a:r>
            <a:r>
              <a:rPr lang="ru-RU" sz="4000" b="1" i="1" dirty="0" smtClean="0">
                <a:solidFill>
                  <a:srgbClr val="002060"/>
                </a:solidFill>
                <a:latin typeface="Journal"/>
                <a:ea typeface="Calibri"/>
                <a:cs typeface="Journal"/>
              </a:rPr>
              <a:t>учиться,</a:t>
            </a:r>
            <a:r>
              <a:rPr lang="ru-RU" sz="4000" b="1" i="1" dirty="0">
                <a:solidFill>
                  <a:srgbClr val="002060"/>
                </a:solidFill>
                <a:latin typeface="Journal"/>
                <a:ea typeface="Calibri"/>
                <a:cs typeface="Journal"/>
              </a:rPr>
              <a:t> </a:t>
            </a:r>
            <a:r>
              <a:rPr lang="ru-RU" sz="4000" b="1" i="1" dirty="0" smtClean="0">
                <a:solidFill>
                  <a:srgbClr val="002060"/>
                </a:solidFill>
                <a:latin typeface="Journal"/>
                <a:ea typeface="Calibri"/>
                <a:cs typeface="Journal"/>
              </a:rPr>
              <a:t>ложится</a:t>
            </a:r>
            <a:r>
              <a:rPr lang="ru-RU" sz="4000" b="1" i="1" dirty="0">
                <a:solidFill>
                  <a:srgbClr val="002060"/>
                </a:solidFill>
                <a:latin typeface="Journal"/>
                <a:ea typeface="Calibri"/>
                <a:cs typeface="Journal"/>
              </a:rPr>
              <a:t>,</a:t>
            </a:r>
            <a:endParaRPr lang="ru-RU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000" b="1" i="1" dirty="0" smtClean="0">
                <a:solidFill>
                  <a:srgbClr val="002060"/>
                </a:solidFill>
                <a:latin typeface="Journal"/>
                <a:ea typeface="Calibri"/>
                <a:cs typeface="Journal"/>
              </a:rPr>
              <a:t>остаться</a:t>
            </a:r>
            <a:r>
              <a:rPr lang="ru-RU" sz="4000" b="1" i="1" dirty="0">
                <a:solidFill>
                  <a:srgbClr val="002060"/>
                </a:solidFill>
                <a:latin typeface="Journal"/>
                <a:ea typeface="Calibri"/>
                <a:cs typeface="Journal"/>
              </a:rPr>
              <a:t>, </a:t>
            </a:r>
            <a:r>
              <a:rPr lang="ru-RU" sz="4000" b="1" i="1" dirty="0">
                <a:solidFill>
                  <a:srgbClr val="002060"/>
                </a:solidFill>
                <a:latin typeface="Journal"/>
                <a:ea typeface="Calibri"/>
                <a:cs typeface="Journal"/>
              </a:rPr>
              <a:t>отказывается, </a:t>
            </a:r>
            <a:endParaRPr lang="ru-RU" b="1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0565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Глаголы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002060"/>
                </a:solidFill>
                <a:latin typeface="Journal"/>
                <a:ea typeface="Calibri"/>
                <a:cs typeface="Journal"/>
              </a:rPr>
              <a:t>Нездоровится, не спится, (надо)</a:t>
            </a:r>
            <a:endParaRPr lang="ru-RU" sz="2400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i="1" dirty="0" smtClean="0">
                <a:solidFill>
                  <a:srgbClr val="002060"/>
                </a:solidFill>
                <a:latin typeface="Journal"/>
                <a:ea typeface="Calibri"/>
                <a:cs typeface="Journal"/>
              </a:rPr>
              <a:t>обратиться</a:t>
            </a:r>
            <a:r>
              <a:rPr lang="ru-RU" b="1" i="1" dirty="0">
                <a:solidFill>
                  <a:srgbClr val="002060"/>
                </a:solidFill>
                <a:latin typeface="Journal"/>
                <a:ea typeface="Calibri"/>
                <a:cs typeface="Journal"/>
              </a:rPr>
              <a:t>, </a:t>
            </a:r>
            <a:r>
              <a:rPr lang="ru-RU" b="1" i="1" dirty="0" smtClean="0">
                <a:solidFill>
                  <a:srgbClr val="002060"/>
                </a:solidFill>
                <a:latin typeface="Journal"/>
                <a:ea typeface="Calibri"/>
                <a:cs typeface="Journal"/>
              </a:rPr>
              <a:t>(стал</a:t>
            </a:r>
            <a:r>
              <a:rPr lang="ru-RU" b="1" i="1" dirty="0">
                <a:solidFill>
                  <a:srgbClr val="002060"/>
                </a:solidFill>
                <a:latin typeface="Journal"/>
                <a:ea typeface="Calibri"/>
                <a:cs typeface="Journal"/>
              </a:rPr>
              <a:t>) ложиться.</a:t>
            </a:r>
            <a:endParaRPr lang="ru-RU" sz="2400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234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808112"/>
            <a:ext cx="6419056" cy="892696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>
                <a:solidFill>
                  <a:srgbClr val="FF0000"/>
                </a:solidFill>
                <a:latin typeface="CharterBlackITC-Regular"/>
                <a:cs typeface="CharterBlackITC-Regular"/>
              </a:rPr>
              <a:t>ФИЗКУЛЬТМИНУТКА</a:t>
            </a:r>
            <a:r>
              <a:rPr lang="ru-RU" sz="4400" b="1" dirty="0">
                <a:solidFill>
                  <a:srgbClr val="FF0000"/>
                </a:solidFill>
                <a:latin typeface="Calibri"/>
                <a:ea typeface="CharterBlackITC-Regular"/>
                <a:cs typeface="CharterBlackITC-Regular"/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99" y="1700808"/>
            <a:ext cx="3586775" cy="33201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060848"/>
            <a:ext cx="2597274" cy="396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09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00000"/>
      </a:hlink>
      <a:folHlink>
        <a:srgbClr val="D99694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356</Words>
  <Application>Microsoft Office PowerPoint</Application>
  <PresentationFormat>Экран (4:3)</PresentationFormat>
  <Paragraphs>57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Седьмое февраля. Классная работа.</vt:lpstr>
      <vt:lpstr>СЛОВАРНАЯ  РАБОТА</vt:lpstr>
      <vt:lpstr>СЛОВАРНАЯ  РАБОТА</vt:lpstr>
      <vt:lpstr>Глаголы</vt:lpstr>
      <vt:lpstr>Презентация PowerPoint</vt:lpstr>
      <vt:lpstr>Проверочная работа  ( да, нет) </vt:lpstr>
      <vt:lpstr>Самооценка. Рефлексия.</vt:lpstr>
      <vt:lpstr>Домашнее задание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Komp</cp:lastModifiedBy>
  <cp:revision>17</cp:revision>
  <dcterms:created xsi:type="dcterms:W3CDTF">2013-08-18T05:10:05Z</dcterms:created>
  <dcterms:modified xsi:type="dcterms:W3CDTF">2014-02-04T17:34:04Z</dcterms:modified>
</cp:coreProperties>
</file>