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16" r:id="rId1"/>
  </p:sldMasterIdLst>
  <p:notesMasterIdLst>
    <p:notesMasterId r:id="rId26"/>
  </p:notesMasterIdLst>
  <p:sldIdLst>
    <p:sldId id="256" r:id="rId2"/>
    <p:sldId id="259" r:id="rId3"/>
    <p:sldId id="258" r:id="rId4"/>
    <p:sldId id="260" r:id="rId5"/>
    <p:sldId id="261" r:id="rId6"/>
    <p:sldId id="262" r:id="rId7"/>
    <p:sldId id="257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1" r:id="rId24"/>
    <p:sldId id="27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41" autoAdjust="0"/>
    <p:restoredTop sz="94660"/>
  </p:normalViewPr>
  <p:slideViewPr>
    <p:cSldViewPr snapToGrid="0">
      <p:cViewPr varScale="1">
        <p:scale>
          <a:sx n="81" d="100"/>
          <a:sy n="81" d="100"/>
        </p:scale>
        <p:origin x="-10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2"/>
                <c:pt idx="0">
                  <c:v>2012-2013уч.г.</c:v>
                </c:pt>
                <c:pt idx="1">
                  <c:v>1 полугодие 2013-2014 уч.г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</c:v>
                </c:pt>
                <c:pt idx="1">
                  <c:v>12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2"/>
                <c:pt idx="0">
                  <c:v>2012-2013уч.г.</c:v>
                </c:pt>
                <c:pt idx="1">
                  <c:v>1 полугодие 2013-2014 уч.г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3</c:v>
                </c:pt>
                <c:pt idx="1">
                  <c:v>2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Столбец3</c:v>
                </c:pt>
              </c:strCache>
            </c:strRef>
          </c:tx>
          <c:invertIfNegative val="0"/>
          <c:cat>
            <c:strRef>
              <c:f>Лист1!$A$2:$A$5</c:f>
              <c:strCache>
                <c:ptCount val="2"/>
                <c:pt idx="0">
                  <c:v>2012-2013уч.г.</c:v>
                </c:pt>
                <c:pt idx="1">
                  <c:v>1 полугодие 2013-2014 уч.г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5973504"/>
        <c:axId val="45975040"/>
      </c:barChart>
      <c:catAx>
        <c:axId val="45973504"/>
        <c:scaling>
          <c:orientation val="minMax"/>
        </c:scaling>
        <c:delete val="0"/>
        <c:axPos val="b"/>
        <c:majorTickMark val="out"/>
        <c:minorTickMark val="none"/>
        <c:tickLblPos val="nextTo"/>
        <c:crossAx val="45975040"/>
        <c:crosses val="autoZero"/>
        <c:auto val="1"/>
        <c:lblAlgn val="ctr"/>
        <c:lblOffset val="100"/>
        <c:noMultiLvlLbl val="0"/>
      </c:catAx>
      <c:valAx>
        <c:axId val="459750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597350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5B27AC-D3A2-4A45-838D-AB3B7410DAEC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14BD4-5FEE-4811-BCC9-7BDB033C115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0905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B106E36-FD25-4E2D-B0AA-010F637433A0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06.02.2015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17" r:id="rId1"/>
    <p:sldLayoutId id="2147484418" r:id="rId2"/>
    <p:sldLayoutId id="2147484419" r:id="rId3"/>
    <p:sldLayoutId id="2147484420" r:id="rId4"/>
    <p:sldLayoutId id="2147484421" r:id="rId5"/>
    <p:sldLayoutId id="2147484422" r:id="rId6"/>
    <p:sldLayoutId id="2147484423" r:id="rId7"/>
    <p:sldLayoutId id="2147484424" r:id="rId8"/>
    <p:sldLayoutId id="2147484425" r:id="rId9"/>
    <p:sldLayoutId id="2147484426" r:id="rId10"/>
    <p:sldLayoutId id="214748442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142844" y="214290"/>
            <a:ext cx="9001156" cy="3143272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/>
              <a:t>Освоение технологий, обеспечивающих достижения  новых образовательных результатов обучающихся</a:t>
            </a:r>
            <a:br>
              <a:rPr lang="ru-RU" sz="3200" b="1" dirty="0" smtClean="0"/>
            </a:br>
            <a:r>
              <a:rPr lang="ru-RU" sz="3200" b="1" dirty="0" smtClean="0"/>
              <a:t>в объединении </a:t>
            </a:r>
            <a:r>
              <a:rPr lang="ru-RU" sz="3200" b="1" dirty="0" smtClean="0"/>
              <a:t>«Цветная фантазия»</a:t>
            </a:r>
            <a:endParaRPr lang="ru-RU" sz="3200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285860"/>
          </a:xfrm>
        </p:spPr>
        <p:txBody>
          <a:bodyPr>
            <a:noAutofit/>
          </a:bodyPr>
          <a:lstStyle/>
          <a:p>
            <a:r>
              <a:rPr lang="ru-RU" sz="2400" b="1" dirty="0" smtClean="0"/>
              <a:t>Личностно-ориентированное обучение</a:t>
            </a:r>
            <a:r>
              <a:rPr lang="ru-RU" sz="2400" dirty="0" smtClean="0"/>
              <a:t>  (И.С. </a:t>
            </a:r>
            <a:r>
              <a:rPr lang="ru-RU" sz="2400" dirty="0" err="1" smtClean="0"/>
              <a:t>Якиманская</a:t>
            </a:r>
            <a:r>
              <a:rPr lang="ru-RU" sz="2400" dirty="0" smtClean="0"/>
              <a:t>) сочетает обучение (нормативно-сообразная деятельность общества) и учение (индивидуальная деятельность ребенка)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Цель технологии личностно-ориентированного обучения – максимальное развитие (а не формирование заранее заданных) индивидуальных познавательных способностей ребенка на основе использования имеющегося у него опыта жизнедеятельности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428736"/>
          </a:xfrm>
        </p:spPr>
        <p:txBody>
          <a:bodyPr>
            <a:noAutofit/>
          </a:bodyPr>
          <a:lstStyle/>
          <a:p>
            <a:r>
              <a:rPr lang="ru-RU" sz="1800" b="1" dirty="0" err="1" smtClean="0"/>
              <a:t>Здоровьесберегающие</a:t>
            </a:r>
            <a:r>
              <a:rPr lang="ru-RU" sz="1800" b="1" dirty="0" smtClean="0"/>
              <a:t> технологии - </a:t>
            </a:r>
            <a:r>
              <a:rPr lang="ru-RU" sz="1800" dirty="0" smtClean="0"/>
              <a:t>система, создающая максимально возможные условия для сохранения, укрепления и развития духовного, эмоционального, интеллектуального, личностного и физического здоровья всех субъектов образования (учащихся, педагогов и др.)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2000" b="1" dirty="0" err="1" smtClean="0"/>
              <a:t>Здоровьесберегающая</a:t>
            </a:r>
            <a:r>
              <a:rPr lang="ru-RU" sz="2000" b="1" dirty="0" smtClean="0"/>
              <a:t> технология </a:t>
            </a:r>
            <a:r>
              <a:rPr lang="ru-RU" sz="2000" dirty="0" smtClean="0"/>
              <a:t>– это:</a:t>
            </a:r>
          </a:p>
          <a:p>
            <a:pPr lvl="0"/>
            <a:r>
              <a:rPr lang="ru-RU" sz="2000" dirty="0" smtClean="0"/>
              <a:t>условия обучения ребенка (отсутствие стресса, адекватность требований, адекватность методик обучения и воспитания);</a:t>
            </a:r>
          </a:p>
          <a:p>
            <a:pPr lvl="0"/>
            <a:r>
              <a:rPr lang="ru-RU" sz="2000" dirty="0" smtClean="0"/>
              <a:t>рациональная организация учебного процесса (в соответствии с возрастными, половыми,     индивидуальными особенностями и гигиеническими требованиями);</a:t>
            </a:r>
          </a:p>
          <a:p>
            <a:pPr lvl="0"/>
            <a:r>
              <a:rPr lang="ru-RU" sz="2000" dirty="0" smtClean="0"/>
              <a:t>соответствие учебной и физической нагрузки возрастным возможностям ребенка;</a:t>
            </a:r>
          </a:p>
          <a:p>
            <a:r>
              <a:rPr lang="ru-RU" sz="2000" dirty="0" smtClean="0"/>
              <a:t>необходимый, достаточный и рационально организованный двигательный режим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img1.liveinternet.ru/images/attach/c/4/81/369/81369445_ven.jpg"/>
          <p:cNvPicPr/>
          <p:nvPr/>
        </p:nvPicPr>
        <p:blipFill>
          <a:blip r:embed="rId2" cstate="email">
            <a:lum bright="10000" contrast="-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28600"/>
            <a:ext cx="8643998" cy="99060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Групповые технологии - </a:t>
            </a:r>
            <a:r>
              <a:rPr lang="ru-RU" sz="2400" dirty="0" smtClean="0">
                <a:solidFill>
                  <a:srgbClr val="FF0000"/>
                </a:solidFill>
              </a:rPr>
              <a:t>предполагают организацию совместных действий, коммуникацию, общение, взаимопонимание, взаимопомощь, </a:t>
            </a:r>
            <a:r>
              <a:rPr lang="ru-RU" sz="2400" dirty="0" err="1" smtClean="0">
                <a:solidFill>
                  <a:srgbClr val="FF0000"/>
                </a:solidFill>
              </a:rPr>
              <a:t>взаимокоррекцию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sz="2400" b="1" i="1" dirty="0" smtClean="0"/>
              <a:t>Групповые технологии, применяемые в детском объединении </a:t>
            </a:r>
            <a:r>
              <a:rPr lang="ru-RU" sz="2400" b="1" i="1" dirty="0" smtClean="0"/>
              <a:t>«Цветная фантазия»:</a:t>
            </a:r>
            <a:endParaRPr lang="ru-RU" sz="2400" b="1" dirty="0" smtClean="0"/>
          </a:p>
          <a:p>
            <a:pPr lvl="0"/>
            <a:r>
              <a:rPr lang="ru-RU" sz="2400" dirty="0" smtClean="0"/>
              <a:t>групповой опрос;</a:t>
            </a:r>
          </a:p>
          <a:p>
            <a:pPr lvl="0"/>
            <a:r>
              <a:rPr lang="ru-RU" sz="2400" dirty="0" smtClean="0"/>
              <a:t>общественный смотр знаний;</a:t>
            </a:r>
          </a:p>
          <a:p>
            <a:pPr lvl="0"/>
            <a:r>
              <a:rPr lang="ru-RU" sz="2400" dirty="0" smtClean="0"/>
              <a:t>учебная встреча;</a:t>
            </a:r>
          </a:p>
          <a:p>
            <a:r>
              <a:rPr lang="ru-RU" sz="2400" dirty="0" smtClean="0"/>
              <a:t>нетрадиционные занятия (экскурсии, интегрированные занятия и др.)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img0.liveinternet.ru/images/attach/c/2/72/938/72938252_2656788770_d95a636c84_o.jpg"/>
          <p:cNvPicPr/>
          <p:nvPr/>
        </p:nvPicPr>
        <p:blipFill>
          <a:blip r:embed="rId2" cstate="email">
            <a:lum bright="-30000" contrast="-1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Технология коллективной творческой деятельности</a:t>
            </a:r>
            <a:endParaRPr lang="ru-RU" dirty="0">
              <a:solidFill>
                <a:srgbClr val="FFFF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i="1" dirty="0" smtClean="0">
                <a:solidFill>
                  <a:srgbClr val="FFFF00"/>
                </a:solidFill>
              </a:rPr>
              <a:t>Цели технологии:</a:t>
            </a:r>
            <a:endParaRPr lang="ru-RU" dirty="0" smtClean="0">
              <a:solidFill>
                <a:srgbClr val="FFFF00"/>
              </a:solidFill>
            </a:endParaRPr>
          </a:p>
          <a:p>
            <a:pPr lvl="0"/>
            <a:r>
              <a:rPr lang="ru-RU" sz="2600" dirty="0" smtClean="0">
                <a:solidFill>
                  <a:srgbClr val="FFFF00"/>
                </a:solidFill>
              </a:rPr>
              <a:t>выявить, учесть, развить творческие способности детей и приобщить их к многообразной творческой деятельности с выходом на конкретный продукт, который можно фиксировать (изделие, модель, макет, исследование и т.п.)</a:t>
            </a:r>
          </a:p>
          <a:p>
            <a:r>
              <a:rPr lang="ru-RU" sz="2600" dirty="0" smtClean="0">
                <a:solidFill>
                  <a:srgbClr val="FFFF00"/>
                </a:solidFill>
              </a:rPr>
              <a:t>воспитание общественно-активной творческой личности и способствует организации социального творчества, направленного на служение людям в конкретных социальных ситуациях</a:t>
            </a:r>
            <a:endParaRPr lang="ru-RU" sz="26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Admin\Рабочий стол\исакова 3\фото работ\2014 г\Полевые цветы      2014 г.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5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214290"/>
            <a:ext cx="8786874" cy="1285884"/>
          </a:xfrm>
        </p:spPr>
        <p:txBody>
          <a:bodyPr>
            <a:noAutofit/>
          </a:bodyPr>
          <a:lstStyle/>
          <a:p>
            <a:pPr algn="ctr"/>
            <a:r>
              <a:rPr lang="ru-RU" sz="2200" b="1" dirty="0" smtClean="0">
                <a:solidFill>
                  <a:srgbClr val="FF0000"/>
                </a:solidFill>
              </a:rPr>
              <a:t>Технология «ТРИЗ» - теория Решения Изобретательских Задач – направлена на формирование мышления обучающихся, подготовка их к решению нестандартных задач в различных областях деятельности, обучение творческой деятельности </a:t>
            </a:r>
            <a:endParaRPr lang="ru-RU" sz="22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4286256"/>
            <a:ext cx="8153400" cy="1809744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sz="2400" dirty="0" smtClean="0">
                <a:solidFill>
                  <a:srgbClr val="FFFF00"/>
                </a:solidFill>
              </a:rPr>
              <a:t>В объединении </a:t>
            </a:r>
            <a:r>
              <a:rPr lang="ru-RU" sz="2400" dirty="0" smtClean="0">
                <a:solidFill>
                  <a:srgbClr val="FFFF00"/>
                </a:solidFill>
              </a:rPr>
              <a:t>«Цветная фантазия» </a:t>
            </a:r>
            <a:r>
              <a:rPr lang="ru-RU" sz="2400" dirty="0" smtClean="0">
                <a:solidFill>
                  <a:srgbClr val="FFFF00"/>
                </a:solidFill>
              </a:rPr>
              <a:t>технология «ТРИЗ» применяется на последнем году обучения, когда ребята имеют не только представление об изготовлении моделей, но и самостоятельно разработать её и изготовить</a:t>
            </a:r>
            <a:endParaRPr lang="ru-RU" sz="240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357166"/>
            <a:ext cx="8153400" cy="11430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b="1" dirty="0" smtClean="0"/>
              <a:t>Игровые технологии</a:t>
            </a:r>
            <a:r>
              <a:rPr lang="ru-RU" sz="3100" dirty="0" smtClean="0"/>
              <a:t> </a:t>
            </a:r>
            <a:r>
              <a:rPr lang="ru-RU" sz="2000" dirty="0" smtClean="0"/>
              <a:t>обладают средствами, активизирующими и интенсифицирующими деятельность учащихся. В их основу положена педагогическая игра как основной вид деятельности, направленный на усвоение общественного опыта.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0" y="1600200"/>
            <a:ext cx="9144000" cy="4495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dirty="0" smtClean="0"/>
              <a:t>Технология проведения учебного занятия-игры состоит из следующих этапов:</a:t>
            </a:r>
          </a:p>
          <a:p>
            <a:pPr lvl="0"/>
            <a:r>
              <a:rPr lang="ru-RU" sz="2000" dirty="0" smtClean="0"/>
              <a:t>Этап подготовки (определение учебной цели, описание изучаемой проблемы, составление плана проведения и общее описание игры, разработка сценария, расстановка действующих лиц, договоренность об условиях и правилах, консультации).</a:t>
            </a:r>
          </a:p>
          <a:p>
            <a:pPr lvl="0"/>
            <a:r>
              <a:rPr lang="ru-RU" sz="2000" dirty="0" smtClean="0"/>
              <a:t>Этап проведения (непосредственно процесс игры: выступления групп, дискуссии, отстаивание результатов, экспертиза).</a:t>
            </a:r>
          </a:p>
          <a:p>
            <a:r>
              <a:rPr lang="ru-RU" sz="2000" dirty="0" smtClean="0"/>
              <a:t>Этап анализа и обсуждения результатов (анализ, рефлексия, оценка, самооценка, выводы, обобщения, рекомендации)</a:t>
            </a:r>
            <a:endParaRPr lang="ru-RU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142852"/>
            <a:ext cx="8388508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/>
            </a:r>
            <a:br>
              <a:rPr lang="ru-RU" sz="2800" b="1" dirty="0" smtClean="0"/>
            </a:br>
            <a:r>
              <a:rPr lang="ru-RU" sz="2800" b="1" dirty="0" smtClean="0"/>
              <a:t>Сроки и этапы внедрения новой модели </a:t>
            </a:r>
            <a:br>
              <a:rPr lang="ru-RU" sz="2800" b="1" dirty="0" smtClean="0"/>
            </a:br>
            <a:r>
              <a:rPr lang="ru-RU" sz="2800" b="1" dirty="0" smtClean="0"/>
              <a:t>образовательного процесса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600200"/>
            <a:ext cx="8786874" cy="4495800"/>
          </a:xfrm>
        </p:spPr>
        <p:txBody>
          <a:bodyPr/>
          <a:lstStyle/>
          <a:p>
            <a:r>
              <a:rPr lang="ru-RU" b="1" i="1" dirty="0" smtClean="0"/>
              <a:t>Аналитическо-проектный этап (2011-2012 </a:t>
            </a:r>
            <a:r>
              <a:rPr lang="ru-RU" b="1" i="1" dirty="0" err="1" smtClean="0"/>
              <a:t>уч</a:t>
            </a:r>
            <a:r>
              <a:rPr lang="ru-RU" b="1" i="1" dirty="0" smtClean="0"/>
              <a:t>. г.)</a:t>
            </a:r>
            <a:endParaRPr lang="ru-RU" dirty="0" smtClean="0"/>
          </a:p>
          <a:p>
            <a:r>
              <a:rPr lang="ru-RU" b="1" dirty="0" smtClean="0"/>
              <a:t>Основной этап – практический (2012-2013 </a:t>
            </a:r>
            <a:r>
              <a:rPr lang="ru-RU" b="1" dirty="0" err="1" smtClean="0"/>
              <a:t>уч.г</a:t>
            </a:r>
            <a:r>
              <a:rPr lang="ru-RU" b="1" dirty="0" smtClean="0"/>
              <a:t>.)</a:t>
            </a:r>
          </a:p>
          <a:p>
            <a:r>
              <a:rPr lang="ru-RU" b="1" dirty="0" smtClean="0"/>
              <a:t>Обобщающий этап (2013 - 2014 </a:t>
            </a:r>
            <a:r>
              <a:rPr lang="ru-RU" b="1" dirty="0" err="1" smtClean="0"/>
              <a:t>уч</a:t>
            </a:r>
            <a:r>
              <a:rPr lang="ru-RU" b="1" smtClean="0"/>
              <a:t>. </a:t>
            </a:r>
            <a:r>
              <a:rPr lang="ru-RU" b="1" dirty="0" smtClean="0"/>
              <a:t>год).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Прогноз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Ограничений для внедрения этого опыта нет. Модель образовательного процесса обладает оптимальными ресурсами для развития объединения </a:t>
            </a:r>
            <a:r>
              <a:rPr lang="ru-RU" dirty="0" smtClean="0"/>
              <a:t>«Цветная фантазия».</a:t>
            </a:r>
            <a:endParaRPr lang="ru-RU" dirty="0" smtClean="0"/>
          </a:p>
          <a:p>
            <a:r>
              <a:rPr lang="ru-RU" dirty="0" smtClean="0"/>
              <a:t>Риск полностью отсутствует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b="1" dirty="0" smtClean="0"/>
              <a:t>Контрольно-оценочный блок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Одним из критериев оценки качества обучения воспитанников рассматривается модель выпускника учреждения дополнительного образования</a:t>
            </a:r>
          </a:p>
          <a:p>
            <a:pPr algn="ctr">
              <a:buNone/>
            </a:pPr>
            <a:r>
              <a:rPr lang="ru-RU" dirty="0" smtClean="0"/>
              <a:t> (А.В. </a:t>
            </a:r>
            <a:r>
              <a:rPr lang="ru-RU" dirty="0" err="1" smtClean="0"/>
              <a:t>Берсенева</a:t>
            </a:r>
            <a:r>
              <a:rPr lang="ru-RU" dirty="0" smtClean="0"/>
              <a:t>, А.И. </a:t>
            </a:r>
            <a:r>
              <a:rPr lang="ru-RU" dirty="0" err="1" smtClean="0"/>
              <a:t>Щетинская</a:t>
            </a:r>
            <a:r>
              <a:rPr lang="ru-RU" dirty="0" smtClean="0"/>
              <a:t> и др.).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МОДЕЛЬ ВЫПУСКНИКА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воспитанник имеет глубокие знания, умения и навыки по профилю деятельности;</a:t>
            </a:r>
          </a:p>
          <a:p>
            <a:r>
              <a:rPr lang="ru-RU" dirty="0" smtClean="0"/>
              <a:t> высокий уровень познавательной активности;</a:t>
            </a:r>
          </a:p>
          <a:p>
            <a:r>
              <a:rPr lang="ru-RU" dirty="0" smtClean="0"/>
              <a:t>характеризуется развитыми общими и специальными способностями;</a:t>
            </a:r>
          </a:p>
          <a:p>
            <a:r>
              <a:rPr lang="ru-RU" dirty="0" smtClean="0"/>
              <a:t> ориентирован на нравственные и общечеловеческие ценности;</a:t>
            </a:r>
          </a:p>
          <a:p>
            <a:r>
              <a:rPr lang="ru-RU" dirty="0" smtClean="0"/>
              <a:t> гуманное взаимодействие с окружающей средой;</a:t>
            </a:r>
          </a:p>
          <a:p>
            <a:r>
              <a:rPr lang="ru-RU" dirty="0" smtClean="0"/>
              <a:t>имеет потребность в постоянном совершенствовании;</a:t>
            </a:r>
          </a:p>
          <a:p>
            <a:r>
              <a:rPr lang="ru-RU" dirty="0" smtClean="0"/>
              <a:t> мотивирован на сохранение своего здоровья и здоровый образ жизни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Перспективность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Новые педагогические технологии могут радикально перестроить процесс обучения. В условиях дополнительного образования ребенок развивается, участвуя в игровой, познавательной, трудовой деятельности.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Рефлексивная деятельность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85720" y="2143116"/>
          <a:ext cx="8643998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2677"/>
                <a:gridCol w="2836332"/>
                <a:gridCol w="2734989"/>
              </a:tblGrid>
              <a:tr h="21431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Критерии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2012-2013 </a:t>
                      </a:r>
                      <a:r>
                        <a:rPr lang="ru-RU" b="1" dirty="0" err="1" smtClean="0"/>
                        <a:t>уч.год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/>
                        <a:t>2013-2014 </a:t>
                      </a:r>
                      <a:r>
                        <a:rPr lang="ru-RU" b="1" dirty="0" err="1" smtClean="0"/>
                        <a:t>уч</a:t>
                      </a:r>
                      <a:r>
                        <a:rPr lang="ru-RU" b="1" dirty="0" smtClean="0"/>
                        <a:t>. год</a:t>
                      </a:r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Умение вести диалог с другими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Умение слушать других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Умение адекватно воспринимать критику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Умение принимать советы и использовать их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Умение давать советы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34%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36%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29%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31%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12%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78%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84%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68%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smtClean="0"/>
                        <a:t>74</a:t>
                      </a:r>
                      <a:r>
                        <a:rPr lang="ru-RU" baseline="0" dirty="0" smtClean="0"/>
                        <a:t> %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baseline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aseline="0" dirty="0" smtClean="0"/>
                        <a:t>69 %</a:t>
                      </a:r>
                      <a:endParaRPr lang="ru-RU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85720" y="5715016"/>
            <a:ext cx="864399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Как мы видим, рефлексия облегчает переход от непосредственных форм поведения к опосредованным формам организации поведения и управления им.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14290"/>
            <a:ext cx="8153400" cy="8572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b="1" dirty="0" smtClean="0"/>
              <a:t/>
            </a:r>
            <a:br>
              <a:rPr lang="ru-RU" sz="2700" b="1" dirty="0" smtClean="0"/>
            </a:br>
            <a:r>
              <a:rPr lang="ru-RU" sz="2700" b="1" dirty="0" smtClean="0"/>
              <a:t>Критерия качества и результативности обучения учащихся на 1 февраля 2013 года и на 3 февраля 2014 года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3" cy="3566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9094"/>
                <a:gridCol w="3714778"/>
                <a:gridCol w="147953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/>
                        </a:rPr>
                        <a:t>Критерии</a:t>
                      </a:r>
                      <a:endParaRPr lang="ru-RU" sz="1600" dirty="0">
                        <a:latin typeface="Calibri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 smtClean="0">
                          <a:latin typeface="Times New Roman"/>
                        </a:rPr>
                        <a:t>2012-2013 </a:t>
                      </a:r>
                      <a:r>
                        <a:rPr lang="ru-RU" sz="1600" b="1" dirty="0" err="1" smtClean="0">
                          <a:latin typeface="Times New Roman"/>
                        </a:rPr>
                        <a:t>уч</a:t>
                      </a:r>
                      <a:r>
                        <a:rPr lang="ru-RU" sz="1600" b="1" dirty="0" smtClean="0">
                          <a:latin typeface="Times New Roman"/>
                        </a:rPr>
                        <a:t>. год</a:t>
                      </a:r>
                      <a:endParaRPr lang="ru-RU" sz="1600" dirty="0">
                        <a:latin typeface="Calibri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/>
                        </a:rPr>
                        <a:t>2013-2014 </a:t>
                      </a:r>
                      <a:r>
                        <a:rPr lang="ru-RU" sz="1600" b="1" dirty="0" err="1">
                          <a:latin typeface="Times New Roman"/>
                        </a:rPr>
                        <a:t>уч</a:t>
                      </a:r>
                      <a:r>
                        <a:rPr lang="ru-RU" sz="1600" b="1" dirty="0">
                          <a:latin typeface="Times New Roman"/>
                        </a:rPr>
                        <a:t>. год</a:t>
                      </a:r>
                      <a:endParaRPr lang="ru-RU" sz="1600" dirty="0">
                        <a:latin typeface="Calibri"/>
                      </a:endParaRPr>
                    </a:p>
                  </a:txBody>
                  <a:tcPr marL="68581" marR="68581" marT="0" marB="0"/>
                </a:tc>
              </a:tr>
              <a:tr h="529266"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Творческая активность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>
                          <a:latin typeface="Times New Roman"/>
                        </a:rPr>
                        <a:t>Низкая – </a:t>
                      </a:r>
                      <a:r>
                        <a:rPr lang="ru-RU" sz="1200" dirty="0" smtClean="0">
                          <a:latin typeface="Times New Roman"/>
                        </a:rPr>
                        <a:t>5 %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</a:rPr>
                        <a:t>Средняя – 26%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</a:rPr>
                        <a:t>Высокая – 69%</a:t>
                      </a:r>
                      <a:endParaRPr lang="ru-RU" sz="1100" dirty="0" smtClean="0">
                        <a:latin typeface="+mn-lt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1,7%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24%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74,3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Самостоятельность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Не способен к самостоятельной работе – 28,3%</a:t>
                      </a:r>
                    </a:p>
                    <a:p>
                      <a:pPr algn="just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Способен, но на непродолжительное время – 41%</a:t>
                      </a:r>
                    </a:p>
                    <a:p>
                      <a:pPr algn="just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Способен – 30,7%</a:t>
                      </a:r>
                      <a:endParaRPr lang="ru-RU" sz="1200" dirty="0">
                        <a:latin typeface="Calibri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1,1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33%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65,9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Работа с инструментами и материалом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Карандаш, линейка, циркуль, ножницы, лекало – 91%</a:t>
                      </a:r>
                    </a:p>
                    <a:p>
                      <a:pPr algn="just"/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Клей, проволока – 94%</a:t>
                      </a:r>
                      <a:endParaRPr lang="ru-RU" sz="1200" dirty="0">
                        <a:latin typeface="Calibri"/>
                      </a:endParaRPr>
                    </a:p>
                  </a:txBody>
                  <a:tcPr marL="68581" marR="68581" marT="0" marB="0"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kumimoji="0"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Качество выполнения работы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</a:rPr>
                        <a:t>Низкая – 2,2 %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</a:rPr>
                        <a:t>Средняя – 38%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</a:rPr>
                        <a:t>Высокая – 59,8%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- 0,3%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200" dirty="0" smtClean="0"/>
                        <a:t>24%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200" dirty="0" smtClean="0"/>
                        <a:t>75,7%</a:t>
                      </a:r>
                      <a:endParaRPr lang="ru-RU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Наблюдательность, внимание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</a:rPr>
                        <a:t>Низкая – 35 %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</a:rPr>
                        <a:t>Средняя – 48%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Times New Roman"/>
                        </a:rPr>
                        <a:t>Высокая – 17%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ru-RU" sz="1200" dirty="0" smtClean="0"/>
                        <a:t>21%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200" dirty="0" smtClean="0"/>
                        <a:t>54%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ru-RU" sz="1200" dirty="0" smtClean="0"/>
                        <a:t>25%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357166"/>
            <a:ext cx="8153400" cy="86203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Инновационная форма оценивания личностных достижений учащихся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612775" y="1643049"/>
          <a:ext cx="815340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387985"/>
                <a:gridCol w="1357322"/>
                <a:gridCol w="1408093"/>
              </a:tblGrid>
              <a:tr h="327990"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/>
                        </a:rPr>
                        <a:t>Критерии</a:t>
                      </a:r>
                      <a:endParaRPr lang="ru-RU" sz="1600" dirty="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/>
                        </a:rPr>
                        <a:t>2012-2013 </a:t>
                      </a:r>
                      <a:endParaRPr lang="ru-RU" sz="1600" b="1" dirty="0" smtClean="0">
                        <a:latin typeface="Times New Roman"/>
                      </a:endParaRPr>
                    </a:p>
                    <a:p>
                      <a:pPr algn="ctr"/>
                      <a:r>
                        <a:rPr lang="ru-RU" sz="1600" b="1" dirty="0" err="1" smtClean="0">
                          <a:latin typeface="Times New Roman"/>
                        </a:rPr>
                        <a:t>уч</a:t>
                      </a:r>
                      <a:r>
                        <a:rPr lang="ru-RU" sz="1600" b="1" dirty="0">
                          <a:latin typeface="Times New Roman"/>
                        </a:rPr>
                        <a:t>. год</a:t>
                      </a:r>
                      <a:endParaRPr lang="ru-RU" sz="1600" dirty="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1" dirty="0">
                          <a:latin typeface="Times New Roman"/>
                        </a:rPr>
                        <a:t>2013-2014 </a:t>
                      </a:r>
                      <a:endParaRPr lang="ru-RU" sz="1600" b="1" dirty="0" smtClean="0">
                        <a:latin typeface="Times New Roman"/>
                      </a:endParaRPr>
                    </a:p>
                    <a:p>
                      <a:pPr algn="ctr"/>
                      <a:r>
                        <a:rPr lang="ru-RU" sz="1600" b="1" dirty="0" err="1" smtClean="0">
                          <a:latin typeface="Times New Roman"/>
                        </a:rPr>
                        <a:t>уч</a:t>
                      </a:r>
                      <a:r>
                        <a:rPr lang="ru-RU" sz="1600" b="1" dirty="0">
                          <a:latin typeface="Times New Roman"/>
                        </a:rPr>
                        <a:t>. год</a:t>
                      </a:r>
                      <a:endParaRPr lang="ru-RU" sz="1600" dirty="0"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Разновидность мышления (гибкость, рациональность, оригинальность)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</a:rPr>
                        <a:t>Низкая – 25 %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</a:rPr>
                        <a:t>Средняя – 67%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</a:rPr>
                        <a:t>Высокая – 8%</a:t>
                      </a:r>
                      <a:endParaRPr lang="ru-RU" sz="14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- 12%</a:t>
                      </a:r>
                    </a:p>
                    <a:p>
                      <a:r>
                        <a:rPr lang="ru-RU" sz="1400" dirty="0" smtClean="0"/>
                        <a:t>- 54%</a:t>
                      </a:r>
                    </a:p>
                    <a:p>
                      <a:r>
                        <a:rPr lang="ru-RU" sz="1400" dirty="0" smtClean="0"/>
                        <a:t>- 34%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ru-RU" sz="14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Развитость коммуникативных и деловых умений (умение работать в малых группах, выступать с докладом, четко и аргументировано излагать свою мысль и т.д.)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</a:rPr>
                        <a:t>Низкая – 14 %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</a:rPr>
                        <a:t>Средняя – 72%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/>
                        </a:rPr>
                        <a:t>Высокая – 14%</a:t>
                      </a:r>
                      <a:endParaRPr lang="ru-RU" sz="1400" dirty="0" smtClean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- 5%</a:t>
                      </a:r>
                    </a:p>
                    <a:p>
                      <a:r>
                        <a:rPr lang="ru-RU" sz="1400" dirty="0" smtClean="0"/>
                        <a:t>- 54%</a:t>
                      </a:r>
                    </a:p>
                    <a:p>
                      <a:r>
                        <a:rPr lang="ru-RU" sz="1400" dirty="0" smtClean="0"/>
                        <a:t>- 41%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err="1" smtClean="0">
                          <a:latin typeface="Times New Roman"/>
                        </a:rPr>
                        <a:t>Сформированность</a:t>
                      </a:r>
                      <a:r>
                        <a:rPr lang="ru-RU" sz="1400" dirty="0" smtClean="0">
                          <a:latin typeface="Times New Roman"/>
                        </a:rPr>
                        <a:t>  </a:t>
                      </a:r>
                      <a:r>
                        <a:rPr lang="ru-RU" sz="1400" dirty="0">
                          <a:latin typeface="Times New Roman"/>
                        </a:rPr>
                        <a:t>умения решать задачи, практические проблемы</a:t>
                      </a:r>
                      <a:endParaRPr lang="ru-RU" sz="1400" dirty="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/>
                        </a:rPr>
                        <a:t>11%</a:t>
                      </a:r>
                      <a:endParaRPr lang="ru-RU" sz="1400" dirty="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/>
                        </a:rPr>
                        <a:t>42%</a:t>
                      </a:r>
                      <a:endParaRPr lang="ru-RU" sz="1400" dirty="0"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400" dirty="0" err="1" smtClean="0">
                          <a:latin typeface="Times New Roman"/>
                        </a:rPr>
                        <a:t>Сформированность</a:t>
                      </a:r>
                      <a:r>
                        <a:rPr lang="ru-RU" sz="1400" baseline="0" dirty="0">
                          <a:latin typeface="Times New Roman"/>
                        </a:rPr>
                        <a:t> </a:t>
                      </a:r>
                      <a:r>
                        <a:rPr lang="ru-RU" sz="1400" baseline="0" dirty="0" smtClean="0">
                          <a:latin typeface="Times New Roman"/>
                        </a:rPr>
                        <a:t> </a:t>
                      </a:r>
                      <a:r>
                        <a:rPr lang="ru-RU" sz="1400" dirty="0" smtClean="0">
                          <a:latin typeface="Times New Roman"/>
                        </a:rPr>
                        <a:t>умений </a:t>
                      </a:r>
                      <a:r>
                        <a:rPr lang="ru-RU" sz="1400" dirty="0">
                          <a:latin typeface="Times New Roman"/>
                        </a:rPr>
                        <a:t>самоконтроля и самооценки (самокритичность, умение работать над ошибками, реалистичность в оценке своих способностей)</a:t>
                      </a:r>
                      <a:endParaRPr lang="ru-RU" sz="1400" dirty="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/>
                        </a:rPr>
                        <a:t>29%</a:t>
                      </a:r>
                      <a:endParaRPr lang="ru-RU" sz="1400" dirty="0"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>
                          <a:latin typeface="Times New Roman"/>
                        </a:rPr>
                        <a:t>68%</a:t>
                      </a:r>
                      <a:endParaRPr lang="ru-RU" sz="1400" dirty="0"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42910" y="5143512"/>
            <a:ext cx="814393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/>
              <a:t>Таким образом, инновационная форма оценивания личностных достижений учащихся интегрировалась в учебный процесс, стала связующим звеном между различными этапами образования, а также между образовательной сферой и рынком труда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1213338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Результативность участия обучающихся объединения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«Цветная фантазия»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конкурсах.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927020654"/>
              </p:ext>
            </p:extLst>
          </p:nvPr>
        </p:nvGraphicFramePr>
        <p:xfrm>
          <a:off x="612775" y="1600200"/>
          <a:ext cx="8153400" cy="4495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51907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Documents and Settings\Admin\Рабочий стол\исакова 3\фото работ\2013\Мамина радость  2013 г.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28603"/>
            <a:ext cx="2625315" cy="3500419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500034" y="1643050"/>
            <a:ext cx="8153400" cy="4495800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sz="4100" dirty="0" smtClean="0"/>
              <a:t>На основании всего вышеизложенного становится понятными значимость моделирования качества образовательного процесса в детском объединении </a:t>
            </a:r>
            <a:r>
              <a:rPr lang="ru-RU" sz="4100" dirty="0" smtClean="0"/>
              <a:t>«Цветная фантазия»</a:t>
            </a:r>
            <a:endParaRPr lang="ru-RU" sz="4100" dirty="0" smtClean="0"/>
          </a:p>
          <a:p>
            <a:pPr algn="ctr">
              <a:buNone/>
            </a:pPr>
            <a:endParaRPr lang="ru-RU" dirty="0"/>
          </a:p>
        </p:txBody>
      </p:sp>
      <p:pic>
        <p:nvPicPr>
          <p:cNvPr id="1029" name="Picture 5" descr="C:\Documents and Settings\Admin\Рабочий стол\исакова 3\фото работ\2013\Символ 2014 года  2013 г.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71736" y="0"/>
            <a:ext cx="3397245" cy="2547934"/>
          </a:xfrm>
          <a:prstGeom prst="rect">
            <a:avLst/>
          </a:prstGeom>
          <a:noFill/>
        </p:spPr>
      </p:pic>
      <p:pic>
        <p:nvPicPr>
          <p:cNvPr id="1030" name="Picture 6" descr="C:\Documents and Settings\Admin\Рабочий стол\исакова 3\фото работ\2013\Котята 2013 г.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72132" y="1500174"/>
            <a:ext cx="3571868" cy="26789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Гипотеза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Успешность применения новых технологий зависит не от способности педагога реализовать определенный метод обучения на практике, а от эффективности и правильности применения выбранного метода на определенном этапе занятия, при решении данной задачи и в работе с конкретным контингентом детей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/>
              <a:t>Цель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Анализ особенностей современных технологий для коррекции модели образовательного процесса с целью обеспечения достижений  новых образовательных результатов обучающихся в детском объединении </a:t>
            </a:r>
            <a:r>
              <a:rPr lang="ru-RU" dirty="0" smtClean="0"/>
              <a:t>«Цветная фантазия»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83568" y="1628800"/>
            <a:ext cx="8153400" cy="4495800"/>
          </a:xfrm>
        </p:spPr>
        <p:txBody>
          <a:bodyPr>
            <a:normAutofit/>
          </a:bodyPr>
          <a:lstStyle/>
          <a:p>
            <a:pPr lvl="0"/>
            <a:r>
              <a:rPr lang="ru-RU" dirty="0" smtClean="0"/>
              <a:t>получение достоверной и объективной информации об условиях, организации, содержании и результатах образовательного процесса в объединении </a:t>
            </a:r>
            <a:r>
              <a:rPr lang="ru-RU" dirty="0" smtClean="0"/>
              <a:t>«Цветная фантазия»;</a:t>
            </a:r>
            <a:endParaRPr lang="ru-RU" dirty="0" smtClean="0"/>
          </a:p>
          <a:p>
            <a:pPr lvl="0"/>
            <a:r>
              <a:rPr lang="ru-RU" dirty="0" smtClean="0"/>
              <a:t>систематизация информации, повышение ее доступности и обеспечение достоверности;</a:t>
            </a:r>
          </a:p>
          <a:p>
            <a:pPr lvl="0"/>
            <a:r>
              <a:rPr lang="ru-RU" dirty="0" smtClean="0"/>
              <a:t>планирование прогноза развития объединения </a:t>
            </a:r>
            <a:r>
              <a:rPr lang="ru-RU" dirty="0" smtClean="0"/>
              <a:t>«Цветная фантазия» </a:t>
            </a:r>
            <a:r>
              <a:rPr lang="ru-RU" dirty="0" smtClean="0"/>
              <a:t>на основе аналитического обобщения результатов деятельности;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b="1" dirty="0" smtClean="0"/>
              <a:t>Условиями эффективности внедрения модели образовательного процесса являются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участие в опыте каждого субъекта образовательного процесса (обучающийся, родители, педагог, методист, педагог-психолог);</a:t>
            </a:r>
          </a:p>
          <a:p>
            <a:pPr lvl="0"/>
            <a:r>
              <a:rPr lang="ru-RU" dirty="0" smtClean="0"/>
              <a:t>наличие единых параметров и критериев отслеживания и оценки образовательных результатов, обязательных для всех педагогов;</a:t>
            </a:r>
          </a:p>
          <a:p>
            <a:pPr lvl="0"/>
            <a:r>
              <a:rPr lang="ru-RU" dirty="0" smtClean="0"/>
              <a:t>гласность и открытость, управляемость и гибкость мониторингового процесса;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Актуальность итоговой работы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Обращение к современным образовательным технологиям обусловлено необходимостью повышения качества обучения детей в детском объединении </a:t>
            </a:r>
            <a:r>
              <a:rPr lang="ru-RU" dirty="0" smtClean="0"/>
              <a:t>«Цветная фантазия», </a:t>
            </a:r>
            <a:r>
              <a:rPr lang="ru-RU" dirty="0" smtClean="0"/>
              <a:t>разработки авторской учебной программы, соответствующей современному техническому прогрессу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071546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Способы и каналы получения информации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ru-RU" dirty="0" smtClean="0"/>
              <a:t>анкетирование, тестирование;</a:t>
            </a:r>
          </a:p>
          <a:p>
            <a:pPr lvl="0"/>
            <a:r>
              <a:rPr lang="ru-RU" dirty="0" smtClean="0"/>
              <a:t>анализ статистических данных;</a:t>
            </a:r>
          </a:p>
          <a:p>
            <a:pPr lvl="0"/>
            <a:r>
              <a:rPr lang="ru-RU" dirty="0" smtClean="0"/>
              <a:t>экспертное оценивание;</a:t>
            </a:r>
          </a:p>
          <a:p>
            <a:pPr lvl="0"/>
            <a:r>
              <a:rPr lang="ru-RU" dirty="0" smtClean="0"/>
              <a:t>анализ документов;</a:t>
            </a:r>
          </a:p>
          <a:p>
            <a:r>
              <a:rPr lang="ru-RU" dirty="0" smtClean="0"/>
              <a:t>диагностические методики и процедуры.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987552"/>
          </a:xfrm>
        </p:spPr>
        <p:txBody>
          <a:bodyPr>
            <a:normAutofit/>
          </a:bodyPr>
          <a:lstStyle/>
          <a:p>
            <a:r>
              <a:rPr lang="ru-RU" sz="2800" b="1" dirty="0" smtClean="0"/>
              <a:t>Педагогические технологии на основе личностно-ориентированного подхода</a:t>
            </a: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ru-RU" dirty="0" smtClean="0"/>
              <a:t>Личностно-ориентированное обучение  (</a:t>
            </a:r>
            <a:r>
              <a:rPr lang="ru-RU" dirty="0" err="1" smtClean="0"/>
              <a:t>Якиманская</a:t>
            </a:r>
            <a:r>
              <a:rPr lang="ru-RU" dirty="0" smtClean="0"/>
              <a:t>  И.С.);</a:t>
            </a:r>
          </a:p>
          <a:p>
            <a:pPr lvl="0"/>
            <a:r>
              <a:rPr lang="ru-RU" dirty="0" smtClean="0"/>
              <a:t>Технология индивидуального обучения (индивидуальный подход, индивидуализация обучения, метод проектов);</a:t>
            </a:r>
          </a:p>
          <a:p>
            <a:pPr lvl="0"/>
            <a:r>
              <a:rPr lang="ru-RU" dirty="0" smtClean="0"/>
              <a:t>Коллективный способ обучения.</a:t>
            </a:r>
          </a:p>
          <a:p>
            <a:pPr lvl="0"/>
            <a:r>
              <a:rPr lang="ru-RU" dirty="0" smtClean="0"/>
              <a:t>Технологии адаптивной системы обучения;</a:t>
            </a:r>
          </a:p>
          <a:p>
            <a:pPr lvl="0"/>
            <a:r>
              <a:rPr lang="ru-RU" dirty="0" smtClean="0"/>
              <a:t>Педагогика сотрудничества  («проникающая технология»);</a:t>
            </a:r>
          </a:p>
          <a:p>
            <a:pPr lvl="0"/>
            <a:r>
              <a:rPr lang="ru-RU" dirty="0" smtClean="0"/>
              <a:t>Технология КТД;</a:t>
            </a:r>
          </a:p>
          <a:p>
            <a:pPr lvl="0"/>
            <a:r>
              <a:rPr lang="ru-RU" dirty="0" smtClean="0"/>
              <a:t>Технология ТРИЗ;</a:t>
            </a:r>
          </a:p>
          <a:p>
            <a:pPr lvl="0"/>
            <a:r>
              <a:rPr lang="ru-RU" dirty="0" smtClean="0"/>
              <a:t>Проблемное обучение;</a:t>
            </a:r>
          </a:p>
          <a:p>
            <a:pPr lvl="0"/>
            <a:r>
              <a:rPr lang="ru-RU" dirty="0" smtClean="0"/>
              <a:t>Коммуникативная технология;</a:t>
            </a:r>
          </a:p>
          <a:p>
            <a:pPr lvl="0"/>
            <a:r>
              <a:rPr lang="ru-RU" dirty="0" smtClean="0"/>
              <a:t>Технология программированного обучения;</a:t>
            </a:r>
          </a:p>
          <a:p>
            <a:pPr lvl="0"/>
            <a:r>
              <a:rPr lang="ru-RU" dirty="0" smtClean="0"/>
              <a:t>Игровые технологии;</a:t>
            </a:r>
          </a:p>
          <a:p>
            <a:r>
              <a:rPr lang="ru-RU" dirty="0" smtClean="0"/>
              <a:t>Технологии развивающего обучения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439</TotalTime>
  <Words>1241</Words>
  <Application>Microsoft Office PowerPoint</Application>
  <PresentationFormat>Экран (4:3)</PresentationFormat>
  <Paragraphs>182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Обычная</vt:lpstr>
      <vt:lpstr>Освоение технологий, обеспечивающих достижения  новых образовательных результатов обучающихся в объединении «Цветная фантазия»</vt:lpstr>
      <vt:lpstr>Перспективность</vt:lpstr>
      <vt:lpstr>Гипотеза</vt:lpstr>
      <vt:lpstr>Цель</vt:lpstr>
      <vt:lpstr>Задачи</vt:lpstr>
      <vt:lpstr>Условиями эффективности внедрения модели образовательного процесса являются</vt:lpstr>
      <vt:lpstr>Актуальность итоговой работы </vt:lpstr>
      <vt:lpstr>Способы и каналы получения информации</vt:lpstr>
      <vt:lpstr>Педагогические технологии на основе личностно-ориентированного подхода</vt:lpstr>
      <vt:lpstr>Личностно-ориентированное обучение  (И.С. Якиманская) сочетает обучение (нормативно-сообразная деятельность общества) и учение (индивидуальная деятельность ребенка)</vt:lpstr>
      <vt:lpstr>Здоровьесберегающие технологии - система, создающая максимально возможные условия для сохранения, укрепления и развития духовного, эмоционального, интеллектуального, личностного и физического здоровья всех субъектов образования (учащихся, педагогов и др.)</vt:lpstr>
      <vt:lpstr>Групповые технологии - предполагают организацию совместных действий, коммуникацию, общение, взаимопонимание, взаимопомощь, взаимокоррекцию</vt:lpstr>
      <vt:lpstr>Технология коллективной творческой деятельности</vt:lpstr>
      <vt:lpstr>Технология «ТРИЗ» - теория Решения Изобретательских Задач – направлена на формирование мышления обучающихся, подготовка их к решению нестандартных задач в различных областях деятельности, обучение творческой деятельности </vt:lpstr>
      <vt:lpstr>Игровые технологии обладают средствами, активизирующими и интенсифицирующими деятельность учащихся. В их основу положена педагогическая игра как основной вид деятельности, направленный на усвоение общественного опыта. </vt:lpstr>
      <vt:lpstr>     Сроки и этапы внедрения новой модели  образовательного процесса    </vt:lpstr>
      <vt:lpstr>Прогноз</vt:lpstr>
      <vt:lpstr>Контрольно-оценочный блок</vt:lpstr>
      <vt:lpstr>МОДЕЛЬ ВЫПУСКНИКА</vt:lpstr>
      <vt:lpstr>Рефлексивная деятельность</vt:lpstr>
      <vt:lpstr> Критерия качества и результативности обучения учащихся на 1 февраля 2013 года и на 3 февраля 2014 года </vt:lpstr>
      <vt:lpstr> Инновационная форма оценивания личностных достижений учащихся </vt:lpstr>
      <vt:lpstr>Результативность участия обучающихся объединения «Цветная фантазия» в конкурсах.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Освоение технологий, обеспечивающих достижения и новых образовательных результатов обучения</dc:title>
  <cp:lastModifiedBy>User</cp:lastModifiedBy>
  <cp:revision>62</cp:revision>
  <dcterms:modified xsi:type="dcterms:W3CDTF">2015-02-06T07:20:01Z</dcterms:modified>
</cp:coreProperties>
</file>