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91" r:id="rId4"/>
    <p:sldId id="260" r:id="rId5"/>
    <p:sldId id="261" r:id="rId6"/>
    <p:sldId id="262" r:id="rId7"/>
    <p:sldId id="263" r:id="rId8"/>
    <p:sldId id="264" r:id="rId9"/>
    <p:sldId id="294" r:id="rId10"/>
    <p:sldId id="295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6" r:id="rId34"/>
    <p:sldId id="298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FB460-08B3-4545-91FE-BCC77234749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C25E-A517-4486-8489-86B00DD0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фоны школьные 3\CwbsvAchk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815482">
            <a:off x="1913744" y="1967658"/>
            <a:ext cx="6595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День знаний</a:t>
            </a:r>
          </a:p>
          <a:p>
            <a:pPr algn="ctr"/>
            <a:endParaRPr lang="ru-RU" sz="8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Documents and Settings\Admin\Рабочий стол\Картинки\2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928662" y="1285860"/>
            <a:ext cx="2143139" cy="194095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Картинки\ee23e653c264.png"/>
          <p:cNvPicPr>
            <a:picLocks noChangeAspect="1" noChangeArrowheads="1"/>
          </p:cNvPicPr>
          <p:nvPr/>
        </p:nvPicPr>
        <p:blipFill>
          <a:blip r:embed="rId4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857884" y="2000240"/>
            <a:ext cx="2883771" cy="1909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5286387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54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33265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01989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Какой из рассказов </a:t>
            </a:r>
            <a:r>
              <a:rPr lang="ru-RU" sz="4400" b="1" dirty="0" err="1">
                <a:solidFill>
                  <a:srgbClr val="FF0000"/>
                </a:solidFill>
              </a:rPr>
              <a:t>Л.Толстого</a:t>
            </a:r>
            <a:r>
              <a:rPr lang="ru-RU" sz="4400" b="1" dirty="0">
                <a:solidFill>
                  <a:srgbClr val="FF0000"/>
                </a:solidFill>
              </a:rPr>
              <a:t> можно назвать описанием?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а) «Какая бывает роса на траве</a:t>
            </a:r>
            <a:r>
              <a:rPr lang="ru-RU" sz="4400" b="1" dirty="0" smtClean="0"/>
              <a:t>»;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б) Куда девается вода из моря</a:t>
            </a:r>
            <a:r>
              <a:rPr lang="ru-RU" sz="4400" b="1" dirty="0" smtClean="0"/>
              <a:t>»;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в) «Лев и собачка</a:t>
            </a:r>
            <a:r>
              <a:rPr lang="ru-RU" sz="4400" b="1" dirty="0" smtClean="0"/>
              <a:t>»;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г) «Прыжок».</a:t>
            </a:r>
          </a:p>
        </p:txBody>
      </p:sp>
    </p:spTree>
    <p:extLst>
      <p:ext uri="{BB962C8B-B14F-4D97-AF65-F5344CB8AC3E}">
        <p14:creationId xmlns:p14="http://schemas.microsoft.com/office/powerpoint/2010/main" val="2761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Озорная грамматик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4800" dirty="0"/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617203"/>
            <a:ext cx="4714908" cy="474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71600" y="-304207"/>
            <a:ext cx="78488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Какое из слов является именем существительным женского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рода?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Arial" pitchFamily="34" charset="0"/>
              </a:rPr>
              <a:t>а</a:t>
            </a:r>
            <a:r>
              <a:rPr lang="ru-RU" sz="3600" b="1" dirty="0" smtClean="0">
                <a:latin typeface="Arial" pitchFamily="34" charset="0"/>
              </a:rPr>
              <a:t>) грустный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Arial" pitchFamily="34" charset="0"/>
              </a:rPr>
              <a:t>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)грустить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Arial" pitchFamily="34" charset="0"/>
              </a:rPr>
              <a:t>в</a:t>
            </a:r>
            <a:r>
              <a:rPr lang="ru-RU" sz="3600" b="1" dirty="0" smtClean="0">
                <a:latin typeface="Arial" pitchFamily="34" charset="0"/>
              </a:rPr>
              <a:t>) грусть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Arial" pitchFamily="34" charset="0"/>
              </a:rPr>
              <a:t>г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 огонь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1731008"/>
            <a:ext cx="72866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лёд-мёд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ека- рука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48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лод-плот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ов- рёв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Найди пару слов</a:t>
            </a:r>
            <a:b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, в которой все звуки одинаковые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94044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Найди словосочетание, в котором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имя существительное употреблено в винительном падеже</a:t>
            </a:r>
          </a:p>
          <a:p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4800" b="1" dirty="0" smtClean="0">
                <a:latin typeface="Comic Sans MS" pitchFamily="66" charset="0"/>
              </a:rPr>
              <a:t>Лететь без шума</a:t>
            </a:r>
          </a:p>
          <a:p>
            <a:pPr algn="ctr"/>
            <a:r>
              <a:rPr lang="ru-RU" sz="4800" b="1" dirty="0" smtClean="0">
                <a:latin typeface="Comic Sans MS" pitchFamily="66" charset="0"/>
              </a:rPr>
              <a:t>Ловить рыбу</a:t>
            </a:r>
          </a:p>
          <a:p>
            <a:pPr algn="ctr"/>
            <a:r>
              <a:rPr lang="ru-RU" sz="4800" b="1" dirty="0" smtClean="0">
                <a:latin typeface="Comic Sans MS" pitchFamily="66" charset="0"/>
              </a:rPr>
              <a:t>Жил у сестры</a:t>
            </a:r>
          </a:p>
          <a:p>
            <a:pPr algn="ctr"/>
            <a:r>
              <a:rPr lang="ru-RU" sz="4800" b="1" dirty="0" smtClean="0">
                <a:latin typeface="Comic Sans MS" pitchFamily="66" charset="0"/>
              </a:rPr>
              <a:t>Удивляться красоте</a:t>
            </a:r>
            <a:r>
              <a:rPr lang="ru-RU" sz="4800" b="1" dirty="0">
                <a:latin typeface="Comic Sans MS" pitchFamily="66" charset="0"/>
              </a:rPr>
              <a:t> </a:t>
            </a:r>
            <a: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Documents and Settings\Admin\Рабочий стол\Картинки\1295606670333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-352313" y="3515657"/>
            <a:ext cx="2171683" cy="324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435602" cy="7076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7" y="116632"/>
            <a:ext cx="756083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В каком слове нужно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дописать мягкий знак?</a:t>
            </a:r>
          </a:p>
          <a:p>
            <a:pPr algn="ctr"/>
            <a:endParaRPr lang="ru-RU" sz="4400" b="1" dirty="0" smtClean="0">
              <a:latin typeface="Comic Sans MS" pitchFamily="66" charset="0"/>
            </a:endParaRPr>
          </a:p>
          <a:p>
            <a:pPr algn="ctr"/>
            <a:r>
              <a:rPr lang="ru-RU" sz="4800" b="1" dirty="0">
                <a:latin typeface="Comic Sans MS" pitchFamily="66" charset="0"/>
              </a:rPr>
              <a:t>о</a:t>
            </a:r>
            <a:r>
              <a:rPr lang="ru-RU" sz="4800" b="1" dirty="0" smtClean="0">
                <a:latin typeface="Comic Sans MS" pitchFamily="66" charset="0"/>
              </a:rPr>
              <a:t>бруч …</a:t>
            </a:r>
          </a:p>
          <a:p>
            <a:pPr algn="ctr"/>
            <a:r>
              <a:rPr lang="ru-RU" sz="4800" b="1" dirty="0" err="1">
                <a:latin typeface="Comic Sans MS" pitchFamily="66" charset="0"/>
              </a:rPr>
              <a:t>п</a:t>
            </a:r>
            <a:r>
              <a:rPr lang="ru-RU" sz="4800" b="1" dirty="0" err="1" smtClean="0">
                <a:latin typeface="Comic Sans MS" pitchFamily="66" charset="0"/>
              </a:rPr>
              <a:t>омощ</a:t>
            </a:r>
            <a:r>
              <a:rPr lang="ru-RU" sz="4800" b="1" dirty="0" smtClean="0">
                <a:latin typeface="Comic Sans MS" pitchFamily="66" charset="0"/>
              </a:rPr>
              <a:t>…</a:t>
            </a:r>
          </a:p>
          <a:p>
            <a:pPr algn="ctr"/>
            <a:r>
              <a:rPr lang="ru-RU" sz="4800" b="1" dirty="0">
                <a:latin typeface="Comic Sans MS" pitchFamily="66" charset="0"/>
              </a:rPr>
              <a:t>к</a:t>
            </a:r>
            <a:r>
              <a:rPr lang="ru-RU" sz="4800" b="1" dirty="0" smtClean="0">
                <a:latin typeface="Comic Sans MS" pitchFamily="66" charset="0"/>
              </a:rPr>
              <a:t>ирпич…</a:t>
            </a:r>
          </a:p>
          <a:p>
            <a:pPr algn="ctr"/>
            <a:r>
              <a:rPr lang="ru-RU" sz="4800" b="1" dirty="0">
                <a:latin typeface="Comic Sans MS" pitchFamily="66" charset="0"/>
              </a:rPr>
              <a:t>п</a:t>
            </a:r>
            <a:r>
              <a:rPr lang="ru-RU" sz="4800" b="1" dirty="0" smtClean="0">
                <a:latin typeface="Comic Sans MS" pitchFamily="66" charset="0"/>
              </a:rPr>
              <a:t>лащ…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Documents and Settings\Admin\Рабочий стол\Картинки\1295606670333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-468560" y="3769483"/>
            <a:ext cx="2171683" cy="324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Поучительная математика</a:t>
            </a:r>
            <a:endParaRPr lang="ru-RU" sz="4800" dirty="0"/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1700808"/>
            <a:ext cx="4714908" cy="4740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3295161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24744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является основателем Москвы?</a:t>
            </a:r>
            <a:endParaRPr lang="en-US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* 3 =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68– Петр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84 – Юрий Долгорукий</a:t>
            </a:r>
          </a:p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78–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Калита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645024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3295161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415847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древнейшая часть Москвы</a:t>
            </a: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45: 5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+3- 15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600" y="245441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– Кремль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27 –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Зарядье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12– Красная площадь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140968"/>
            <a:ext cx="2556123" cy="179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3295161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2474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55576" y="1141077"/>
            <a:ext cx="77768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каком московском князе кремлевские стены</a:t>
            </a:r>
            <a:r>
              <a:rPr kumimoji="0" lang="en-US" altLang="zh-CN" sz="32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впервые возведены из камня?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+ 47 – 25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+ 56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 – при Юрии Долгоруком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97 – при Андрее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Боголюбском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66 – при Дмитрии Донском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3295161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2474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04664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00008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Первое сентября стал праздником – </a:t>
            </a:r>
          </a:p>
          <a:p>
            <a:pPr fontAlgn="t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00008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Днём Знаний - не так давно. </a:t>
            </a:r>
          </a:p>
          <a:p>
            <a:pPr fontAlgn="t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00008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Как государственный праздник </a:t>
            </a:r>
          </a:p>
          <a:p>
            <a:pPr fontAlgn="t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00008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он отмечается с 1984 года.</a:t>
            </a:r>
            <a:endParaRPr lang="ru-RU" altLang="ru-RU" sz="3200" b="1" dirty="0">
              <a:solidFill>
                <a:srgbClr val="00008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551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544807"/>
            <a:ext cx="4876576" cy="40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3295161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0872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55576" y="2618403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1236097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башен у Кремля?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62 – 10 + 54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60 – 15 башен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70 – 20 башен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31 – 27 башен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43608" y="527969"/>
            <a:ext cx="68407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US" altLang="zh-CN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какой из кремлевских башен находятся куранты?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 + ( 53 – 19) :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– на Спасской башне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 – на Кутафьей башне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15 -  на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Тайницкой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башне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89040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827584" y="1677944"/>
            <a:ext cx="756084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Звонил   когда- </a:t>
            </a:r>
            <a:r>
              <a:rPr kumimoji="0" lang="ru-RU" altLang="zh-CN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нибудь</a:t>
            </a: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Царь-колокол?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(63 – 55)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 – 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ru-RU" altLang="zh-CN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70 – ни разу</a:t>
            </a:r>
            <a:endParaRPr kumimoji="0" lang="ru-RU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3" name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318" y="3177694"/>
            <a:ext cx="2259994" cy="2513667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99108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91 – один раз </a:t>
            </a:r>
            <a:endParaRPr kumimoji="0" lang="ru-RU" altLang="zh-CN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64 – часто </a:t>
            </a:r>
            <a:endParaRPr kumimoji="0" lang="ru-RU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899592" y="1337432"/>
            <a:ext cx="79208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каком сооружении сказано следующее: «Долгое время ни одно здание в Москве не могло сравниться с ним по высоте – всё-таки 82 метра?»        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+ 59 – 3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– об Останкинской телебашне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 – о колокольне Ивана Великого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80– о Спасской башне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99592" y="696536"/>
            <a:ext cx="51125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честь кого сооружен первый московский скульптурный памятник? 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+ 35 – 4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– в честь Юрия Долгорукова – основателя Москвы 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 – в честь Петра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первого русского императора 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 – в честь Кузьмы Минина и Дмитрия Пожарского, возглавлявших в 1612году борьбу против иноземных захватчиков.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1" name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76872"/>
            <a:ext cx="1951958" cy="2740628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28600" y="385757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99592" y="2697083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28600" y="385757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115616" y="757012"/>
            <a:ext cx="56166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находится собор Василия Блаженного?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: 10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– 5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– на Болотной площади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– на Преображенской площади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5 -  на Красной площади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1" name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191" y="4005051"/>
            <a:ext cx="1854518" cy="2343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99592" y="2697083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28600" y="385757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27584" y="726578"/>
            <a:ext cx="777686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сад возле стен Кремля,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котором находится могила Неизвестного солдата? 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(250 + 50) : 100 + 20 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3" name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2767394" cy="1800701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67544" y="3861048"/>
            <a:ext cx="6768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– Нескучный сад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– Александровский сад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18– Екатерининский сад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99592" y="2697083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28600" y="385757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28407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zh-CN" sz="32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Какова длина Москва – реки?         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: 3 + 2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zh-CN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42 – 520 километров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38 – 473 километра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64 – 341 километ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3192399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Забавный окружающий мир</a:t>
            </a:r>
            <a:endParaRPr lang="ru-RU" sz="4800" dirty="0"/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785926"/>
            <a:ext cx="4714908" cy="474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83568" y="755027"/>
            <a:ext cx="7992888" cy="54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Загадки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Гнездо свое он в поле вьет,</a:t>
            </a:r>
            <a:endParaRPr lang="ru-RU" sz="440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Где тянутся растенья.</a:t>
            </a:r>
            <a:endParaRPr lang="ru-RU" sz="440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Его и песня и полет</a:t>
            </a:r>
            <a:endParaRPr lang="ru-RU" sz="440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Вошли в 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стихотворения.</a:t>
            </a:r>
            <a:endParaRPr lang="ru-RU" sz="4400" b="1" dirty="0" smtClean="0">
              <a:ea typeface="Times New Roman"/>
              <a:cs typeface="Times New Roman"/>
            </a:endParaRPr>
          </a:p>
          <a:p>
            <a:pPr algn="r"/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жаворонок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3295161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2474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0466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</a:pPr>
            <a:r>
              <a:rPr lang="en-US" altLang="ru-RU" sz="3200" b="1" dirty="0" smtClean="0">
                <a:solidFill>
                  <a:srgbClr val="00008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altLang="ru-RU" sz="3200" b="1" dirty="0">
              <a:solidFill>
                <a:srgbClr val="00008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04664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Голландии, Норвегии и Швеции дети проучились уже целый месяц – они пошли в школу 1 августа. </a:t>
            </a:r>
          </a:p>
          <a:p>
            <a:pPr>
              <a:spcBef>
                <a:spcPct val="0"/>
              </a:spcBef>
            </a:pP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Индии учебный год  начался 1 апреля.</a:t>
            </a:r>
          </a:p>
          <a:p>
            <a:pPr>
              <a:spcBef>
                <a:spcPct val="0"/>
              </a:spcBef>
            </a:pP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Австралии ученики вновь садятся за парты 1 января. </a:t>
            </a:r>
          </a:p>
          <a:p>
            <a:pPr>
              <a:spcBef>
                <a:spcPct val="0"/>
              </a:spcBef>
            </a:pP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республике Коста-Рика вчера, т.е. 31 августа в школах прозвенел последний, а не первый, звонок.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1538" y="3066587"/>
            <a:ext cx="714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692696"/>
            <a:ext cx="6739682" cy="448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за весенняя черная птица</a:t>
            </a:r>
            <a:endParaRPr lang="ru-RU" sz="480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Трактору чуть ли на нос не садится.</a:t>
            </a:r>
            <a:endParaRPr lang="ru-RU" sz="4800" b="1" dirty="0">
              <a:ea typeface="Times New Roman"/>
              <a:cs typeface="Times New Roman"/>
            </a:endParaRPr>
          </a:p>
          <a:p>
            <a:pPr algn="r"/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грач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11560" y="382436"/>
            <a:ext cx="853244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Эта </a:t>
            </a:r>
            <a:r>
              <a:rPr lang="ru-RU" sz="44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птица никогда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строит для себя гнезда,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Соседкам яйца оставляет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о птенцах </a:t>
            </a:r>
            <a:r>
              <a:rPr lang="ru-RU" sz="44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вспоминает</a:t>
            </a:r>
            <a:r>
              <a:rPr lang="ru-RU" sz="44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кукушка 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2916087"/>
            <a:ext cx="47149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Admin\Рабочий стол\Картинки\0f32bd9346b0.pn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971600" y="3140968"/>
            <a:ext cx="2963431" cy="300037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7632848" cy="296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Какая птица летит со </a:t>
            </a:r>
            <a:r>
              <a:rPr lang="ru-RU" sz="5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скоростью автомобиля</a:t>
            </a:r>
            <a:r>
              <a:rPr lang="ru-RU" sz="5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 </a:t>
            </a:r>
            <a:endParaRPr lang="ru-RU" sz="5400" b="1" dirty="0">
              <a:ea typeface="Times New Roman"/>
              <a:cs typeface="Times New Roman"/>
            </a:endParaRPr>
          </a:p>
          <a:p>
            <a:r>
              <a:rPr lang="ru-RU" sz="5400" b="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5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стриж</a:t>
            </a:r>
            <a:r>
              <a:rPr lang="ru-RU" sz="5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2916087"/>
            <a:ext cx="47149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Admin\Рабочий стол\Картинки\0f32bd9346b0.pn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679875" y="428628"/>
            <a:ext cx="2963431" cy="30003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908720"/>
            <a:ext cx="6264696" cy="49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РОМАШКА 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РОЗА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КОЛОКОЛЬЧИК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ВАСИЛЕК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- Найдите лишний цветок и обоснуйте ответ.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48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Получи животных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АКР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5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КОРТ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5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КУТИЛА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5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СИЛА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5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КОЛОС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5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КОРМА</a:t>
            </a:r>
            <a:r>
              <a:rPr lang="ru-RU" sz="4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РАК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КРОТ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УЛИТКА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ЛИСА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СОКОЛ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КОМАР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2769" name="Picture 1" descr="C:\Documents and Settings\Admin\Рабочий стол\Картинки\Hgf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1030712"/>
            <a:ext cx="5715040" cy="5827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0004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В ДОБРЫЙ ПУТЬ!!!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786" y="3071810"/>
            <a:ext cx="792955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Сегодня в расписании: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Литературная разминка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Озорная грамматика.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Поучительная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математика.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4. Забавный окружающий мир.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00042"/>
            <a:ext cx="6042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День занимательных уроков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Литературная разминка</a:t>
            </a:r>
            <a:endParaRPr lang="ru-RU" sz="4800" dirty="0"/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628800"/>
            <a:ext cx="4714908" cy="474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1000108"/>
            <a:ext cx="5715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>
                <a:latin typeface="Comic Sans MS" pitchFamily="66" charset="0"/>
              </a:rPr>
              <a:t/>
            </a:r>
            <a:br>
              <a:rPr lang="ru-RU" sz="5400" b="1" dirty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Picture 3" descr="C:\Documents and Settings\Admin\Рабочий стол\Картинки\397383438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0" y="3931282"/>
            <a:ext cx="1928794" cy="29267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3326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-66516"/>
            <a:ext cx="63367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Это все должны знать</a:t>
            </a:r>
            <a:r>
              <a:rPr lang="ru-RU" sz="4000" dirty="0" smtClean="0"/>
              <a:t>:</a:t>
            </a:r>
          </a:p>
          <a:p>
            <a:endParaRPr lang="ru-RU" sz="4000" dirty="0" smtClean="0"/>
          </a:p>
          <a:p>
            <a:r>
              <a:rPr lang="ru-RU" sz="4000" dirty="0" smtClean="0"/>
              <a:t>1</a:t>
            </a:r>
            <a:r>
              <a:rPr lang="ru-RU" sz="4000" dirty="0"/>
              <a:t>. Какому литературному жанру присуще наличие морали</a:t>
            </a:r>
            <a:r>
              <a:rPr lang="ru-RU" sz="4000" dirty="0" smtClean="0"/>
              <a:t>?</a:t>
            </a:r>
            <a:endParaRPr lang="ru-RU" sz="4000" dirty="0"/>
          </a:p>
          <a:p>
            <a:r>
              <a:rPr lang="ru-RU" sz="4000" dirty="0"/>
              <a:t>а) сказке</a:t>
            </a:r>
            <a:r>
              <a:rPr lang="ru-RU" sz="4000" dirty="0" smtClean="0"/>
              <a:t>;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б) стихотворению</a:t>
            </a:r>
            <a:r>
              <a:rPr lang="ru-RU" sz="4000" dirty="0" smtClean="0"/>
              <a:t>;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в) рассказу; </a:t>
            </a:r>
            <a:endParaRPr lang="ru-RU" sz="4000" dirty="0" smtClean="0"/>
          </a:p>
          <a:p>
            <a:r>
              <a:rPr lang="ru-RU" sz="4000" dirty="0" smtClean="0"/>
              <a:t>г</a:t>
            </a:r>
            <a:r>
              <a:rPr lang="ru-RU" sz="4000" dirty="0"/>
              <a:t>) басне.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85752"/>
            <a:ext cx="9395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48680"/>
            <a:ext cx="6887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Какой жанр не является жанром устного народного </a:t>
            </a:r>
            <a:r>
              <a:rPr lang="ru-RU" sz="4800" b="1" dirty="0" smtClean="0">
                <a:solidFill>
                  <a:srgbClr val="FF0000"/>
                </a:solidFill>
              </a:rPr>
              <a:t>творчества?</a:t>
            </a:r>
            <a:endParaRPr lang="ru-RU" sz="4800" b="1" dirty="0" smtClean="0"/>
          </a:p>
          <a:p>
            <a:r>
              <a:rPr lang="ru-RU" sz="4800" b="1" dirty="0" smtClean="0"/>
              <a:t>а</a:t>
            </a:r>
            <a:r>
              <a:rPr lang="ru-RU" sz="4800" b="1" dirty="0"/>
              <a:t>) сказка; </a:t>
            </a:r>
            <a:r>
              <a:rPr lang="ru-RU" sz="4800" b="1" dirty="0" smtClean="0"/>
              <a:t>     </a:t>
            </a:r>
          </a:p>
          <a:p>
            <a:r>
              <a:rPr lang="ru-RU" sz="4800" b="1" dirty="0" smtClean="0"/>
              <a:t>б</a:t>
            </a:r>
            <a:r>
              <a:rPr lang="ru-RU" sz="4800" b="1" dirty="0"/>
              <a:t>) статья; </a:t>
            </a:r>
            <a:endParaRPr lang="ru-RU" sz="4800" b="1" dirty="0" smtClean="0"/>
          </a:p>
          <a:p>
            <a:r>
              <a:rPr lang="ru-RU" sz="4800" b="1" dirty="0" smtClean="0"/>
              <a:t>в</a:t>
            </a:r>
            <a:r>
              <a:rPr lang="ru-RU" sz="4800" b="1" dirty="0"/>
              <a:t>) легенда; </a:t>
            </a:r>
            <a:r>
              <a:rPr lang="ru-RU" sz="4800" b="1" dirty="0" smtClean="0"/>
              <a:t>    </a:t>
            </a:r>
          </a:p>
          <a:p>
            <a:r>
              <a:rPr lang="ru-RU" sz="4800" b="1" dirty="0" smtClean="0"/>
              <a:t>г</a:t>
            </a:r>
            <a:r>
              <a:rPr lang="ru-RU" sz="4800" b="1" dirty="0"/>
              <a:t>) небылица.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332656"/>
            <a:ext cx="6102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4800" b="1" dirty="0">
                <a:solidFill>
                  <a:srgbClr val="FF0000"/>
                </a:solidFill>
                <a:latin typeface="Times New Roman"/>
              </a:rPr>
              <a:t>С чего начинается сказка?</a:t>
            </a: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>
                <a:solidFill>
                  <a:srgbClr val="000000"/>
                </a:solidFill>
                <a:latin typeface="Times New Roman"/>
              </a:rPr>
              <a:t>а) с концовки</a:t>
            </a:r>
            <a:r>
              <a:rPr lang="ru-RU" sz="4800" b="1" dirty="0" smtClean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sz="4800" b="1" dirty="0" smtClean="0">
                <a:solidFill>
                  <a:srgbClr val="000000"/>
                </a:solidFill>
                <a:latin typeface="Times New Roman"/>
              </a:rPr>
              <a:t>б</a:t>
            </a:r>
            <a:r>
              <a:rPr lang="ru-RU" sz="4800" b="1" dirty="0">
                <a:solidFill>
                  <a:srgbClr val="000000"/>
                </a:solidFill>
                <a:latin typeface="Times New Roman"/>
              </a:rPr>
              <a:t>) с зачина; </a:t>
            </a:r>
            <a:endParaRPr lang="ru-RU" sz="48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4800" b="1" dirty="0" smtClean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sz="4800" b="1" dirty="0">
                <a:solidFill>
                  <a:srgbClr val="000000"/>
                </a:solidFill>
                <a:latin typeface="Times New Roman"/>
              </a:rPr>
              <a:t>) с присказки; </a:t>
            </a:r>
            <a:endParaRPr lang="ru-RU" sz="48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4800" b="1" dirty="0" smtClean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4800" b="1" dirty="0">
                <a:solidFill>
                  <a:srgbClr val="000000"/>
                </a:solidFill>
                <a:latin typeface="Times New Roman"/>
              </a:rPr>
              <a:t>) с намёка.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33265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01988"/>
            <a:ext cx="885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701988"/>
            <a:ext cx="7344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Какая из этих сказок является литературной?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/>
              <a:t>а) «Лиса и Волк»;</a:t>
            </a:r>
          </a:p>
          <a:p>
            <a:r>
              <a:rPr lang="ru-RU" sz="4800" b="1" dirty="0"/>
              <a:t>б) «Мороз Иванович»; </a:t>
            </a:r>
          </a:p>
          <a:p>
            <a:r>
              <a:rPr lang="ru-RU" sz="4800" b="1" dirty="0"/>
              <a:t>в) «Волк и семеро козлят»;</a:t>
            </a:r>
            <a:br>
              <a:rPr lang="ru-RU" sz="4800" b="1" dirty="0"/>
            </a:br>
            <a:r>
              <a:rPr lang="ru-RU" sz="4800" b="1" dirty="0"/>
              <a:t>г) «Сивка-Бурка».</a:t>
            </a:r>
            <a:br>
              <a:rPr lang="ru-RU" sz="4800" b="1" dirty="0"/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276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743</Words>
  <Application>Microsoft Office PowerPoint</Application>
  <PresentationFormat>Экран (4:3)</PresentationFormat>
  <Paragraphs>210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Получи животных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Teacher</cp:lastModifiedBy>
  <cp:revision>26</cp:revision>
  <dcterms:created xsi:type="dcterms:W3CDTF">2014-08-27T15:54:56Z</dcterms:created>
  <dcterms:modified xsi:type="dcterms:W3CDTF">2014-08-29T11:41:35Z</dcterms:modified>
</cp:coreProperties>
</file>