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2" r:id="rId2"/>
    <p:sldId id="256" r:id="rId3"/>
    <p:sldId id="257" r:id="rId4"/>
    <p:sldId id="258" r:id="rId5"/>
    <p:sldId id="259" r:id="rId6"/>
    <p:sldId id="261" r:id="rId7"/>
    <p:sldId id="260"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861787-AC4E-461D-81F6-C653DA705E49}" type="datetimeFigureOut">
              <a:rPr lang="ru-RU" smtClean="0"/>
              <a:t>25.11.2013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E2F51F-D8DA-4F6F-AC96-BA10B6846D71}" type="slidenum">
              <a:rPr lang="ru-RU" smtClean="0"/>
              <a:t>‹#›</a:t>
            </a:fld>
            <a:endParaRPr lang="ru-RU"/>
          </a:p>
        </p:txBody>
      </p:sp>
    </p:spTree>
    <p:extLst>
      <p:ext uri="{BB962C8B-B14F-4D97-AF65-F5344CB8AC3E}">
        <p14:creationId xmlns:p14="http://schemas.microsoft.com/office/powerpoint/2010/main" val="4241469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861787-AC4E-461D-81F6-C653DA705E49}" type="datetimeFigureOut">
              <a:rPr lang="ru-RU" smtClean="0"/>
              <a:t>25.11.2013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E2F51F-D8DA-4F6F-AC96-BA10B6846D71}" type="slidenum">
              <a:rPr lang="ru-RU" smtClean="0"/>
              <a:t>‹#›</a:t>
            </a:fld>
            <a:endParaRPr lang="ru-RU"/>
          </a:p>
        </p:txBody>
      </p:sp>
    </p:spTree>
    <p:extLst>
      <p:ext uri="{BB962C8B-B14F-4D97-AF65-F5344CB8AC3E}">
        <p14:creationId xmlns:p14="http://schemas.microsoft.com/office/powerpoint/2010/main" val="302259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861787-AC4E-461D-81F6-C653DA705E49}" type="datetimeFigureOut">
              <a:rPr lang="ru-RU" smtClean="0"/>
              <a:t>25.11.2013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E2F51F-D8DA-4F6F-AC96-BA10B6846D71}" type="slidenum">
              <a:rPr lang="ru-RU" smtClean="0"/>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814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861787-AC4E-461D-81F6-C653DA705E49}" type="datetimeFigureOut">
              <a:rPr lang="ru-RU" smtClean="0"/>
              <a:t>25.11.2013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E2F51F-D8DA-4F6F-AC96-BA10B6846D71}" type="slidenum">
              <a:rPr lang="ru-RU" smtClean="0"/>
              <a:t>‹#›</a:t>
            </a:fld>
            <a:endParaRPr lang="ru-RU"/>
          </a:p>
        </p:txBody>
      </p:sp>
    </p:spTree>
    <p:extLst>
      <p:ext uri="{BB962C8B-B14F-4D97-AF65-F5344CB8AC3E}">
        <p14:creationId xmlns:p14="http://schemas.microsoft.com/office/powerpoint/2010/main" val="1930449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861787-AC4E-461D-81F6-C653DA705E49}" type="datetimeFigureOut">
              <a:rPr lang="ru-RU" smtClean="0"/>
              <a:t>25.11.2013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E2F51F-D8DA-4F6F-AC96-BA10B6846D71}" type="slidenum">
              <a:rPr lang="ru-RU" smtClean="0"/>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18079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861787-AC4E-461D-81F6-C653DA705E49}" type="datetimeFigureOut">
              <a:rPr lang="ru-RU" smtClean="0"/>
              <a:t>25.11.2013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E2F51F-D8DA-4F6F-AC96-BA10B6846D71}" type="slidenum">
              <a:rPr lang="ru-RU" smtClean="0"/>
              <a:t>‹#›</a:t>
            </a:fld>
            <a:endParaRPr lang="ru-RU"/>
          </a:p>
        </p:txBody>
      </p:sp>
    </p:spTree>
    <p:extLst>
      <p:ext uri="{BB962C8B-B14F-4D97-AF65-F5344CB8AC3E}">
        <p14:creationId xmlns:p14="http://schemas.microsoft.com/office/powerpoint/2010/main" val="14293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861787-AC4E-461D-81F6-C653DA705E49}" type="datetimeFigureOut">
              <a:rPr lang="ru-RU" smtClean="0"/>
              <a:t>25.11.2013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E2F51F-D8DA-4F6F-AC96-BA10B6846D71}" type="slidenum">
              <a:rPr lang="ru-RU" smtClean="0"/>
              <a:t>‹#›</a:t>
            </a:fld>
            <a:endParaRPr lang="ru-RU"/>
          </a:p>
        </p:txBody>
      </p:sp>
    </p:spTree>
    <p:extLst>
      <p:ext uri="{BB962C8B-B14F-4D97-AF65-F5344CB8AC3E}">
        <p14:creationId xmlns:p14="http://schemas.microsoft.com/office/powerpoint/2010/main" val="78387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861787-AC4E-461D-81F6-C653DA705E49}" type="datetimeFigureOut">
              <a:rPr lang="ru-RU" smtClean="0"/>
              <a:t>25.11.2013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E2F51F-D8DA-4F6F-AC96-BA10B6846D71}" type="slidenum">
              <a:rPr lang="ru-RU" smtClean="0"/>
              <a:t>‹#›</a:t>
            </a:fld>
            <a:endParaRPr lang="ru-RU"/>
          </a:p>
        </p:txBody>
      </p:sp>
    </p:spTree>
    <p:extLst>
      <p:ext uri="{BB962C8B-B14F-4D97-AF65-F5344CB8AC3E}">
        <p14:creationId xmlns:p14="http://schemas.microsoft.com/office/powerpoint/2010/main" val="279574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861787-AC4E-461D-81F6-C653DA705E49}" type="datetimeFigureOut">
              <a:rPr lang="ru-RU" smtClean="0"/>
              <a:t>25.11.2013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E2F51F-D8DA-4F6F-AC96-BA10B6846D71}" type="slidenum">
              <a:rPr lang="ru-RU" smtClean="0"/>
              <a:t>‹#›</a:t>
            </a:fld>
            <a:endParaRPr lang="ru-RU"/>
          </a:p>
        </p:txBody>
      </p:sp>
    </p:spTree>
    <p:extLst>
      <p:ext uri="{BB962C8B-B14F-4D97-AF65-F5344CB8AC3E}">
        <p14:creationId xmlns:p14="http://schemas.microsoft.com/office/powerpoint/2010/main" val="842205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861787-AC4E-461D-81F6-C653DA705E49}" type="datetimeFigureOut">
              <a:rPr lang="ru-RU" smtClean="0"/>
              <a:t>25.11.2013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E2F51F-D8DA-4F6F-AC96-BA10B6846D71}" type="slidenum">
              <a:rPr lang="ru-RU" smtClean="0"/>
              <a:t>‹#›</a:t>
            </a:fld>
            <a:endParaRPr lang="ru-RU"/>
          </a:p>
        </p:txBody>
      </p:sp>
    </p:spTree>
    <p:extLst>
      <p:ext uri="{BB962C8B-B14F-4D97-AF65-F5344CB8AC3E}">
        <p14:creationId xmlns:p14="http://schemas.microsoft.com/office/powerpoint/2010/main" val="412214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861787-AC4E-461D-81F6-C653DA705E49}" type="datetimeFigureOut">
              <a:rPr lang="ru-RU" smtClean="0"/>
              <a:t>25.11.2013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E2F51F-D8DA-4F6F-AC96-BA10B6846D71}" type="slidenum">
              <a:rPr lang="ru-RU" smtClean="0"/>
              <a:t>‹#›</a:t>
            </a:fld>
            <a:endParaRPr lang="ru-RU"/>
          </a:p>
        </p:txBody>
      </p:sp>
    </p:spTree>
    <p:extLst>
      <p:ext uri="{BB962C8B-B14F-4D97-AF65-F5344CB8AC3E}">
        <p14:creationId xmlns:p14="http://schemas.microsoft.com/office/powerpoint/2010/main" val="1971070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861787-AC4E-461D-81F6-C653DA705E49}" type="datetimeFigureOut">
              <a:rPr lang="ru-RU" smtClean="0"/>
              <a:t>25.11.2013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BE2F51F-D8DA-4F6F-AC96-BA10B6846D71}" type="slidenum">
              <a:rPr lang="ru-RU" smtClean="0"/>
              <a:t>‹#›</a:t>
            </a:fld>
            <a:endParaRPr lang="ru-RU"/>
          </a:p>
        </p:txBody>
      </p:sp>
    </p:spTree>
    <p:extLst>
      <p:ext uri="{BB962C8B-B14F-4D97-AF65-F5344CB8AC3E}">
        <p14:creationId xmlns:p14="http://schemas.microsoft.com/office/powerpoint/2010/main" val="197439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861787-AC4E-461D-81F6-C653DA705E49}" type="datetimeFigureOut">
              <a:rPr lang="ru-RU" smtClean="0"/>
              <a:t>25.11.2013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BE2F51F-D8DA-4F6F-AC96-BA10B6846D71}" type="slidenum">
              <a:rPr lang="ru-RU" smtClean="0"/>
              <a:t>‹#›</a:t>
            </a:fld>
            <a:endParaRPr lang="ru-RU"/>
          </a:p>
        </p:txBody>
      </p:sp>
    </p:spTree>
    <p:extLst>
      <p:ext uri="{BB962C8B-B14F-4D97-AF65-F5344CB8AC3E}">
        <p14:creationId xmlns:p14="http://schemas.microsoft.com/office/powerpoint/2010/main" val="271816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61787-AC4E-461D-81F6-C653DA705E49}" type="datetimeFigureOut">
              <a:rPr lang="ru-RU" smtClean="0"/>
              <a:t>25.11.2013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BE2F51F-D8DA-4F6F-AC96-BA10B6846D71}" type="slidenum">
              <a:rPr lang="ru-RU" smtClean="0"/>
              <a:t>‹#›</a:t>
            </a:fld>
            <a:endParaRPr lang="ru-RU"/>
          </a:p>
        </p:txBody>
      </p:sp>
    </p:spTree>
    <p:extLst>
      <p:ext uri="{BB962C8B-B14F-4D97-AF65-F5344CB8AC3E}">
        <p14:creationId xmlns:p14="http://schemas.microsoft.com/office/powerpoint/2010/main" val="77488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87861787-AC4E-461D-81F6-C653DA705E49}" type="datetimeFigureOut">
              <a:rPr lang="ru-RU" smtClean="0"/>
              <a:t>25.11.2013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E2F51F-D8DA-4F6F-AC96-BA10B6846D71}" type="slidenum">
              <a:rPr lang="ru-RU" smtClean="0"/>
              <a:t>‹#›</a:t>
            </a:fld>
            <a:endParaRPr lang="ru-RU"/>
          </a:p>
        </p:txBody>
      </p:sp>
    </p:spTree>
    <p:extLst>
      <p:ext uri="{BB962C8B-B14F-4D97-AF65-F5344CB8AC3E}">
        <p14:creationId xmlns:p14="http://schemas.microsoft.com/office/powerpoint/2010/main" val="229107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861787-AC4E-461D-81F6-C653DA705E49}" type="datetimeFigureOut">
              <a:rPr lang="ru-RU" smtClean="0"/>
              <a:t>25.11.2013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E2F51F-D8DA-4F6F-AC96-BA10B6846D71}" type="slidenum">
              <a:rPr lang="ru-RU" smtClean="0"/>
              <a:t>‹#›</a:t>
            </a:fld>
            <a:endParaRPr lang="ru-RU"/>
          </a:p>
        </p:txBody>
      </p:sp>
    </p:spTree>
    <p:extLst>
      <p:ext uri="{BB962C8B-B14F-4D97-AF65-F5344CB8AC3E}">
        <p14:creationId xmlns:p14="http://schemas.microsoft.com/office/powerpoint/2010/main" val="3816389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861787-AC4E-461D-81F6-C653DA705E49}" type="datetimeFigureOut">
              <a:rPr lang="ru-RU" smtClean="0"/>
              <a:t>25.11.2013</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BE2F51F-D8DA-4F6F-AC96-BA10B6846D71}" type="slidenum">
              <a:rPr lang="ru-RU" smtClean="0"/>
              <a:t>‹#›</a:t>
            </a:fld>
            <a:endParaRPr lang="ru-RU"/>
          </a:p>
        </p:txBody>
      </p:sp>
    </p:spTree>
    <p:extLst>
      <p:ext uri="{BB962C8B-B14F-4D97-AF65-F5344CB8AC3E}">
        <p14:creationId xmlns:p14="http://schemas.microsoft.com/office/powerpoint/2010/main" val="13963946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2536" y="980728"/>
            <a:ext cx="5826719" cy="1440160"/>
          </a:xfrm>
        </p:spPr>
        <p:txBody>
          <a:bodyPr/>
          <a:lstStyle/>
          <a:p>
            <a:r>
              <a:rPr lang="ru-RU" dirty="0" smtClean="0"/>
              <a:t>Экология Тульской области</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420888"/>
            <a:ext cx="6552728" cy="4368485"/>
          </a:xfrm>
          <a:prstGeom prst="rect">
            <a:avLst/>
          </a:prstGeom>
        </p:spPr>
      </p:pic>
    </p:spTree>
    <p:extLst>
      <p:ext uri="{BB962C8B-B14F-4D97-AF65-F5344CB8AC3E}">
        <p14:creationId xmlns:p14="http://schemas.microsoft.com/office/powerpoint/2010/main" val="1372898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836712"/>
            <a:ext cx="4256257" cy="4320480"/>
          </a:xfrm>
          <a:prstGeom prst="rect">
            <a:avLst/>
          </a:prstGeom>
        </p:spPr>
      </p:pic>
      <p:sp>
        <p:nvSpPr>
          <p:cNvPr id="3" name="Объект 2"/>
          <p:cNvSpPr>
            <a:spLocks noGrp="1"/>
          </p:cNvSpPr>
          <p:nvPr>
            <p:ph idx="1"/>
          </p:nvPr>
        </p:nvSpPr>
        <p:spPr>
          <a:xfrm>
            <a:off x="4253663" y="339507"/>
            <a:ext cx="4889157" cy="5526437"/>
          </a:xfrm>
        </p:spPr>
        <p:txBody>
          <a:bodyPr>
            <a:normAutofit fontScale="92500" lnSpcReduction="20000"/>
          </a:bodyPr>
          <a:lstStyle/>
          <a:p>
            <a:pPr marL="0" indent="0">
              <a:buNone/>
            </a:pPr>
            <a:r>
              <a:rPr lang="ru-RU" b="1" dirty="0">
                <a:solidFill>
                  <a:srgbClr val="7030A0"/>
                </a:solidFill>
              </a:rPr>
              <a:t>Территория Тульской области, включая </a:t>
            </a:r>
            <a:r>
              <a:rPr lang="ru-RU" b="1" dirty="0" err="1">
                <a:solidFill>
                  <a:srgbClr val="7030A0"/>
                </a:solidFill>
              </a:rPr>
              <a:t>Новомосковский</a:t>
            </a:r>
            <a:r>
              <a:rPr lang="ru-RU" b="1" dirty="0">
                <a:solidFill>
                  <a:srgbClr val="7030A0"/>
                </a:solidFill>
              </a:rPr>
              <a:t> район, попали в зону выпадения радиоактивных осадков, образовавшиеся в результате аварии на Чернобыльской атомной электростанции в апреле 1986 года. Самый большой загрязнитель Тулы – ОАО «</a:t>
            </a:r>
            <a:r>
              <a:rPr lang="ru-RU" b="1" dirty="0" err="1">
                <a:solidFill>
                  <a:srgbClr val="7030A0"/>
                </a:solidFill>
              </a:rPr>
              <a:t>Тулачермет</a:t>
            </a:r>
            <a:r>
              <a:rPr lang="ru-RU" b="1" dirty="0">
                <a:solidFill>
                  <a:srgbClr val="7030A0"/>
                </a:solidFill>
              </a:rPr>
              <a:t>». Экологическую ситуацию в городе можно назвать если не катастрофой, то по крайней мере серьезнейшей социально – экономической проблемой.</a:t>
            </a:r>
          </a:p>
          <a:p>
            <a:pPr marL="0" indent="0">
              <a:buNone/>
            </a:pPr>
            <a:r>
              <a:rPr lang="ru-RU" b="1" dirty="0" smtClean="0">
                <a:solidFill>
                  <a:srgbClr val="7030A0"/>
                </a:solidFill>
              </a:rPr>
              <a:t>Очистить </a:t>
            </a:r>
            <a:r>
              <a:rPr lang="ru-RU" b="1" dirty="0">
                <a:solidFill>
                  <a:srgbClr val="7030A0"/>
                </a:solidFill>
              </a:rPr>
              <a:t>их от химических соединений «</a:t>
            </a:r>
            <a:r>
              <a:rPr lang="ru-RU" b="1" dirty="0" err="1">
                <a:solidFill>
                  <a:srgbClr val="7030A0"/>
                </a:solidFill>
              </a:rPr>
              <a:t>Тулгорводоканал</a:t>
            </a:r>
            <a:r>
              <a:rPr lang="ru-RU" b="1" dirty="0">
                <a:solidFill>
                  <a:srgbClr val="7030A0"/>
                </a:solidFill>
              </a:rPr>
              <a:t>» не в силах, поэтому все они поступают в р. </a:t>
            </a:r>
            <a:r>
              <a:rPr lang="ru-RU" b="1" dirty="0" err="1">
                <a:solidFill>
                  <a:srgbClr val="7030A0"/>
                </a:solidFill>
              </a:rPr>
              <a:t>Упу</a:t>
            </a:r>
            <a:r>
              <a:rPr lang="ru-RU" b="1" dirty="0">
                <a:solidFill>
                  <a:srgbClr val="7030A0"/>
                </a:solidFill>
              </a:rPr>
              <a:t>, а затем в р. Оку. Прошлым летом в тульские филиалы контролирующих служб стали поступать звонки от соседей – калужан на плохое качество питьевой воды. Дело в том, что калужский водозабор открытый и расположен ниже по течению р. Оки, куда сбрасывают отходы тульские предприятия. Поэтому экологические проблемы, создаваемые вредными стоками того же ОАО «</a:t>
            </a:r>
            <a:r>
              <a:rPr lang="ru-RU" b="1" dirty="0" err="1">
                <a:solidFill>
                  <a:srgbClr val="7030A0"/>
                </a:solidFill>
              </a:rPr>
              <a:t>Тулачермет</a:t>
            </a:r>
            <a:r>
              <a:rPr lang="ru-RU" b="1" dirty="0">
                <a:solidFill>
                  <a:srgbClr val="7030A0"/>
                </a:solidFill>
              </a:rPr>
              <a:t>», затрагивают не только туляков, но и калужан.</a:t>
            </a:r>
          </a:p>
          <a:p>
            <a:pPr marL="0" indent="0">
              <a:buNone/>
            </a:pPr>
            <a:endParaRPr lang="ru-RU" dirty="0"/>
          </a:p>
        </p:txBody>
      </p:sp>
    </p:spTree>
    <p:extLst>
      <p:ext uri="{BB962C8B-B14F-4D97-AF65-F5344CB8AC3E}">
        <p14:creationId xmlns:p14="http://schemas.microsoft.com/office/powerpoint/2010/main" val="350948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52" y="3500549"/>
            <a:ext cx="5004048" cy="3336032"/>
          </a:xfrm>
          <a:prstGeom prst="rect">
            <a:avLst/>
          </a:prstGeom>
        </p:spPr>
      </p:pic>
      <p:sp>
        <p:nvSpPr>
          <p:cNvPr id="5" name="Заголовок 4"/>
          <p:cNvSpPr>
            <a:spLocks noGrp="1"/>
          </p:cNvSpPr>
          <p:nvPr>
            <p:ph type="title"/>
          </p:nvPr>
        </p:nvSpPr>
        <p:spPr>
          <a:xfrm>
            <a:off x="395537" y="188640"/>
            <a:ext cx="8496944" cy="1320800"/>
          </a:xfrm>
        </p:spPr>
        <p:txBody>
          <a:bodyPr/>
          <a:lstStyle/>
          <a:p>
            <a:pPr algn="ctr"/>
            <a:r>
              <a:rPr lang="ru-RU" dirty="0" smtClean="0">
                <a:solidFill>
                  <a:srgbClr val="FF0000"/>
                </a:solidFill>
              </a:rPr>
              <a:t>Ребята слушали внимательно!</a:t>
            </a:r>
            <a:endParaRPr lang="ru-RU" dirty="0">
              <a:solidFill>
                <a:srgbClr val="FF0000"/>
              </a:solidFill>
            </a:endParaRPr>
          </a:p>
        </p:txBody>
      </p:sp>
      <p:pic>
        <p:nvPicPr>
          <p:cNvPr id="7" name="Объект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538" y="849040"/>
            <a:ext cx="4410000" cy="2940000"/>
          </a:xfrm>
        </p:spPr>
      </p:pic>
    </p:spTree>
    <p:extLst>
      <p:ext uri="{BB962C8B-B14F-4D97-AF65-F5344CB8AC3E}">
        <p14:creationId xmlns:p14="http://schemas.microsoft.com/office/powerpoint/2010/main" val="3470176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935691" y="1419668"/>
            <a:ext cx="5546035" cy="3697357"/>
          </a:xfrm>
        </p:spPr>
      </p:pic>
      <p:sp>
        <p:nvSpPr>
          <p:cNvPr id="3" name="Текст 2"/>
          <p:cNvSpPr>
            <a:spLocks noGrp="1"/>
          </p:cNvSpPr>
          <p:nvPr>
            <p:ph type="body" sz="half" idx="2"/>
          </p:nvPr>
        </p:nvSpPr>
        <p:spPr>
          <a:xfrm>
            <a:off x="609598" y="514925"/>
            <a:ext cx="3890393" cy="5526437"/>
          </a:xfrm>
        </p:spPr>
        <p:txBody>
          <a:bodyPr>
            <a:normAutofit fontScale="77500" lnSpcReduction="20000"/>
          </a:bodyPr>
          <a:lstStyle/>
          <a:p>
            <a:r>
              <a:rPr lang="ru-RU" sz="2000" b="1" dirty="0">
                <a:solidFill>
                  <a:srgbClr val="7030A0"/>
                </a:solidFill>
              </a:rPr>
              <a:t>Слово «экология» прочно вошло в наш обиход. Его можно услышать по радио и в телепередачах, в разговорах на бытовые темы, прочитать в газетах  и журналах. Произошло это неслучайно.</a:t>
            </a:r>
          </a:p>
          <a:p>
            <a:r>
              <a:rPr lang="ru-RU" sz="2000" b="1" dirty="0">
                <a:solidFill>
                  <a:srgbClr val="7030A0"/>
                </a:solidFill>
              </a:rPr>
              <a:t>С развитием цивилизации воздействие людей на природу становилось все более мощным и к концу двадцатого столетия приобрело планетарный характер. Первыми забили тревогу ученые, затем врачи, журналисты, политики. Отравленные ядовитыми стоками промышленных предприятий реки, загрязненный воздух, снижение плодородия почвы, исчезающие леса, сокращение видового разнообразия растительного и животного мира, чернобыльская катастрофа, аварии нефтяных танкеров в морях… Сложившееся на Земле положение ученые определяют как экологический кризис. И нет на сегодня более важной задачи, чем поиск выхода из него.</a:t>
            </a:r>
          </a:p>
          <a:p>
            <a:endParaRPr lang="ru-RU" dirty="0"/>
          </a:p>
        </p:txBody>
      </p:sp>
    </p:spTree>
    <p:extLst>
      <p:ext uri="{BB962C8B-B14F-4D97-AF65-F5344CB8AC3E}">
        <p14:creationId xmlns:p14="http://schemas.microsoft.com/office/powerpoint/2010/main" val="3372643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16016" y="1556792"/>
            <a:ext cx="4428493" cy="2952328"/>
          </a:xfrm>
        </p:spPr>
      </p:pic>
      <p:sp>
        <p:nvSpPr>
          <p:cNvPr id="4" name="Текст 3"/>
          <p:cNvSpPr>
            <a:spLocks noGrp="1"/>
          </p:cNvSpPr>
          <p:nvPr>
            <p:ph type="body" sz="half" idx="2"/>
          </p:nvPr>
        </p:nvSpPr>
        <p:spPr>
          <a:xfrm>
            <a:off x="323528" y="145795"/>
            <a:ext cx="4608003" cy="6264695"/>
          </a:xfrm>
        </p:spPr>
        <p:txBody>
          <a:bodyPr>
            <a:noAutofit/>
          </a:bodyPr>
          <a:lstStyle/>
          <a:p>
            <a:r>
              <a:rPr lang="ru-RU" sz="1500" b="1" dirty="0">
                <a:solidFill>
                  <a:srgbClr val="7030A0"/>
                </a:solidFill>
              </a:rPr>
              <a:t>На территории Тульской области сформировалась своеобразная экологическая обстановка. Интенсивность загрязнения приземного слоя воздуха, поверхностных и подземных вод, почвенного покрова значительно превышают аналогичные процессы в соседних областях Центрального экономического района России, например, в Орловской, Липецкой, Калужской.</a:t>
            </a:r>
          </a:p>
          <a:p>
            <a:r>
              <a:rPr lang="ru-RU" sz="1500" b="1" dirty="0">
                <a:solidFill>
                  <a:srgbClr val="7030A0"/>
                </a:solidFill>
              </a:rPr>
              <a:t>Тульская область – одна из самых высокоразвитых в промышленном и сельскохозяйственном отношении среди регионов России; на ее территории размещено около 12 процентов основных фондов Центрального экономического района нашей страны. В течении десятилетий в регионе ускоренными темпами развивались мощные хозяйственные комплексы: военно-промышленный, металлургический, машиностроительный, химический, горнодобывающий, топливо-энергетический, дорожно-транспортный, </a:t>
            </a:r>
            <a:r>
              <a:rPr lang="ru-RU" sz="1500" b="1" dirty="0" err="1">
                <a:solidFill>
                  <a:srgbClr val="7030A0"/>
                </a:solidFill>
              </a:rPr>
              <a:t>агро</a:t>
            </a:r>
            <a:r>
              <a:rPr lang="ru-RU" sz="1500" b="1" dirty="0">
                <a:solidFill>
                  <a:srgbClr val="7030A0"/>
                </a:solidFill>
              </a:rPr>
              <a:t>-промышленный, играющие огромную роль в создании высокоинтенсивной техногенной нагрузки на окружающую </a:t>
            </a:r>
            <a:r>
              <a:rPr lang="ru-RU" sz="1600" b="1" dirty="0">
                <a:solidFill>
                  <a:srgbClr val="7030A0"/>
                </a:solidFill>
              </a:rPr>
              <a:t>природную среду и человека как части природы.</a:t>
            </a:r>
          </a:p>
        </p:txBody>
      </p:sp>
    </p:spTree>
    <p:extLst>
      <p:ext uri="{BB962C8B-B14F-4D97-AF65-F5344CB8AC3E}">
        <p14:creationId xmlns:p14="http://schemas.microsoft.com/office/powerpoint/2010/main" val="2019938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57883" y="1252299"/>
            <a:ext cx="4644516" cy="3096344"/>
          </a:xfrm>
        </p:spPr>
      </p:pic>
      <p:sp>
        <p:nvSpPr>
          <p:cNvPr id="4" name="Текст 3"/>
          <p:cNvSpPr>
            <a:spLocks noGrp="1"/>
          </p:cNvSpPr>
          <p:nvPr>
            <p:ph type="body" sz="half" idx="2"/>
          </p:nvPr>
        </p:nvSpPr>
        <p:spPr>
          <a:xfrm>
            <a:off x="467544" y="37253"/>
            <a:ext cx="3962401" cy="5526437"/>
          </a:xfrm>
        </p:spPr>
        <p:txBody>
          <a:bodyPr>
            <a:noAutofit/>
          </a:bodyPr>
          <a:lstStyle/>
          <a:p>
            <a:r>
              <a:rPr lang="ru-RU" sz="1500" b="1" dirty="0">
                <a:solidFill>
                  <a:srgbClr val="7030A0"/>
                </a:solidFill>
              </a:rPr>
              <a:t>В настоящее время загрязнение поверхности вод приобрело комплексный характер; в них могут присутствовать самые разнообразные химические вещества. По данным зарубежных специалистов, насчитывается около одного миллиона загрязнителей как минерального, так и органического происхождения. Число новых </a:t>
            </a:r>
            <a:r>
              <a:rPr lang="ru-RU" sz="1500" b="1" dirty="0" err="1">
                <a:solidFill>
                  <a:srgbClr val="7030A0"/>
                </a:solidFill>
              </a:rPr>
              <a:t>токсикантов</a:t>
            </a:r>
            <a:r>
              <a:rPr lang="ru-RU" sz="1500" b="1" dirty="0">
                <a:solidFill>
                  <a:srgbClr val="7030A0"/>
                </a:solidFill>
              </a:rPr>
              <a:t> постоянно растет, действие их смесей на живые организмы трудно предсказуемо.</a:t>
            </a:r>
          </a:p>
          <a:p>
            <a:r>
              <a:rPr lang="ru-RU" sz="1500" b="1" dirty="0">
                <a:solidFill>
                  <a:srgbClr val="7030A0"/>
                </a:solidFill>
              </a:rPr>
              <a:t>Санитарное состояние большинства рек неудовлетворительное. Деградация малых рек происходит главным образом под воздействием сельскохозяйственного производства: бесконтрольная химизация в течение не одного десятка лет, распашка </a:t>
            </a:r>
            <a:r>
              <a:rPr lang="ru-RU" sz="1500" b="1" dirty="0" err="1">
                <a:solidFill>
                  <a:srgbClr val="7030A0"/>
                </a:solidFill>
              </a:rPr>
              <a:t>водоохранных</a:t>
            </a:r>
            <a:r>
              <a:rPr lang="ru-RU" sz="1500" b="1" dirty="0">
                <a:solidFill>
                  <a:srgbClr val="7030A0"/>
                </a:solidFill>
              </a:rPr>
              <a:t> зон, усиление водной эрозии и пр.</a:t>
            </a:r>
          </a:p>
          <a:p>
            <a:r>
              <a:rPr lang="ru-RU" sz="1500" b="1" dirty="0">
                <a:solidFill>
                  <a:srgbClr val="7030A0"/>
                </a:solidFill>
              </a:rPr>
              <a:t>Основными загрязняющими ингредиентами являются азот аммонийный и нитритный, сульфаты, хлориды, соли тяжелых металлов (меди, марганца, хрома, железа, цинка и др.), фенол, нефтепродукты.</a:t>
            </a:r>
          </a:p>
          <a:p>
            <a:endParaRPr lang="ru-RU" sz="1500" dirty="0"/>
          </a:p>
        </p:txBody>
      </p:sp>
    </p:spTree>
    <p:extLst>
      <p:ext uri="{BB962C8B-B14F-4D97-AF65-F5344CB8AC3E}">
        <p14:creationId xmlns:p14="http://schemas.microsoft.com/office/powerpoint/2010/main" val="3057431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51920" y="514925"/>
            <a:ext cx="3816424" cy="5526437"/>
          </a:xfrm>
        </p:spPr>
        <p:txBody>
          <a:bodyPr>
            <a:normAutofit fontScale="85000" lnSpcReduction="20000"/>
          </a:bodyPr>
          <a:lstStyle/>
          <a:p>
            <a:pPr marL="0" indent="0">
              <a:buNone/>
            </a:pPr>
            <a:r>
              <a:rPr lang="ru-RU" sz="2000" b="1" dirty="0" smtClean="0">
                <a:solidFill>
                  <a:srgbClr val="7030A0"/>
                </a:solidFill>
              </a:rPr>
              <a:t>Загрязнение атмосферного воздуха по специфике и количеству выбросов в разных районах и городах различно. Наибольшее число промышленных предприятий, дающих около 90 процентов всех региональных выбросов, расположено в Суворовском, Алексинском, </a:t>
            </a:r>
            <a:r>
              <a:rPr lang="ru-RU" sz="2000" b="1" dirty="0" err="1" smtClean="0">
                <a:solidFill>
                  <a:srgbClr val="7030A0"/>
                </a:solidFill>
              </a:rPr>
              <a:t>Ефремовском</a:t>
            </a:r>
            <a:r>
              <a:rPr lang="ru-RU" sz="2000" b="1" dirty="0" smtClean="0">
                <a:solidFill>
                  <a:srgbClr val="7030A0"/>
                </a:solidFill>
              </a:rPr>
              <a:t>, Новомосковском районах и в городе Туле.</a:t>
            </a:r>
          </a:p>
          <a:p>
            <a:pPr marL="0" indent="0">
              <a:buNone/>
            </a:pPr>
            <a:r>
              <a:rPr lang="ru-RU" sz="2000" b="1" dirty="0" smtClean="0">
                <a:solidFill>
                  <a:srgbClr val="7030A0"/>
                </a:solidFill>
              </a:rPr>
              <a:t>Большой объем выбросов в атмосферу дают металлургические предприятия – 89,2 тысяч тонн в год (1995 г.). Максимальное отрицательное воздействие на атмосферу оказывает АК «</a:t>
            </a:r>
            <a:r>
              <a:rPr lang="ru-RU" sz="2000" b="1" dirty="0" err="1" smtClean="0">
                <a:solidFill>
                  <a:srgbClr val="7030A0"/>
                </a:solidFill>
              </a:rPr>
              <a:t>Тулачермет</a:t>
            </a:r>
            <a:r>
              <a:rPr lang="ru-RU" sz="2000" b="1" dirty="0" smtClean="0">
                <a:solidFill>
                  <a:srgbClr val="7030A0"/>
                </a:solidFill>
              </a:rPr>
              <a:t>» (83,3 тысяч тонн в год), Косогорский металлургический завод (4,2 тысячи тонн в год), Суворовское рудоуправление (1,2 тысячи тонн в год).</a:t>
            </a:r>
          </a:p>
          <a:p>
            <a:pPr marL="0" indent="0">
              <a:buNone/>
            </a:pPr>
            <a:endParaRPr lang="ru-RU" sz="1400" dirty="0"/>
          </a:p>
        </p:txBody>
      </p:sp>
      <p:pic>
        <p:nvPicPr>
          <p:cNvPr id="9" name="Рисунок 8"/>
          <p:cNvPicPr>
            <a:picLocks noChangeAspect="1"/>
          </p:cNvPicPr>
          <p:nvPr/>
        </p:nvPicPr>
        <p:blipFill>
          <a:blip r:embed="rId2"/>
          <a:stretch>
            <a:fillRect/>
          </a:stretch>
        </p:blipFill>
        <p:spPr>
          <a:xfrm>
            <a:off x="196775" y="1484784"/>
            <a:ext cx="3641373" cy="3212976"/>
          </a:xfrm>
          <a:prstGeom prst="rect">
            <a:avLst/>
          </a:prstGeom>
        </p:spPr>
      </p:pic>
    </p:spTree>
    <p:extLst>
      <p:ext uri="{BB962C8B-B14F-4D97-AF65-F5344CB8AC3E}">
        <p14:creationId xmlns:p14="http://schemas.microsoft.com/office/powerpoint/2010/main" val="2166467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11960" y="116632"/>
            <a:ext cx="4529117" cy="6048671"/>
          </a:xfrm>
        </p:spPr>
        <p:txBody>
          <a:bodyPr>
            <a:normAutofit fontScale="25000" lnSpcReduction="20000"/>
          </a:bodyPr>
          <a:lstStyle/>
          <a:p>
            <a:pPr marL="0" indent="0">
              <a:buNone/>
            </a:pPr>
            <a:r>
              <a:rPr lang="ru-RU" sz="6400" b="1" dirty="0">
                <a:solidFill>
                  <a:srgbClr val="7030A0"/>
                </a:solidFill>
              </a:rPr>
              <a:t>Немалый объем выбросов (50,6 тонн в год) приходится на предприятия химической отрасли промышленности, которых в области 31. Среди них предприятия по производству кислот, минеральных удобрений, пластмасс, синтетического каучука, резинотехнических изделий, моющих средств, </a:t>
            </a:r>
            <a:r>
              <a:rPr lang="ru-RU" sz="6400" b="1" dirty="0" err="1">
                <a:solidFill>
                  <a:srgbClr val="7030A0"/>
                </a:solidFill>
              </a:rPr>
              <a:t>белково</a:t>
            </a:r>
            <a:r>
              <a:rPr lang="ru-RU" sz="6400" b="1" dirty="0">
                <a:solidFill>
                  <a:srgbClr val="7030A0"/>
                </a:solidFill>
              </a:rPr>
              <a:t>-витаминных препаратов и др</a:t>
            </a:r>
            <a:r>
              <a:rPr lang="ru-RU" sz="6400" b="1" dirty="0" smtClean="0">
                <a:solidFill>
                  <a:srgbClr val="7030A0"/>
                </a:solidFill>
              </a:rPr>
              <a:t>.</a:t>
            </a:r>
          </a:p>
          <a:p>
            <a:pPr marL="0" indent="0">
              <a:buNone/>
            </a:pPr>
            <a:endParaRPr lang="ru-RU" sz="6400" b="1" dirty="0">
              <a:solidFill>
                <a:srgbClr val="7030A0"/>
              </a:solidFill>
            </a:endParaRPr>
          </a:p>
          <a:p>
            <a:pPr marL="0" indent="0">
              <a:buNone/>
            </a:pPr>
            <a:r>
              <a:rPr lang="ru-RU" sz="6400" b="1" dirty="0" smtClean="0">
                <a:solidFill>
                  <a:srgbClr val="7030A0"/>
                </a:solidFill>
              </a:rPr>
              <a:t>Выбросы </a:t>
            </a:r>
            <a:r>
              <a:rPr lang="ru-RU" sz="6400" b="1" dirty="0">
                <a:solidFill>
                  <a:srgbClr val="7030A0"/>
                </a:solidFill>
              </a:rPr>
              <a:t>в атмосферу предприятиями машиностроения и металлообработки составляют около 14 тысяч тонн. Процент улавливания загрязняющих веществ не превышает 29,6. Основными источниками загрязнения воздушной среды на данных предприятиях являются литейное производство, цеха механической обработки, сварочные и покрасочные участки. Выбросы характеризуются наличием 43,9 процентов оксида углерода, 10,4 процентов диоксида серы, 0,9 процентов </a:t>
            </a:r>
            <a:r>
              <a:rPr lang="ru-RU" sz="6400" b="1" dirty="0" err="1">
                <a:solidFill>
                  <a:srgbClr val="7030A0"/>
                </a:solidFill>
              </a:rPr>
              <a:t>тоуола</a:t>
            </a:r>
            <a:r>
              <a:rPr lang="ru-RU" sz="6400" b="1" dirty="0">
                <a:solidFill>
                  <a:srgbClr val="7030A0"/>
                </a:solidFill>
              </a:rPr>
              <a:t>, 2,1 процентов ксилола</a:t>
            </a:r>
            <a:r>
              <a:rPr lang="ru-RU" sz="6400" b="1" dirty="0" smtClean="0">
                <a:solidFill>
                  <a:srgbClr val="7030A0"/>
                </a:solidFill>
              </a:rPr>
              <a:t>.</a:t>
            </a:r>
          </a:p>
          <a:p>
            <a:pPr marL="0" indent="0">
              <a:buNone/>
            </a:pPr>
            <a:endParaRPr lang="ru-RU" sz="6400" b="1" dirty="0">
              <a:solidFill>
                <a:srgbClr val="7030A0"/>
              </a:solidFill>
            </a:endParaRPr>
          </a:p>
          <a:p>
            <a:pPr marL="0" indent="0">
              <a:buNone/>
            </a:pPr>
            <a:r>
              <a:rPr lang="ru-RU" sz="6400" b="1" dirty="0" smtClean="0">
                <a:solidFill>
                  <a:srgbClr val="7030A0"/>
                </a:solidFill>
              </a:rPr>
              <a:t>Существенный </a:t>
            </a:r>
            <a:r>
              <a:rPr lang="ru-RU" sz="6400" b="1" dirty="0">
                <a:solidFill>
                  <a:srgbClr val="7030A0"/>
                </a:solidFill>
              </a:rPr>
              <a:t>вклад в загрязнение атмосферы воздуха вносит автотранспорт – около 200 тысяч тонн в год. В нашей области насчитывается более 50 тысяч государственных и 140 тысяч индивидуальных автомобилей.</a:t>
            </a:r>
          </a:p>
          <a:p>
            <a:pPr marL="0" indent="0">
              <a:buNone/>
            </a:pPr>
            <a:endParaRPr lang="ru-RU" sz="1400" dirty="0"/>
          </a:p>
        </p:txBody>
      </p:sp>
      <p:pic>
        <p:nvPicPr>
          <p:cNvPr id="5" name="Рисунок 4"/>
          <p:cNvPicPr>
            <a:picLocks noChangeAspect="1"/>
          </p:cNvPicPr>
          <p:nvPr/>
        </p:nvPicPr>
        <p:blipFill>
          <a:blip r:embed="rId2"/>
          <a:stretch>
            <a:fillRect/>
          </a:stretch>
        </p:blipFill>
        <p:spPr>
          <a:xfrm>
            <a:off x="137382" y="1376771"/>
            <a:ext cx="4074578" cy="3528392"/>
          </a:xfrm>
          <a:prstGeom prst="rect">
            <a:avLst/>
          </a:prstGeom>
        </p:spPr>
      </p:pic>
    </p:spTree>
    <p:extLst>
      <p:ext uri="{BB962C8B-B14F-4D97-AF65-F5344CB8AC3E}">
        <p14:creationId xmlns:p14="http://schemas.microsoft.com/office/powerpoint/2010/main" val="3732568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4576" b="4576"/>
          <a:stretch>
            <a:fillRect/>
          </a:stretch>
        </p:blipFill>
        <p:spPr/>
      </p:pic>
      <p:sp>
        <p:nvSpPr>
          <p:cNvPr id="3" name="Объект 2"/>
          <p:cNvSpPr>
            <a:spLocks noGrp="1"/>
          </p:cNvSpPr>
          <p:nvPr>
            <p:ph type="body" sz="half" idx="2"/>
          </p:nvPr>
        </p:nvSpPr>
        <p:spPr>
          <a:xfrm>
            <a:off x="609598" y="4581128"/>
            <a:ext cx="8354890" cy="1656184"/>
          </a:xfrm>
        </p:spPr>
        <p:txBody>
          <a:bodyPr>
            <a:normAutofit/>
          </a:bodyPr>
          <a:lstStyle/>
          <a:p>
            <a:pPr marL="0" indent="0">
              <a:buNone/>
            </a:pPr>
            <a:r>
              <a:rPr lang="ru-RU" sz="1600" b="1" dirty="0" smtClean="0">
                <a:solidFill>
                  <a:srgbClr val="7030A0"/>
                </a:solidFill>
              </a:rPr>
              <a:t>В области загрязнению земель солями тяжёлых металлов подвержено около 300 тысяч гектаров. Большой ущерб окружающей среде наносит нерациональное использование минеральных удобрений и  химических средств защиты растений от вредителей и болезней, что вызывает серьезные нарушения в круговороте веществ в природе.</a:t>
            </a:r>
            <a:endParaRPr lang="ru-RU" sz="1600" b="1" dirty="0">
              <a:solidFill>
                <a:srgbClr val="7030A0"/>
              </a:solidFill>
            </a:endParaRPr>
          </a:p>
        </p:txBody>
      </p:sp>
    </p:spTree>
    <p:extLst>
      <p:ext uri="{BB962C8B-B14F-4D97-AF65-F5344CB8AC3E}">
        <p14:creationId xmlns:p14="http://schemas.microsoft.com/office/powerpoint/2010/main" val="3983661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Текст 9"/>
          <p:cNvSpPr>
            <a:spLocks noGrp="1"/>
          </p:cNvSpPr>
          <p:nvPr>
            <p:ph type="body" sz="half" idx="2"/>
          </p:nvPr>
        </p:nvSpPr>
        <p:spPr>
          <a:xfrm>
            <a:off x="609598" y="514925"/>
            <a:ext cx="7922842" cy="5794395"/>
          </a:xfrm>
        </p:spPr>
        <p:txBody>
          <a:bodyPr>
            <a:normAutofit fontScale="85000" lnSpcReduction="10000"/>
          </a:bodyPr>
          <a:lstStyle/>
          <a:p>
            <a:r>
              <a:rPr lang="ru-RU" sz="1900" b="1" dirty="0">
                <a:solidFill>
                  <a:srgbClr val="7030A0"/>
                </a:solidFill>
              </a:rPr>
              <a:t>По данным ООН, в мире ежегодно в атмосферу, водоёмы и почву поступает около 3 миллиардов тонн твёрдых отходов. В России лишь 4,5 процентов от общего количества твердых отходов проходят переработку. Экологические последствия этого опасного механического фактора – не только в создании дискомфорта или условий распространений заболеваний, в том числе инфекционных, но и в изменениях и превращениях во вторичные загрязнители. Самая серьёзная проблема – загрязнение грунтовых вод: проходя через необработанные отходы, вода образует ядовитый фильтрат, в состав которого входят остатки разлагающейся органики, различные красители, моющие средства, соединения железа, ртути, свинца и других тяжелых металлов.</a:t>
            </a:r>
          </a:p>
          <a:p>
            <a:r>
              <a:rPr lang="ru-RU" sz="1900" b="1" dirty="0" smtClean="0">
                <a:solidFill>
                  <a:srgbClr val="7030A0"/>
                </a:solidFill>
              </a:rPr>
              <a:t>На </a:t>
            </a:r>
            <a:r>
              <a:rPr lang="ru-RU" sz="1900" b="1" dirty="0">
                <a:solidFill>
                  <a:srgbClr val="7030A0"/>
                </a:solidFill>
              </a:rPr>
              <a:t>первом месте по вредному воздействию на воздушную оболочку стоит автотранспорт. В Новомосковском районе используется огромное количество легковых и грузовых автомобилей, выхлопные газы которых содержат сажу, пыль, угарный газ, тяжелые металлы. Все эти вещества вредно действуют на организм человека и окружающую среду. В городе и районе пытаются снизить вредное воздействие автотранспорта на воздушную среду. Именно в Новомосковске были построены первые в области газозаправочные станции, контролируется содержащие вредные веществ в выхлопных газах автомобилей, созданы пункты регулировки двигателей да установленных норм. Другим источником загрязнения атмосферы являются промышленные предприятия такие, как ГРЭС, АК «Азот», АО «Гипс </a:t>
            </a:r>
            <a:r>
              <a:rPr lang="ru-RU" sz="1900" b="1" dirty="0" err="1">
                <a:solidFill>
                  <a:srgbClr val="7030A0"/>
                </a:solidFill>
              </a:rPr>
              <a:t>Кнауф</a:t>
            </a:r>
            <a:r>
              <a:rPr lang="ru-RU" sz="1900" b="1" dirty="0">
                <a:solidFill>
                  <a:srgbClr val="7030A0"/>
                </a:solidFill>
              </a:rPr>
              <a:t>» и крупные котельные.</a:t>
            </a:r>
          </a:p>
          <a:p>
            <a:endParaRPr lang="ru-RU" dirty="0"/>
          </a:p>
        </p:txBody>
      </p:sp>
    </p:spTree>
    <p:extLst>
      <p:ext uri="{BB962C8B-B14F-4D97-AF65-F5344CB8AC3E}">
        <p14:creationId xmlns:p14="http://schemas.microsoft.com/office/powerpoint/2010/main" val="67973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27984" y="548680"/>
            <a:ext cx="4466157" cy="5526437"/>
          </a:xfrm>
        </p:spPr>
        <p:txBody>
          <a:bodyPr>
            <a:normAutofit fontScale="92500" lnSpcReduction="20000"/>
          </a:bodyPr>
          <a:lstStyle/>
          <a:p>
            <a:pPr marL="0" indent="0">
              <a:buNone/>
            </a:pPr>
            <a:r>
              <a:rPr lang="ru-RU" b="1" dirty="0">
                <a:solidFill>
                  <a:srgbClr val="7030A0"/>
                </a:solidFill>
              </a:rPr>
              <a:t>Первым наиболее простым способом решения проблемы сохранение чистоты воздуха было размещение жилой зоны города на расстоянии 12 километров от основных промышленных предприятий и учет преобладающих направлений ветров. Затем стали осуществляться работы на предприятиях по уменьшению выбросов вредных веществ. В последние годы в Новомосковске введена в действие автоматизированная система контроля за состоянием атмосферы (АСК), с помощью которой отслеживается чистота воздуха по 12 показателям.</a:t>
            </a:r>
          </a:p>
          <a:p>
            <a:pPr marL="0" indent="0">
              <a:buNone/>
            </a:pPr>
            <a:r>
              <a:rPr lang="ru-RU" b="1" dirty="0" smtClean="0">
                <a:solidFill>
                  <a:srgbClr val="7030A0"/>
                </a:solidFill>
              </a:rPr>
              <a:t>Хозяйственно </a:t>
            </a:r>
            <a:r>
              <a:rPr lang="ru-RU" b="1" dirty="0">
                <a:solidFill>
                  <a:srgbClr val="7030A0"/>
                </a:solidFill>
              </a:rPr>
              <a:t>– бытовые отходы городов Новомосковска и Сокольники, неядовитые производственные и строительные отходы складируются на городских свалках. Площади,  занятые свалками постоянно увеличиваются. На территории </a:t>
            </a:r>
            <a:r>
              <a:rPr lang="ru-RU" b="1" dirty="0" err="1">
                <a:solidFill>
                  <a:srgbClr val="7030A0"/>
                </a:solidFill>
              </a:rPr>
              <a:t>Новомосковского</a:t>
            </a:r>
            <a:r>
              <a:rPr lang="ru-RU" b="1" dirty="0">
                <a:solidFill>
                  <a:srgbClr val="7030A0"/>
                </a:solidFill>
              </a:rPr>
              <a:t> района используется как поверхностные водоемы, так и подземные воды.</a:t>
            </a:r>
          </a:p>
          <a:p>
            <a:pPr marL="0" indent="0">
              <a:buNone/>
            </a:pPr>
            <a:endParaRPr lang="ru-RU" dirty="0"/>
          </a:p>
        </p:txBody>
      </p:sp>
      <p:pic>
        <p:nvPicPr>
          <p:cNvPr id="5" name="Рисунок 4"/>
          <p:cNvPicPr>
            <a:picLocks noChangeAspect="1"/>
          </p:cNvPicPr>
          <p:nvPr/>
        </p:nvPicPr>
        <p:blipFill>
          <a:blip r:embed="rId2"/>
          <a:stretch>
            <a:fillRect/>
          </a:stretch>
        </p:blipFill>
        <p:spPr>
          <a:xfrm>
            <a:off x="179512" y="1556792"/>
            <a:ext cx="4231190" cy="2808312"/>
          </a:xfrm>
          <a:prstGeom prst="rect">
            <a:avLst/>
          </a:prstGeom>
        </p:spPr>
      </p:pic>
    </p:spTree>
    <p:extLst>
      <p:ext uri="{BB962C8B-B14F-4D97-AF65-F5344CB8AC3E}">
        <p14:creationId xmlns:p14="http://schemas.microsoft.com/office/powerpoint/2010/main" val="316260035"/>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116</TotalTime>
  <Words>1133</Words>
  <Application>Microsoft Office PowerPoint</Application>
  <PresentationFormat>Экран (4:3)</PresentationFormat>
  <Paragraphs>23</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Trebuchet MS</vt:lpstr>
      <vt:lpstr>Wingdings 3</vt:lpstr>
      <vt:lpstr>Грань</vt:lpstr>
      <vt:lpstr>Экология Тульской области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Ребята слушали внимательно!</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Vice</dc:creator>
  <cp:lastModifiedBy>User</cp:lastModifiedBy>
  <cp:revision>12</cp:revision>
  <dcterms:created xsi:type="dcterms:W3CDTF">2013-11-25T10:55:34Z</dcterms:created>
  <dcterms:modified xsi:type="dcterms:W3CDTF">2013-11-25T15:13:22Z</dcterms:modified>
</cp:coreProperties>
</file>