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668608"/>
        <c:axId val="87873152"/>
      </c:barChart>
      <c:catAx>
        <c:axId val="41668608"/>
        <c:scaling>
          <c:orientation val="minMax"/>
        </c:scaling>
        <c:delete val="0"/>
        <c:axPos val="b"/>
        <c:majorTickMark val="out"/>
        <c:minorTickMark val="none"/>
        <c:tickLblPos val="nextTo"/>
        <c:crossAx val="87873152"/>
        <c:crosses val="autoZero"/>
        <c:auto val="1"/>
        <c:lblAlgn val="ctr"/>
        <c:lblOffset val="100"/>
        <c:noMultiLvlLbl val="0"/>
      </c:catAx>
      <c:valAx>
        <c:axId val="87873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6686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42EA7FF-A36C-4A79-B1EE-D29DB551B861}" type="datetimeFigureOut">
              <a:rPr lang="ru-RU" smtClean="0"/>
              <a:t>27.09.2014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080392D-B576-45E3-8DB7-773445C3804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A7FF-A36C-4A79-B1EE-D29DB551B861}" type="datetimeFigureOut">
              <a:rPr lang="ru-RU" smtClean="0"/>
              <a:t>27.09.2014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392D-B576-45E3-8DB7-773445C3804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A7FF-A36C-4A79-B1EE-D29DB551B861}" type="datetimeFigureOut">
              <a:rPr lang="ru-RU" smtClean="0"/>
              <a:t>27.09.2014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392D-B576-45E3-8DB7-773445C3804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A7FF-A36C-4A79-B1EE-D29DB551B861}" type="datetimeFigureOut">
              <a:rPr lang="ru-RU" smtClean="0"/>
              <a:t>27.09.2014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392D-B576-45E3-8DB7-773445C3804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A7FF-A36C-4A79-B1EE-D29DB551B861}" type="datetimeFigureOut">
              <a:rPr lang="ru-RU" smtClean="0"/>
              <a:t>27.09.2014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392D-B576-45E3-8DB7-773445C3804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A7FF-A36C-4A79-B1EE-D29DB551B861}" type="datetimeFigureOut">
              <a:rPr lang="ru-RU" smtClean="0"/>
              <a:t>27.09.2014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392D-B576-45E3-8DB7-773445C3804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A7FF-A36C-4A79-B1EE-D29DB551B861}" type="datetimeFigureOut">
              <a:rPr lang="ru-RU" smtClean="0"/>
              <a:t>27.09.2014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392D-B576-45E3-8DB7-773445C3804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A7FF-A36C-4A79-B1EE-D29DB551B861}" type="datetimeFigureOut">
              <a:rPr lang="ru-RU" smtClean="0"/>
              <a:t>27.09.2014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392D-B576-45E3-8DB7-773445C3804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A7FF-A36C-4A79-B1EE-D29DB551B861}" type="datetimeFigureOut">
              <a:rPr lang="ru-RU" smtClean="0"/>
              <a:t>27.09.2014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392D-B576-45E3-8DB7-773445C3804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A7FF-A36C-4A79-B1EE-D29DB551B861}" type="datetimeFigureOut">
              <a:rPr lang="ru-RU" smtClean="0"/>
              <a:t>27.09.2014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392D-B576-45E3-8DB7-773445C3804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A7FF-A36C-4A79-B1EE-D29DB551B861}" type="datetimeFigureOut">
              <a:rPr lang="ru-RU" smtClean="0"/>
              <a:t>27.09.2014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392D-B576-45E3-8DB7-773445C3804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42EA7FF-A36C-4A79-B1EE-D29DB551B861}" type="datetimeFigureOut">
              <a:rPr lang="ru-RU" smtClean="0"/>
              <a:t>27.09.2014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080392D-B576-45E3-8DB7-773445C38043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Лекция по педиатрии № 6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Скрининг новорожденных</a:t>
            </a:r>
          </a:p>
          <a:p>
            <a:r>
              <a:rPr lang="ru-RU" dirty="0" smtClean="0"/>
              <a:t>Преподаватель </a:t>
            </a:r>
            <a:r>
              <a:rPr lang="ru-RU" dirty="0" err="1" smtClean="0"/>
              <a:t>Зонис</a:t>
            </a:r>
            <a:r>
              <a:rPr lang="ru-RU" smtClean="0"/>
              <a:t> И.Г.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029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err="1"/>
              <a:t>Фенилкетоиурия</a:t>
            </a:r>
            <a:r>
              <a:rPr lang="ru-RU" dirty="0"/>
              <a:t> - заболевание обусловлено отсутствием или сниженной активностью фермента, который в норме расщепляет аминокислоту </a:t>
            </a:r>
            <a:r>
              <a:rPr lang="ru-RU" dirty="0" err="1"/>
              <a:t>фенилаланин</a:t>
            </a:r>
            <a:r>
              <a:rPr lang="ru-RU" dirty="0"/>
              <a:t>. Эта аминокислота содержится в подавляющем большинстве видов белковой пиши. Без лечения </a:t>
            </a:r>
            <a:r>
              <a:rPr lang="ru-RU" dirty="0" err="1"/>
              <a:t>фенилаланин</a:t>
            </a:r>
            <a:r>
              <a:rPr lang="ru-RU" dirty="0"/>
              <a:t> накапливается в крови и приводит, в первую очередь, к повреждению мозга, судорогам, умственной отсталости. Такие симптомы могут быть предупреждены благодаря раннему назначению специального диетического </a:t>
            </a:r>
            <a:r>
              <a:rPr lang="ru-RU" dirty="0" smtClean="0"/>
              <a:t>лечения.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795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Евгеша\Desktop\fenilketonur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4932038" cy="30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вгеша\Desktop\img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8" y="0"/>
            <a:ext cx="4211961" cy="3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вгеша\Desktop\fenilketonurija-prichiny-4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7" y="2992438"/>
            <a:ext cx="4551361" cy="386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Евгеша\Desktop\18435d24a9f45b9e50a1354dc2cd62e6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44824"/>
            <a:ext cx="4592636" cy="381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960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/>
              <a:t>Врожденный гипотиреоз - заболевание связано с недостаточностью гормонов щитовидной железы, которая приводит к отставанию в росте, нарушению развития мозга и другим клиническим проявлениям. Если врожденный гипотиреоз обнаружен во время скрининга новорожденных, то назначенный врачом прием гормонов щитовидной железы позволяет полностью предотвратить развитие заболевания.</a:t>
            </a:r>
          </a:p>
        </p:txBody>
      </p:sp>
    </p:spTree>
    <p:extLst>
      <p:ext uri="{BB962C8B-B14F-4D97-AF65-F5344CB8AC3E}">
        <p14:creationId xmlns:p14="http://schemas.microsoft.com/office/powerpoint/2010/main" val="269480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Евгеша\Desktop\thr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914"/>
            <a:ext cx="4716016" cy="332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вгеша\Desktop\8f56e19cf5c5524daf226783737306b0.jp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2438"/>
            <a:ext cx="4716016" cy="386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Евгеша\Desktop\thyroid-condi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2"/>
            <a:ext cx="4427984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Евгеша\Desktop\images-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2438"/>
            <a:ext cx="4427984" cy="382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917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err="1"/>
              <a:t>Галактоземия</a:t>
            </a:r>
            <a:r>
              <a:rPr lang="ru-RU" dirty="0"/>
              <a:t> - заболевание, при котором нарушено превращение галактозы, присутствующей в молоке, в глюкозу использующуюся тканями ребенка в качестве энергетического ресурса. </a:t>
            </a:r>
            <a:r>
              <a:rPr lang="ru-RU" dirty="0" err="1"/>
              <a:t>Галактоземия</a:t>
            </a:r>
            <a:r>
              <a:rPr lang="ru-RU" dirty="0"/>
              <a:t> может быть причиной смерти младенца или слепоты, поражения печени и умственной отсталости в будущем. Лечение заключается в полном исключении молока и всех других молочных продуктов из диеты ребенка. </a:t>
            </a:r>
          </a:p>
        </p:txBody>
      </p:sp>
    </p:spTree>
    <p:extLst>
      <p:ext uri="{BB962C8B-B14F-4D97-AF65-F5344CB8AC3E}">
        <p14:creationId xmlns:p14="http://schemas.microsoft.com/office/powerpoint/2010/main" val="4142293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Евгеша\Desktop\galactosemia_u_novorozdenni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48"/>
            <a:ext cx="4451350" cy="335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вгеша\Desktop\820-0550x04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16747"/>
            <a:ext cx="4692650" cy="319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Евгеша\Desktop\26995703.m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68960"/>
            <a:ext cx="5032375" cy="377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Евгеша\Desktop\20494655.519559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4283968" cy="377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290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err="1"/>
              <a:t>Адрено</a:t>
            </a:r>
            <a:r>
              <a:rPr lang="ru-RU" dirty="0"/>
              <a:t>-генитальный синдром - группа патологических состояний, обусловленных недостаточностью гормонов, вырабатываемых корой надпочечников. Это приводит к нарушению развития половых органов и в тяжелых случаях может обусловить потерю соли почками и явиться причиной смерти. Прием недостающих гормонов в течение жизни останавливает развитие болезни. </a:t>
            </a:r>
          </a:p>
        </p:txBody>
      </p:sp>
    </p:spTree>
    <p:extLst>
      <p:ext uri="{BB962C8B-B14F-4D97-AF65-F5344CB8AC3E}">
        <p14:creationId xmlns:p14="http://schemas.microsoft.com/office/powerpoint/2010/main" val="448903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err="1"/>
              <a:t>Муковисцидоз</a:t>
            </a:r>
            <a:r>
              <a:rPr lang="ru-RU" dirty="0"/>
              <a:t> - заболевание, при котором патология проявляется в разных органах из-за того, что слизь и секрет, вырабатываемые клетками легких, поджелудочной железы и других органов, становятся густыми и вязкими, что может привести к тяжелым нарушениям функции легких, проблемам с пищеварением и нарушениям роста. Раннее обнаружение заболевания и его раннее лечение может помочь уменьшить эти проявления заболевания. </a:t>
            </a:r>
          </a:p>
        </p:txBody>
      </p:sp>
    </p:spTree>
    <p:extLst>
      <p:ext uri="{BB962C8B-B14F-4D97-AF65-F5344CB8AC3E}">
        <p14:creationId xmlns:p14="http://schemas.microsoft.com/office/powerpoint/2010/main" val="124564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127311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 descr="C:\Users\Евгеша\Desktop\1350_1350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747" y="0"/>
            <a:ext cx="540525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Евгеша\Desktop\muk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738746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Евгеша\Desktop\1330687127_muko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62350"/>
            <a:ext cx="3670299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Евгеша\Desktop\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3645024"/>
            <a:ext cx="5473699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526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Евгеша\Desktop\0009-009-Mukovistsido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1040" cy="700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42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Скрининг новорожденных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Скрининг новорожденных </a:t>
            </a:r>
            <a:r>
              <a:rPr lang="ru-RU" dirty="0"/>
              <a:t>- это массовое обследование всех родившихся живыми детей с помощью специальных лабораторных тестов для выявления некоторых тяжелых наследственных болезнен до появления клинических симптомов. </a:t>
            </a:r>
          </a:p>
        </p:txBody>
      </p:sp>
    </p:spTree>
    <p:extLst>
      <p:ext uri="{BB962C8B-B14F-4D97-AF65-F5344CB8AC3E}">
        <p14:creationId xmlns:p14="http://schemas.microsoft.com/office/powerpoint/2010/main" val="3235720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Евгеша\Desktop\1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803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Евгеша\Desktop\Mukovistsido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416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Евгеша\Desktop\cc44e18b74a050e868ccd1f06a5bbcb0.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35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У родителей, которые здоровы сами, имеют здоровых детей и родственников, могут появиться дети с наследственными заболеваниями в силу определенных генетических закономерностей. Фактически большинство таких больных появляется в семьях, не отягощенных наследственными заболеваниями.</a:t>
            </a:r>
          </a:p>
        </p:txBody>
      </p:sp>
    </p:spTree>
    <p:extLst>
      <p:ext uri="{BB962C8B-B14F-4D97-AF65-F5344CB8AC3E}">
        <p14:creationId xmlns:p14="http://schemas.microsoft.com/office/powerpoint/2010/main" val="4279841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 На 4-5 день жизни перед выпиской из родильного дома новорожденному берут несколько капель крови из пятки, которые помещаются на специальную фильтровальную бумагу с указанием фамилии, даты рождения и веса ребенка. </a:t>
            </a:r>
          </a:p>
        </p:txBody>
      </p:sp>
    </p:spTree>
    <p:extLst>
      <p:ext uri="{BB962C8B-B14F-4D97-AF65-F5344CB8AC3E}">
        <p14:creationId xmlns:p14="http://schemas.microsoft.com/office/powerpoint/2010/main" val="186863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Взятие крови из пятки является абсолютно безвредной для новорожденного процедурой. Кровь высушивается и как можно быстрее отправляется в биохимическую лабораторию скрининга. В лаборатории проводится анализ на наследственные болезни, которые подвергаются скринингу'.</a:t>
            </a:r>
          </a:p>
        </p:txBody>
      </p:sp>
    </p:spTree>
    <p:extLst>
      <p:ext uri="{BB962C8B-B14F-4D97-AF65-F5344CB8AC3E}">
        <p14:creationId xmlns:p14="http://schemas.microsoft.com/office/powerpoint/2010/main" val="1830266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Евгеша\Desktop\newborn-screening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971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/>
              <a:t>Повторное обследование (</a:t>
            </a:r>
            <a:r>
              <a:rPr lang="ru-RU" dirty="0" err="1"/>
              <a:t>ретестированис</a:t>
            </a:r>
            <a:r>
              <a:rPr lang="ru-RU" dirty="0"/>
              <a:t>) проводится в случаях, если первый результат показал отклонение биохимических показателей от нормы; это означает, что ребенок относится к группе риска по одному из тестируемых заболеваний и </a:t>
            </a:r>
            <a:r>
              <a:rPr lang="ru-RU" dirty="0" err="1"/>
              <a:t>ретестнрованне</a:t>
            </a:r>
            <a:r>
              <a:rPr lang="ru-RU" dirty="0"/>
              <a:t> необходимо для того, чтобы сказать, здоров он или заболеет, если его не начать рано лечить.</a:t>
            </a:r>
          </a:p>
        </p:txBody>
      </p:sp>
    </p:spTree>
    <p:extLst>
      <p:ext uri="{BB962C8B-B14F-4D97-AF65-F5344CB8AC3E}">
        <p14:creationId xmlns:p14="http://schemas.microsoft.com/office/powerpoint/2010/main" val="3805760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Родители узнают о результатах тестирования своего ребенка только в том случае, если возникнут проблемы (отклонение от нормы биохимических показателей). Врач-генетик медико-генетической консультации, которая обслуживает регион, где проживает новорожденный, после подтверждения результатов на этапе </a:t>
            </a:r>
            <a:r>
              <a:rPr lang="ru-RU" dirty="0" err="1"/>
              <a:t>ретестировання</a:t>
            </a:r>
            <a:r>
              <a:rPr lang="ru-RU" dirty="0"/>
              <a:t>, вызовет семью, чтобы сообщить о поставленном диагнозе и направить к специалистам, которые назначат адекватное лечение, и в дальнейшем будут наблюдать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3424955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Родители больного ребенка должны сделать все от них зависящее, чтобы ребенок как можно раньше начал получать лечение и строго соблюдать все назначения, сделанные врачом. Обычно лечение является длительным, в течение многих лет, при этом часто возникают проблемы и трудности, например, связанные с отказом ребенка от приема лекарств или диетического питания. Однако родители должны понимать, что это является единственной возможностью вырастить ребенка здоровым.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46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На первом этапе скрининга перед выпиской из родильного дома па 4-5 день жизни у новорожденного берутся несколько капель крови из пятки на бланк особой фильтровальной бумаги и отправляется в специальную лабораторию для тестирования.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174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Евгеша\Desktop\49273731_img_0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023" cy="3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Евгеша\Desktop\25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025" y="-1"/>
            <a:ext cx="4584700" cy="319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Евгеша\Desktop\skrining-novorozhdennomu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9390"/>
            <a:ext cx="4550025" cy="365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Евгеша\Desktop\201301301927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025" y="3068959"/>
            <a:ext cx="4593975" cy="378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025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Евгеша\Desktop\neuro_audio_screen_bebe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25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Лабораторное исследование позволяет определить, здоров ребенок или он относится к группе риска. В последнем случае требуется провести дополнительные лабораторные исследования.</a:t>
            </a:r>
          </a:p>
        </p:txBody>
      </p:sp>
      <p:pic>
        <p:nvPicPr>
          <p:cNvPr id="1026" name="Picture 2" descr="C:\Users\Евгеша\Desktop\newborn-screening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1088"/>
            <a:ext cx="3563888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958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/>
              <a:t>Скрининг новорожденных важен, потому что большинство тестируемых заболеваний никак не проявляются при рождении и даже в течение первых месяцев жизни. Ребенок выглядит здоровым, хотя имеет наследственный дефект. Но со временем появляются необратимые симптомы болезни, такие, как умственная отсталость, нарушение роста и развития, поражение легких, сердца, слепота и даже смерть.</a:t>
            </a:r>
          </a:p>
        </p:txBody>
      </p:sp>
    </p:spTree>
    <p:extLst>
      <p:ext uri="{BB962C8B-B14F-4D97-AF65-F5344CB8AC3E}">
        <p14:creationId xmlns:p14="http://schemas.microsoft.com/office/powerpoint/2010/main" val="919479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Раннее обнаружение заболевания и немедленное лечение на доклинической стадии болезни даст возможность предотвратить развитие заболевания, или, по крайней мере, избежать многих серьезных осложнений.</a:t>
            </a:r>
          </a:p>
        </p:txBody>
      </p:sp>
    </p:spTree>
    <p:extLst>
      <p:ext uri="{BB962C8B-B14F-4D97-AF65-F5344CB8AC3E}">
        <p14:creationId xmlns:p14="http://schemas.microsoft.com/office/powerpoint/2010/main" val="1430862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Всемирной организацией здравоохранения (ВОЗ) приняты требования, которым должны отвечать программы скрининга новорожденных на наследственные заболевания. Заболевания, выявляемые в результате скрининга, должны встречаться у новорожденных с относительно высокой частотой и иметь тяжелые проявления. Для этих болезней должно быть разработано эффективное лечение, доступное для всех выявленных больных. </a:t>
            </a:r>
          </a:p>
        </p:txBody>
      </p:sp>
    </p:spTree>
    <p:extLst>
      <p:ext uri="{BB962C8B-B14F-4D97-AF65-F5344CB8AC3E}">
        <p14:creationId xmlns:p14="http://schemas.microsoft.com/office/powerpoint/2010/main" val="2407257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Кроме того, такая программа должна быть экономически выгодной для здравоохранения страны. Этим требованиям отвечают не так много наследственных болезней. Практически во всех странах обязательно проводится скрининг па два заболевания - </a:t>
            </a:r>
            <a:r>
              <a:rPr lang="ru-RU" dirty="0" err="1"/>
              <a:t>фенилкетонурию</a:t>
            </a:r>
            <a:r>
              <a:rPr lang="ru-RU" dirty="0"/>
              <a:t> и врожденный гипотиреоз, в некоторых странах на 4-6 заболеваний. Однако, суммарно во всем мире осуществляется скрининг примерно на 40 наследственных болезней.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463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 </a:t>
            </a:r>
            <a:r>
              <a:rPr lang="ru-RU" b="1" i="1" dirty="0">
                <a:solidFill>
                  <a:srgbClr val="FF0000"/>
                </a:solidFill>
              </a:rPr>
              <a:t>В нашей стране с середины 80-х годов проводится скрининг па </a:t>
            </a:r>
            <a:r>
              <a:rPr lang="ru-RU" b="1" i="1" dirty="0" err="1">
                <a:solidFill>
                  <a:srgbClr val="FF0000"/>
                </a:solidFill>
              </a:rPr>
              <a:t>фенилкетонурию</a:t>
            </a:r>
            <a:r>
              <a:rPr lang="ru-RU" b="1" i="1" dirty="0">
                <a:solidFill>
                  <a:srgbClr val="FF0000"/>
                </a:solidFill>
              </a:rPr>
              <a:t>. С середины 90-х годов - на врожденный гипотиреоз, а с 2006 года список </a:t>
            </a:r>
            <a:r>
              <a:rPr lang="ru-RU" b="1" i="1" dirty="0" err="1">
                <a:solidFill>
                  <a:srgbClr val="FF0000"/>
                </a:solidFill>
              </a:rPr>
              <a:t>скринируемых</a:t>
            </a:r>
            <a:r>
              <a:rPr lang="ru-RU" b="1" i="1" dirty="0">
                <a:solidFill>
                  <a:srgbClr val="FF0000"/>
                </a:solidFill>
              </a:rPr>
              <a:t> заболеваний дополнен </a:t>
            </a:r>
            <a:r>
              <a:rPr lang="ru-RU" b="1" i="1" dirty="0" err="1">
                <a:solidFill>
                  <a:srgbClr val="FF0000"/>
                </a:solidFill>
              </a:rPr>
              <a:t>галактоземией</a:t>
            </a:r>
            <a:r>
              <a:rPr lang="ru-RU" b="1" i="1" dirty="0">
                <a:solidFill>
                  <a:srgbClr val="FF0000"/>
                </a:solidFill>
              </a:rPr>
              <a:t>, </a:t>
            </a:r>
            <a:r>
              <a:rPr lang="ru-RU" b="1" i="1" dirty="0" err="1">
                <a:solidFill>
                  <a:srgbClr val="FF0000"/>
                </a:solidFill>
              </a:rPr>
              <a:t>адреио-геиитальпым</a:t>
            </a:r>
            <a:r>
              <a:rPr lang="ru-RU" b="1" i="1" dirty="0">
                <a:solidFill>
                  <a:srgbClr val="FF0000"/>
                </a:solidFill>
              </a:rPr>
              <a:t> синдромом и </a:t>
            </a:r>
            <a:r>
              <a:rPr lang="ru-RU" b="1" i="1" dirty="0" err="1" smtClean="0">
                <a:solidFill>
                  <a:srgbClr val="FF0000"/>
                </a:solidFill>
              </a:rPr>
              <a:t>муковисцидозом</a:t>
            </a:r>
            <a:r>
              <a:rPr lang="ru-RU" b="1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9155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</TotalTime>
  <Words>907</Words>
  <Application>Microsoft Office PowerPoint</Application>
  <PresentationFormat>Экран (4:3)</PresentationFormat>
  <Paragraphs>23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Остин</vt:lpstr>
      <vt:lpstr>Лекция по педиатрии № 6</vt:lpstr>
      <vt:lpstr>Скрининг новорожденных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по педиатрии № 6</dc:title>
  <dc:creator>Евгеша</dc:creator>
  <cp:lastModifiedBy>Евгеша</cp:lastModifiedBy>
  <cp:revision>5</cp:revision>
  <dcterms:created xsi:type="dcterms:W3CDTF">2013-09-30T16:54:18Z</dcterms:created>
  <dcterms:modified xsi:type="dcterms:W3CDTF">2014-09-27T17:46:46Z</dcterms:modified>
</cp:coreProperties>
</file>