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77" r:id="rId2"/>
    <p:sldMasterId id="2147483681" r:id="rId3"/>
  </p:sldMasterIdLst>
  <p:sldIdLst>
    <p:sldId id="256" r:id="rId4"/>
    <p:sldId id="276" r:id="rId5"/>
    <p:sldId id="257" r:id="rId6"/>
    <p:sldId id="277" r:id="rId7"/>
    <p:sldId id="258" r:id="rId8"/>
    <p:sldId id="278" r:id="rId9"/>
    <p:sldId id="281" r:id="rId10"/>
    <p:sldId id="282" r:id="rId11"/>
    <p:sldId id="283" r:id="rId12"/>
    <p:sldId id="260" r:id="rId13"/>
    <p:sldId id="262" r:id="rId14"/>
    <p:sldId id="264" r:id="rId15"/>
    <p:sldId id="266" r:id="rId16"/>
    <p:sldId id="268" r:id="rId17"/>
    <p:sldId id="271" r:id="rId18"/>
    <p:sldId id="273" r:id="rId19"/>
    <p:sldId id="275" r:id="rId20"/>
    <p:sldId id="284" r:id="rId21"/>
    <p:sldId id="285" r:id="rId22"/>
    <p:sldId id="286" r:id="rId23"/>
  </p:sldIdLst>
  <p:sldSz cx="9144000" cy="6858000" type="screen4x3"/>
  <p:notesSz cx="6858000" cy="9144000"/>
  <p:custShowLst>
    <p:custShow name="Произвольный показ 1" id="0">
      <p:sldLst>
        <p:sld r:id="rId23"/>
      </p:sldLst>
    </p:custShow>
    <p:custShow name="Произвольный показ 4" id="1">
      <p:sldLst>
        <p:sld r:id="rId17"/>
        <p:sld r:id="rId18"/>
        <p:sld r:id="rId19"/>
        <p:sld r:id="rId20"/>
        <p:sld r:id="rId21"/>
        <p:sld r:id="rId22"/>
      </p:sldLst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3"/>
    <p:penClr>
      <a:srgbClr val="FF0000"/>
    </p:penClr>
  </p:showPr>
  <p:clrMru>
    <a:srgbClr val="99FF33"/>
    <a:srgbClr val="CCFF99"/>
    <a:srgbClr val="663300"/>
    <a:srgbClr val="D60093"/>
    <a:srgbClr val="FFFF00"/>
    <a:srgbClr val="FF33CC"/>
    <a:srgbClr val="0099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31" autoAdjust="0"/>
    <p:restoredTop sz="94660"/>
  </p:normalViewPr>
  <p:slideViewPr>
    <p:cSldViewPr>
      <p:cViewPr varScale="1">
        <p:scale>
          <a:sx n="65" d="100"/>
          <a:sy n="65" d="100"/>
        </p:scale>
        <p:origin x="-6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277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2772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32773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32774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2775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2776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2777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2778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2779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2780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2781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2782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2783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2784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2785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2786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F41A4C6-EF47-4BAA-851D-881CB273A41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278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278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1F6AE76-946A-4A71-B0A1-80114B283CC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1AB243-4A7A-43A0-8F38-82B97613730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9940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CF1DF42-9EAD-4948-BBDF-FCD67DE3637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6940B-68CA-434B-A955-B00F47B7CD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EFDFE0-32A2-49BB-816E-87FE5E6CD5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EA5C5F-3E81-484F-98FA-30E8DE987B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BC7C3-693C-44CE-AE00-EF11C3CCBD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B89BCE-FB66-4562-BCB7-5F2101ABB0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2BEE0-E6FE-4B21-94F4-BE391A0DDB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CA09CA-954D-4EDC-B44E-53C5A4E455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0F3EFEB-009A-4066-8598-8FAB78FF7F9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6EB51-DED9-418E-9837-D73B6C0CAE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743F0-2E51-4620-AD61-B29E57708D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EDF7E-2214-4137-81DD-24ECB1F9AC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8089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0901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0902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8090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090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8090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0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0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0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0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091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091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80912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13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14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15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16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17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091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091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0920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092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74FB077-BBB8-42B1-941C-D8004A3275C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0922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64937F-8F62-4658-8A9B-03EC48CD98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DCD20-97AF-4F78-BB5B-0DC7516AD0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35A07F-3B2B-4C2F-9210-CEE3A96742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ED754-0C4F-4C9C-A02E-EC3048231F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41406-8580-4F0F-B325-A74B58DC0D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6CBEE4-BA1F-4524-BA5B-E98180951E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3992D1-D558-44F6-AFD5-8048306DD24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FFCD89-3072-42FB-8EAF-87BA4B11C6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0A2E0-3226-4E6D-B96A-14E3B08A59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A7BB6F-3C0E-4E88-9FF5-C405E5E0AD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A8DFB-65B5-420C-9684-3040A647D3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FD0738F-A773-4BE2-93B5-E9AC4B356C8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0BD5898-0B30-48C8-8BE0-78DF39A2B49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8FC0F43-B1DB-4D7C-B83D-6C684414A27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AA70CF5-D376-4994-9C77-C4D8A955285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7B6FA3-D1EF-4BE6-9C0F-0A3503CC9E9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6228BB3-3EE9-487C-A378-2ABD4CDD289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8A768AF-DDE2-460A-B0BA-57DBF5FE31F0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174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1750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1751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31752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31753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31754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31755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1756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31757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31758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7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76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5EF8BD54-50F0-4917-954F-54DD03F24E2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987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87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987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987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7987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988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79881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82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83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84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85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988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988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79888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889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890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891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892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893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989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989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989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989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989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B085166B-D85C-4F07-BD81-197D8C3F81BE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____Microsoft_Office_Word_97_-_20031.doc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____Microsoft_Office_Word_97_-_20032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_________Microsoft_Office_Word_97_-_20033.doc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8175" y="1828800"/>
            <a:ext cx="7083425" cy="2463800"/>
          </a:xfrm>
        </p:spPr>
        <p:txBody>
          <a:bodyPr/>
          <a:lstStyle/>
          <a:p>
            <a:pPr algn="ctr"/>
            <a:r>
              <a:rPr lang="ru-RU" sz="4600"/>
              <a:t>«Измерение атмосферного давления.</a:t>
            </a:r>
            <a:br>
              <a:rPr lang="ru-RU" sz="4600"/>
            </a:br>
            <a:r>
              <a:rPr lang="ru-RU" sz="4600"/>
              <a:t>Барометр – анероид»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chemeClr val="folHlink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900113" y="981075"/>
            <a:ext cx="77755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FontTx/>
              <a:buChar char="•"/>
            </a:pPr>
            <a:r>
              <a:rPr lang="ru-RU" sz="2400">
                <a:latin typeface="Times New Roman" pitchFamily="18" charset="0"/>
              </a:rPr>
              <a:t> </a:t>
            </a:r>
            <a:r>
              <a:rPr lang="ru-RU" sz="4000">
                <a:solidFill>
                  <a:srgbClr val="660033"/>
                </a:solidFill>
                <a:latin typeface="Times New Roman" pitchFamily="18" charset="0"/>
              </a:rPr>
              <a:t>Атмосфера давит на поверхность</a:t>
            </a:r>
          </a:p>
          <a:p>
            <a:pPr>
              <a:buClr>
                <a:srgbClr val="000000"/>
              </a:buClr>
            </a:pPr>
            <a:r>
              <a:rPr lang="ru-RU" sz="4000">
                <a:solidFill>
                  <a:srgbClr val="660033"/>
                </a:solidFill>
                <a:latin typeface="Times New Roman" pitchFamily="18" charset="0"/>
              </a:rPr>
              <a:t>  ртути в чашке.</a:t>
            </a:r>
          </a:p>
          <a:p>
            <a:pPr>
              <a:buClr>
                <a:srgbClr val="000000"/>
              </a:buClr>
              <a:buFontTx/>
              <a:buChar char="•"/>
            </a:pPr>
            <a:r>
              <a:rPr lang="ru-RU" sz="320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ru-RU" sz="4000">
                <a:solidFill>
                  <a:srgbClr val="660033"/>
                </a:solidFill>
                <a:latin typeface="Times New Roman" pitchFamily="18" charset="0"/>
              </a:rPr>
              <a:t>Ртуть в трубке тоже давит на</a:t>
            </a:r>
          </a:p>
          <a:p>
            <a:pPr>
              <a:buClr>
                <a:srgbClr val="000000"/>
              </a:buClr>
            </a:pPr>
            <a:r>
              <a:rPr lang="ru-RU" sz="4000">
                <a:solidFill>
                  <a:srgbClr val="660033"/>
                </a:solidFill>
                <a:latin typeface="Times New Roman" pitchFamily="18" charset="0"/>
              </a:rPr>
              <a:t>  ртуть в чашке.</a:t>
            </a:r>
          </a:p>
          <a:p>
            <a:pPr>
              <a:buClr>
                <a:srgbClr val="000000"/>
              </a:buClr>
              <a:buFontTx/>
              <a:buChar char="•"/>
            </a:pPr>
            <a:r>
              <a:rPr lang="ru-RU" sz="2400">
                <a:latin typeface="Times New Roman" pitchFamily="18" charset="0"/>
              </a:rPr>
              <a:t> </a:t>
            </a:r>
            <a:r>
              <a:rPr lang="ru-RU" sz="4400" b="1">
                <a:solidFill>
                  <a:srgbClr val="CC0000"/>
                </a:solidFill>
                <a:latin typeface="Times New Roman" pitchFamily="18" charset="0"/>
              </a:rPr>
              <a:t>А что давит сильнее?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5867400" y="4868863"/>
            <a:ext cx="576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?</a:t>
            </a:r>
          </a:p>
        </p:txBody>
      </p:sp>
      <p:grpSp>
        <p:nvGrpSpPr>
          <p:cNvPr id="48134" name="Group 6"/>
          <p:cNvGrpSpPr>
            <a:grpSpLocks/>
          </p:cNvGrpSpPr>
          <p:nvPr/>
        </p:nvGrpSpPr>
        <p:grpSpPr bwMode="auto">
          <a:xfrm>
            <a:off x="3419475" y="4941888"/>
            <a:ext cx="1655763" cy="1223962"/>
            <a:chOff x="2154" y="3113"/>
            <a:chExt cx="1043" cy="771"/>
          </a:xfrm>
        </p:grpSpPr>
        <p:sp>
          <p:nvSpPr>
            <p:cNvPr id="48131" name="AutoShape 3"/>
            <p:cNvSpPr>
              <a:spLocks noChangeArrowheads="1"/>
            </p:cNvSpPr>
            <p:nvPr/>
          </p:nvSpPr>
          <p:spPr bwMode="auto">
            <a:xfrm>
              <a:off x="2154" y="3113"/>
              <a:ext cx="1043" cy="77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33" name="Text Box 5"/>
            <p:cNvSpPr txBox="1">
              <a:spLocks noChangeArrowheads="1"/>
            </p:cNvSpPr>
            <p:nvPr/>
          </p:nvSpPr>
          <p:spPr bwMode="auto">
            <a:xfrm>
              <a:off x="2517" y="3249"/>
              <a:ext cx="31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000" b="1">
                  <a:solidFill>
                    <a:srgbClr val="FF0000"/>
                  </a:solidFill>
                  <a:latin typeface="Arial" charset="0"/>
                </a:rPr>
                <a:t>?</a:t>
              </a:r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folHlink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323850" y="2276475"/>
            <a:ext cx="7993063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rgbClr val="663300"/>
                </a:solidFill>
                <a:latin typeface="Times New Roman" pitchFamily="18" charset="0"/>
              </a:rPr>
              <a:t>P</a:t>
            </a:r>
            <a:r>
              <a:rPr lang="en-US" sz="4800" b="1" baseline="-25000">
                <a:solidFill>
                  <a:srgbClr val="663300"/>
                </a:solidFill>
                <a:latin typeface="Times New Roman" pitchFamily="18" charset="0"/>
              </a:rPr>
              <a:t> </a:t>
            </a:r>
            <a:r>
              <a:rPr lang="ru-RU" sz="3200" b="1" baseline="-25000">
                <a:solidFill>
                  <a:srgbClr val="663300"/>
                </a:solidFill>
                <a:latin typeface="Times New Roman" pitchFamily="18" charset="0"/>
              </a:rPr>
              <a:t>ртути</a:t>
            </a:r>
            <a:r>
              <a:rPr lang="en-US" sz="4800" b="1" baseline="-25000">
                <a:solidFill>
                  <a:srgbClr val="663300"/>
                </a:solidFill>
                <a:latin typeface="Times New Roman" pitchFamily="18" charset="0"/>
              </a:rPr>
              <a:t> </a:t>
            </a:r>
            <a:r>
              <a:rPr lang="en-US" sz="4800" b="1">
                <a:solidFill>
                  <a:srgbClr val="663300"/>
                </a:solidFill>
                <a:latin typeface="Times New Roman" pitchFamily="18" charset="0"/>
              </a:rPr>
              <a:t>= g</a:t>
            </a:r>
            <a:r>
              <a:rPr lang="el-GR" sz="4800" b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en-US" sz="4800" b="1">
                <a:solidFill>
                  <a:srgbClr val="663300"/>
                </a:solidFill>
                <a:latin typeface="Times New Roman" pitchFamily="18" charset="0"/>
              </a:rPr>
              <a:t>h</a:t>
            </a:r>
            <a:endParaRPr lang="en-US" sz="4800" b="1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480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3200" baseline="-2500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ртути</a:t>
            </a:r>
            <a:r>
              <a:rPr lang="en-US" sz="480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= 9</a:t>
            </a:r>
            <a:r>
              <a:rPr lang="ru-RU" sz="480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,8   </a:t>
            </a:r>
            <a:r>
              <a:rPr lang="el-GR" sz="480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·</a:t>
            </a:r>
            <a:r>
              <a:rPr lang="ru-RU" sz="480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13 600    </a:t>
            </a:r>
            <a:r>
              <a:rPr lang="el-GR" sz="480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·</a:t>
            </a:r>
            <a:r>
              <a:rPr lang="ru-RU" sz="480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0,76   =</a:t>
            </a:r>
          </a:p>
          <a:p>
            <a:pPr algn="ctr">
              <a:spcBef>
                <a:spcPct val="50000"/>
              </a:spcBef>
            </a:pPr>
            <a:r>
              <a:rPr lang="ru-RU" sz="480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= 101293,8 Па</a:t>
            </a:r>
            <a:r>
              <a:rPr lang="ru-RU" sz="480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48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</a:t>
            </a:r>
            <a:endParaRPr lang="el-GR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0190" name="Group 14"/>
          <p:cNvGrpSpPr>
            <a:grpSpLocks/>
          </p:cNvGrpSpPr>
          <p:nvPr/>
        </p:nvGrpSpPr>
        <p:grpSpPr bwMode="auto">
          <a:xfrm>
            <a:off x="179388" y="476250"/>
            <a:ext cx="4249737" cy="2232025"/>
            <a:chOff x="113" y="300"/>
            <a:chExt cx="2677" cy="1207"/>
          </a:xfrm>
        </p:grpSpPr>
        <p:sp>
          <p:nvSpPr>
            <p:cNvPr id="50189" name="AutoShape 13"/>
            <p:cNvSpPr>
              <a:spLocks noChangeArrowheads="1"/>
            </p:cNvSpPr>
            <p:nvPr/>
          </p:nvSpPr>
          <p:spPr bwMode="auto">
            <a:xfrm rot="-1111998">
              <a:off x="113" y="300"/>
              <a:ext cx="2677" cy="1207"/>
            </a:xfrm>
            <a:prstGeom prst="leftRightArrow">
              <a:avLst>
                <a:gd name="adj1" fmla="val 50000"/>
                <a:gd name="adj2" fmla="val 4435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178" name="Text Box 2"/>
            <p:cNvSpPr txBox="1">
              <a:spLocks noChangeArrowheads="1"/>
            </p:cNvSpPr>
            <p:nvPr/>
          </p:nvSpPr>
          <p:spPr bwMode="auto">
            <a:xfrm rot="-1027932">
              <a:off x="236" y="573"/>
              <a:ext cx="2544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4800" b="1">
                  <a:solidFill>
                    <a:srgbClr val="CC0000"/>
                  </a:solidFill>
                  <a:latin typeface="Times New Roman" pitchFamily="18" charset="0"/>
                </a:rPr>
                <a:t>P</a:t>
              </a:r>
              <a:r>
                <a:rPr lang="ru-RU" sz="4800" b="1" baseline="-25000">
                  <a:solidFill>
                    <a:srgbClr val="CC0000"/>
                  </a:solidFill>
                  <a:latin typeface="Times New Roman" pitchFamily="18" charset="0"/>
                </a:rPr>
                <a:t>ртути</a:t>
              </a:r>
              <a:r>
                <a:rPr lang="en-US" sz="4800" b="1">
                  <a:solidFill>
                    <a:srgbClr val="CC0000"/>
                  </a:solidFill>
                  <a:latin typeface="Times New Roman" pitchFamily="18" charset="0"/>
                </a:rPr>
                <a:t> </a:t>
              </a:r>
              <a:r>
                <a:rPr lang="ru-RU" sz="4800" b="1">
                  <a:solidFill>
                    <a:srgbClr val="CC0000"/>
                  </a:solidFill>
                  <a:latin typeface="Times New Roman" pitchFamily="18" charset="0"/>
                </a:rPr>
                <a:t>=</a:t>
              </a:r>
              <a:r>
                <a:rPr lang="en-US" sz="4800" b="1">
                  <a:solidFill>
                    <a:srgbClr val="CC0000"/>
                  </a:solidFill>
                  <a:latin typeface="Times New Roman" pitchFamily="18" charset="0"/>
                </a:rPr>
                <a:t>  P</a:t>
              </a:r>
              <a:r>
                <a:rPr lang="ru-RU" sz="4800" b="1" baseline="-25000">
                  <a:solidFill>
                    <a:srgbClr val="CC0000"/>
                  </a:solidFill>
                  <a:latin typeface="Times New Roman" pitchFamily="18" charset="0"/>
                </a:rPr>
                <a:t>атм</a:t>
              </a:r>
              <a:endParaRPr lang="ru-RU" sz="4800" b="1">
                <a:solidFill>
                  <a:srgbClr val="CC0000"/>
                </a:solidFill>
                <a:latin typeface="Times New Roman" pitchFamily="18" charset="0"/>
              </a:endParaRPr>
            </a:p>
          </p:txBody>
        </p:sp>
      </p:grpSp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5364163" y="4724400"/>
          <a:ext cx="350837" cy="350838"/>
        </p:xfrm>
        <a:graphic>
          <a:graphicData uri="http://schemas.openxmlformats.org/presentationml/2006/ole">
            <p:oleObj spid="_x0000_s50180" name="Формула" r:id="rId3" imgW="126720" imgH="126720" progId="Equation.3">
              <p:embed/>
            </p:oleObj>
          </a:graphicData>
        </a:graphic>
      </p:graphicFrame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0181" name="Формула" r:id="rId4" imgW="114120" imgH="215640" progId="Equation.3">
              <p:embed/>
            </p:oleObj>
          </a:graphicData>
        </a:graphic>
      </p:graphicFrame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2987675" y="3500438"/>
          <a:ext cx="373063" cy="681037"/>
        </p:xfrm>
        <a:graphic>
          <a:graphicData uri="http://schemas.openxmlformats.org/presentationml/2006/ole">
            <p:oleObj spid="_x0000_s50182" name="Формула" r:id="rId5" imgW="215640" imgH="393480" progId="Equation.3">
              <p:embed/>
            </p:oleObj>
          </a:graphicData>
        </a:graphic>
      </p:graphicFrame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5292725" y="3429000"/>
          <a:ext cx="617538" cy="720725"/>
        </p:xfrm>
        <a:graphic>
          <a:graphicData uri="http://schemas.openxmlformats.org/presentationml/2006/ole">
            <p:oleObj spid="_x0000_s50183" name="Формула" r:id="rId6" imgW="241200" imgH="393480" progId="Equation.3">
              <p:embed/>
            </p:oleObj>
          </a:graphicData>
        </a:graphic>
      </p:graphicFrame>
      <p:graphicFrame>
        <p:nvGraphicFramePr>
          <p:cNvPr id="50184" name="Object 8"/>
          <p:cNvGraphicFramePr>
            <a:graphicFrameLocks noChangeAspect="1"/>
          </p:cNvGraphicFramePr>
          <p:nvPr/>
        </p:nvGraphicFramePr>
        <p:xfrm>
          <a:off x="7164388" y="3716338"/>
          <a:ext cx="576262" cy="431800"/>
        </p:xfrm>
        <a:graphic>
          <a:graphicData uri="http://schemas.openxmlformats.org/presentationml/2006/ole">
            <p:oleObj spid="_x0000_s50184" name="Формула" r:id="rId7" imgW="152280" imgH="139680" progId="Equation.3">
              <p:embed/>
            </p:oleObj>
          </a:graphicData>
        </a:graphic>
      </p:graphicFrame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971550" y="5876925"/>
            <a:ext cx="6913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accent2"/>
                </a:solidFill>
                <a:latin typeface="Times New Roman" pitchFamily="18" charset="0"/>
              </a:rPr>
              <a:t>1 мм. рт. ст. = 133, 3 Па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4427538" y="692150"/>
            <a:ext cx="4321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Arial" charset="0"/>
              </a:rPr>
              <a:t>P</a:t>
            </a:r>
            <a:r>
              <a:rPr lang="ru-RU" sz="3600" b="1" baseline="-25000">
                <a:solidFill>
                  <a:srgbClr val="FF0000"/>
                </a:solidFill>
                <a:latin typeface="Arial" charset="0"/>
              </a:rPr>
              <a:t>атм </a:t>
            </a:r>
            <a:r>
              <a:rPr lang="ru-RU" sz="3600" b="1">
                <a:solidFill>
                  <a:srgbClr val="FF0000"/>
                </a:solidFill>
                <a:latin typeface="Arial" charset="0"/>
              </a:rPr>
              <a:t> = </a:t>
            </a:r>
            <a:r>
              <a:rPr lang="ru-RU" sz="3600" b="1">
                <a:solidFill>
                  <a:srgbClr val="FF0000"/>
                </a:solidFill>
                <a:latin typeface="Arial" charset="0"/>
                <a:hlinkClick r:id="" action="ppaction://customshow?id=0&amp;return=true"/>
              </a:rPr>
              <a:t>760</a:t>
            </a:r>
            <a:r>
              <a:rPr lang="ru-RU" sz="3600" b="1">
                <a:solidFill>
                  <a:srgbClr val="FF0000"/>
                </a:solidFill>
                <a:latin typeface="Arial" charset="0"/>
                <a:hlinkClick r:id="" action="ppaction://noaction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Arial" charset="0"/>
              </a:rPr>
              <a:t>мм. рт. ст.</a:t>
            </a:r>
          </a:p>
        </p:txBody>
      </p:sp>
      <p:grpSp>
        <p:nvGrpSpPr>
          <p:cNvPr id="50195" name="Group 19"/>
          <p:cNvGrpSpPr>
            <a:grpSpLocks/>
          </p:cNvGrpSpPr>
          <p:nvPr/>
        </p:nvGrpSpPr>
        <p:grpSpPr bwMode="auto">
          <a:xfrm>
            <a:off x="6011863" y="1341438"/>
            <a:ext cx="936625" cy="3167062"/>
            <a:chOff x="3742" y="845"/>
            <a:chExt cx="590" cy="1995"/>
          </a:xfrm>
        </p:grpSpPr>
        <p:sp>
          <p:nvSpPr>
            <p:cNvPr id="50193" name="Line 17"/>
            <p:cNvSpPr>
              <a:spLocks noChangeShapeType="1"/>
            </p:cNvSpPr>
            <p:nvPr/>
          </p:nvSpPr>
          <p:spPr bwMode="auto">
            <a:xfrm flipH="1">
              <a:off x="3742" y="845"/>
              <a:ext cx="317" cy="199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194" name="Text Box 18"/>
            <p:cNvSpPr txBox="1">
              <a:spLocks noChangeArrowheads="1"/>
            </p:cNvSpPr>
            <p:nvPr/>
          </p:nvSpPr>
          <p:spPr bwMode="auto">
            <a:xfrm>
              <a:off x="4014" y="1026"/>
              <a:ext cx="318" cy="50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400">
                  <a:solidFill>
                    <a:schemeClr val="bg2"/>
                  </a:solidFill>
                  <a:latin typeface="Arial" charset="0"/>
                </a:rPr>
                <a:t>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763713" y="2205038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pic>
        <p:nvPicPr>
          <p:cNvPr id="53251" name="Picture 3" descr="сканирование0014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/>
          <a:stretch>
            <a:fillRect/>
          </a:stretch>
        </p:blipFill>
        <p:spPr bwMode="auto">
          <a:xfrm>
            <a:off x="468313" y="188913"/>
            <a:ext cx="3906837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391025" y="260350"/>
            <a:ext cx="4752975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latin typeface="Times New Roman" pitchFamily="18" charset="0"/>
              </a:rPr>
              <a:t>Этот прибор называется -ртутным барометром</a:t>
            </a:r>
          </a:p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(от греч. барос – тяжесть, метрео - измеряю )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5148263" y="4724400"/>
            <a:ext cx="3167062" cy="143192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rgbClr val="CC0000"/>
                </a:solidFill>
                <a:latin typeface="Times New Roman" pitchFamily="18" charset="0"/>
              </a:rPr>
              <a:t>Чем он неудобен?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4427538" y="3141663"/>
            <a:ext cx="4500562" cy="9461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Для чего применяют этот прибор?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40"/>
                            </p:stCondLst>
                            <p:childTnLst>
                              <p:par>
                                <p:cTn id="1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4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16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animBg="1"/>
      <p:bldP spid="532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1258888" y="476250"/>
            <a:ext cx="6049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468313" y="549275"/>
            <a:ext cx="792003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2800" i="1">
                <a:latin typeface="Times New Roman" pitchFamily="18" charset="0"/>
              </a:rPr>
              <a:t>(в переводе с греческого - безжидкостный)</a:t>
            </a:r>
          </a:p>
        </p:txBody>
      </p:sp>
      <p:sp>
        <p:nvSpPr>
          <p:cNvPr id="55300" name="WordArt 4"/>
          <p:cNvSpPr>
            <a:spLocks noChangeArrowheads="1" noChangeShapeType="1" noTextEdit="1"/>
          </p:cNvSpPr>
          <p:nvPr/>
        </p:nvSpPr>
        <p:spPr bwMode="auto">
          <a:xfrm>
            <a:off x="2268538" y="333375"/>
            <a:ext cx="4429125" cy="1047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Барометр – анероид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79388" y="4111625"/>
            <a:ext cx="7921625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400" b="1" i="1">
                <a:solidFill>
                  <a:schemeClr val="hlink"/>
                </a:solidFill>
              </a:rPr>
              <a:t>Гофрированная металлическая коробка</a:t>
            </a:r>
            <a:r>
              <a:rPr lang="ru-RU" sz="2400" b="1" i="1">
                <a:solidFill>
                  <a:schemeClr val="hlink"/>
                </a:solidFill>
                <a:latin typeface="Rockwell Extra Bold" pitchFamily="18" charset="0"/>
              </a:rPr>
              <a:t>   (внутри вакуум);</a:t>
            </a:r>
          </a:p>
          <a:p>
            <a:pPr marL="457200" indent="-457200">
              <a:spcBef>
                <a:spcPct val="50000"/>
              </a:spcBef>
              <a:buFontTx/>
              <a:buAutoNum type="arabicPeriod" startAt="2"/>
            </a:pPr>
            <a:r>
              <a:rPr lang="ru-RU" sz="2800" i="1">
                <a:solidFill>
                  <a:schemeClr val="hlink"/>
                </a:solidFill>
              </a:rPr>
              <a:t>Пружина;</a:t>
            </a:r>
          </a:p>
          <a:p>
            <a:pPr marL="457200" indent="-457200">
              <a:spcBef>
                <a:spcPct val="50000"/>
              </a:spcBef>
              <a:buFontTx/>
              <a:buAutoNum type="arabicPeriod" startAt="2"/>
            </a:pPr>
            <a:r>
              <a:rPr lang="ru-RU" sz="2800" i="1">
                <a:solidFill>
                  <a:schemeClr val="hlink"/>
                </a:solidFill>
              </a:rPr>
              <a:t>Передаточный механизм;</a:t>
            </a:r>
          </a:p>
          <a:p>
            <a:pPr marL="457200" indent="-457200">
              <a:spcBef>
                <a:spcPct val="50000"/>
              </a:spcBef>
              <a:buFontTx/>
              <a:buAutoNum type="arabicPeriod" startAt="2"/>
            </a:pPr>
            <a:r>
              <a:rPr lang="ru-RU" sz="2800" i="1">
                <a:solidFill>
                  <a:schemeClr val="hlink"/>
                </a:solidFill>
              </a:rPr>
              <a:t>Стрелка – указатель; шкала</a:t>
            </a:r>
          </a:p>
        </p:txBody>
      </p:sp>
      <p:pic>
        <p:nvPicPr>
          <p:cNvPr id="55302" name="Picture 6" descr="Безимени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635125"/>
            <a:ext cx="8496300" cy="2495550"/>
          </a:xfrm>
          <a:prstGeom prst="rect">
            <a:avLst/>
          </a:prstGeom>
          <a:noFill/>
        </p:spPr>
      </p:pic>
      <p:sp>
        <p:nvSpPr>
          <p:cNvPr id="55304" name="AutoShape 8"/>
          <p:cNvSpPr>
            <a:spLocks noChangeArrowheads="1"/>
          </p:cNvSpPr>
          <p:nvPr/>
        </p:nvSpPr>
        <p:spPr bwMode="auto">
          <a:xfrm>
            <a:off x="7092950" y="5661025"/>
            <a:ext cx="1871663" cy="720725"/>
          </a:xfrm>
          <a:prstGeom prst="rightArrow">
            <a:avLst>
              <a:gd name="adj1" fmla="val 50000"/>
              <a:gd name="adj2" fmla="val 649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hlinkClick r:id="rId3" action="ppaction://hlinksldjump"/>
              </a:rPr>
              <a:t>содержание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5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5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420938"/>
            <a:ext cx="8353425" cy="41036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>
                <a:solidFill>
                  <a:schemeClr val="bg1"/>
                </a:solidFill>
                <a:latin typeface="Arial Unicode MS" pitchFamily="34" charset="-128"/>
              </a:rPr>
              <a:t>А.  Прибор для измерения атмосферного      давления – это…</a:t>
            </a:r>
          </a:p>
          <a:p>
            <a:pPr>
              <a:lnSpc>
                <a:spcPct val="80000"/>
              </a:lnSpc>
            </a:pPr>
            <a:endParaRPr lang="ru-RU" sz="2800">
              <a:solidFill>
                <a:schemeClr val="bg1"/>
              </a:solidFill>
              <a:latin typeface="Arial Unicode MS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>
                <a:solidFill>
                  <a:schemeClr val="bg1"/>
                </a:solidFill>
                <a:latin typeface="Arial Unicode MS" pitchFamily="34" charset="-128"/>
              </a:rPr>
              <a:t>Б.  Барометр, в котором изменение         атмосферного давления  определяют по деформации металлической коробки с   сильным разряжением внутри – это…</a:t>
            </a:r>
          </a:p>
          <a:p>
            <a:pPr>
              <a:lnSpc>
                <a:spcPct val="80000"/>
              </a:lnSpc>
            </a:pPr>
            <a:endParaRPr lang="ru-RU" sz="2800">
              <a:solidFill>
                <a:schemeClr val="bg1"/>
              </a:solidFill>
              <a:latin typeface="Arial Unicode MS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>
                <a:solidFill>
                  <a:schemeClr val="bg1"/>
                </a:solidFill>
                <a:latin typeface="Arial Unicode MS" pitchFamily="34" charset="-128"/>
              </a:rPr>
              <a:t>В.  Физический прибор необходимый бабушке,      страдающей   гипертонией – это…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0" y="1773238"/>
            <a:ext cx="9144000" cy="45720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D60093"/>
                </a:solidFill>
              </a:rPr>
              <a:t>1. анероид   2. альтиметр   3. барометр  4. тонометр</a:t>
            </a:r>
          </a:p>
        </p:txBody>
      </p:sp>
      <p:grpSp>
        <p:nvGrpSpPr>
          <p:cNvPr id="57354" name="Group 10"/>
          <p:cNvGrpSpPr>
            <a:grpSpLocks/>
          </p:cNvGrpSpPr>
          <p:nvPr/>
        </p:nvGrpSpPr>
        <p:grpSpPr bwMode="auto">
          <a:xfrm>
            <a:off x="1835150" y="260350"/>
            <a:ext cx="5256213" cy="1412875"/>
            <a:chOff x="1156" y="164"/>
            <a:chExt cx="3311" cy="890"/>
          </a:xfrm>
        </p:grpSpPr>
        <p:sp>
          <p:nvSpPr>
            <p:cNvPr id="57350" name="AutoShape 6"/>
            <p:cNvSpPr>
              <a:spLocks noChangeArrowheads="1"/>
            </p:cNvSpPr>
            <p:nvPr/>
          </p:nvSpPr>
          <p:spPr bwMode="auto">
            <a:xfrm>
              <a:off x="1156" y="164"/>
              <a:ext cx="3311" cy="890"/>
            </a:xfrm>
            <a:prstGeom prst="horizont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52" name="Rectangle 8"/>
            <p:cNvSpPr>
              <a:spLocks noChangeArrowheads="1"/>
            </p:cNvSpPr>
            <p:nvPr/>
          </p:nvSpPr>
          <p:spPr bwMode="auto">
            <a:xfrm>
              <a:off x="1791" y="346"/>
              <a:ext cx="2318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4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Проверь себя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6337300"/>
          </a:xfrm>
        </p:spPr>
        <p:txBody>
          <a:bodyPr/>
          <a:lstStyle/>
          <a:p>
            <a:r>
              <a:rPr lang="ru-RU">
                <a:solidFill>
                  <a:srgbClr val="FF3300"/>
                </a:solidFill>
              </a:rPr>
              <a:t>Гипертония </a:t>
            </a: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 повышение кровяного</a:t>
            </a:r>
          </a:p>
          <a:p>
            <a:pPr>
              <a:buFontTx/>
              <a:buNone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давления.</a:t>
            </a:r>
          </a:p>
          <a:p>
            <a:r>
              <a:rPr lang="ru-RU">
                <a:solidFill>
                  <a:srgbClr val="FF3300"/>
                </a:solidFill>
              </a:rPr>
              <a:t>Гипотония </a:t>
            </a: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 понижение кровяного</a:t>
            </a:r>
          </a:p>
          <a:p>
            <a:pPr>
              <a:buFontTx/>
              <a:buNone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давления.</a:t>
            </a:r>
          </a:p>
          <a:p>
            <a:r>
              <a:rPr lang="ru-RU">
                <a:solidFill>
                  <a:srgbClr val="FF0000"/>
                </a:solidFill>
              </a:rPr>
              <a:t>Тонометр</a:t>
            </a:r>
            <a:r>
              <a:rPr lang="ru-RU"/>
              <a:t> </a:t>
            </a: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</a:t>
            </a:r>
            <a:r>
              <a:rPr lang="ru-RU"/>
              <a:t> </a:t>
            </a: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прибор для измерения   </a:t>
            </a:r>
          </a:p>
          <a:p>
            <a:pPr>
              <a:buFontTx/>
              <a:buNone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кровяного давления.</a:t>
            </a:r>
          </a:p>
          <a:p>
            <a:pPr>
              <a:buFontTx/>
              <a:buNone/>
            </a:pPr>
            <a:r>
              <a:rPr lang="ru-RU"/>
              <a:t>   </a:t>
            </a:r>
          </a:p>
        </p:txBody>
      </p:sp>
      <p:pic>
        <p:nvPicPr>
          <p:cNvPr id="61443" name="Picture 3" descr="image3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4076700"/>
            <a:ext cx="2232025" cy="1152525"/>
          </a:xfrm>
          <a:prstGeom prst="rect">
            <a:avLst/>
          </a:prstGeom>
          <a:noFill/>
        </p:spPr>
      </p:pic>
      <p:pic>
        <p:nvPicPr>
          <p:cNvPr id="61444" name="Picture 4" descr="image3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5445125"/>
            <a:ext cx="1441450" cy="1079500"/>
          </a:xfrm>
          <a:prstGeom prst="rect">
            <a:avLst/>
          </a:prstGeom>
          <a:noFill/>
        </p:spPr>
      </p:pic>
      <p:pic>
        <p:nvPicPr>
          <p:cNvPr id="61445" name="Picture 5" descr="image3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5445125"/>
            <a:ext cx="1655763" cy="1152525"/>
          </a:xfrm>
          <a:prstGeom prst="rect">
            <a:avLst/>
          </a:prstGeom>
          <a:noFill/>
        </p:spPr>
      </p:pic>
      <p:pic>
        <p:nvPicPr>
          <p:cNvPr id="61446" name="Picture 6" descr="image37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675" y="4005263"/>
            <a:ext cx="1439863" cy="1039812"/>
          </a:xfrm>
          <a:prstGeom prst="rect">
            <a:avLst/>
          </a:prstGeom>
          <a:noFill/>
        </p:spPr>
      </p:pic>
      <p:pic>
        <p:nvPicPr>
          <p:cNvPr id="61447" name="Picture 7" descr="image37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4005263"/>
            <a:ext cx="1584325" cy="1196975"/>
          </a:xfrm>
          <a:prstGeom prst="rect">
            <a:avLst/>
          </a:prstGeom>
          <a:noFill/>
        </p:spPr>
      </p:pic>
      <p:pic>
        <p:nvPicPr>
          <p:cNvPr id="61448" name="Picture 8" descr="тонометр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71550" y="5373688"/>
            <a:ext cx="1333500" cy="1333500"/>
          </a:xfrm>
          <a:prstGeom prst="rect">
            <a:avLst/>
          </a:prstGeom>
          <a:noFill/>
        </p:spPr>
      </p:pic>
      <p:sp>
        <p:nvSpPr>
          <p:cNvPr id="61449" name="AutoShape 9"/>
          <p:cNvSpPr>
            <a:spLocks noChangeArrowheads="1"/>
          </p:cNvSpPr>
          <p:nvPr/>
        </p:nvSpPr>
        <p:spPr bwMode="auto">
          <a:xfrm rot="4047289">
            <a:off x="1693069" y="3067844"/>
            <a:ext cx="792163" cy="936625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600"/>
                            </p:stCondLst>
                            <p:childTnLst>
                              <p:par>
                                <p:cTn id="2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600"/>
                            </p:stCondLst>
                            <p:childTnLst>
                              <p:par>
                                <p:cTn id="2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600"/>
                            </p:stCondLst>
                            <p:childTnLst>
                              <p:par>
                                <p:cTn id="3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600"/>
                            </p:stCondLst>
                            <p:childTnLst>
                              <p:par>
                                <p:cTn id="4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600"/>
                            </p:stCondLst>
                            <p:childTnLst>
                              <p:par>
                                <p:cTn id="4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600"/>
                            </p:stCondLst>
                            <p:childTnLst>
                              <p:par>
                                <p:cTn id="5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600"/>
                            </p:stCondLst>
                            <p:childTnLst>
                              <p:par>
                                <p:cTn id="6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300"/>
                            </p:stCondLst>
                            <p:childTnLst>
                              <p:par>
                                <p:cTn id="6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1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1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1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100"/>
                            </p:stCondLst>
                            <p:childTnLst>
                              <p:par>
                                <p:cTn id="7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600"/>
                            </p:stCondLst>
                            <p:childTnLst>
                              <p:par>
                                <p:cTn id="8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496300" cy="1384300"/>
          </a:xfrm>
        </p:spPr>
        <p:txBody>
          <a:bodyPr/>
          <a:lstStyle/>
          <a:p>
            <a:r>
              <a:rPr lang="ru-RU" sz="3600">
                <a:solidFill>
                  <a:srgbClr val="006600"/>
                </a:solidFill>
              </a:rPr>
              <a:t>Какая из трубок: 1, 2, 3, пригодна для выполнения опыта Торричелли?</a:t>
            </a:r>
          </a:p>
        </p:txBody>
      </p:sp>
      <p:graphicFrame>
        <p:nvGraphicFramePr>
          <p:cNvPr id="64515" name="Object 3"/>
          <p:cNvGraphicFramePr>
            <a:graphicFrameLocks noChangeAspect="1"/>
          </p:cNvGraphicFramePr>
          <p:nvPr>
            <p:ph idx="1"/>
          </p:nvPr>
        </p:nvGraphicFramePr>
        <p:xfrm>
          <a:off x="2124075" y="1628775"/>
          <a:ext cx="4968875" cy="4824413"/>
        </p:xfrm>
        <a:graphic>
          <a:graphicData uri="http://schemas.openxmlformats.org/presentationml/2006/ole">
            <p:oleObj spid="_x0000_s64515" name="Документ" r:id="rId4" imgW="9973497" imgH="688566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tmFilter="0,0; .5, 1; 1, 1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384300"/>
          </a:xfrm>
        </p:spPr>
        <p:txBody>
          <a:bodyPr/>
          <a:lstStyle/>
          <a:p>
            <a:r>
              <a:rPr lang="ru-RU" sz="2800">
                <a:solidFill>
                  <a:srgbClr val="006600"/>
                </a:solidFill>
              </a:rPr>
              <a:t>Трубки 1, 2, 3 имеют достаточную длину для проведения опыта Торричелли. В какой трубке уровень ртути будет наибольшим?</a:t>
            </a:r>
            <a:r>
              <a:rPr lang="ru-RU" sz="4000"/>
              <a:t> </a:t>
            </a:r>
          </a:p>
        </p:txBody>
      </p:sp>
      <p:graphicFrame>
        <p:nvGraphicFramePr>
          <p:cNvPr id="66563" name="Object 3"/>
          <p:cNvGraphicFramePr>
            <a:graphicFrameLocks noChangeAspect="1"/>
          </p:cNvGraphicFramePr>
          <p:nvPr>
            <p:ph idx="1"/>
          </p:nvPr>
        </p:nvGraphicFramePr>
        <p:xfrm>
          <a:off x="2339975" y="1916113"/>
          <a:ext cx="4679950" cy="4464050"/>
        </p:xfrm>
        <a:graphic>
          <a:graphicData uri="http://schemas.openxmlformats.org/presentationml/2006/ole">
            <p:oleObj spid="_x0000_s66563" name="Документ" r:id="rId4" imgW="10854871" imgH="700061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 descr="рис"/>
          <p:cNvPicPr>
            <a:picLocks noChangeAspect="1" noChangeArrowheads="1"/>
          </p:cNvPicPr>
          <p:nvPr/>
        </p:nvPicPr>
        <p:blipFill>
          <a:blip r:embed="rId3">
            <a:lum bright="-24000" contrast="30000"/>
          </a:blip>
          <a:srcRect/>
          <a:stretch>
            <a:fillRect/>
          </a:stretch>
        </p:blipFill>
        <p:spPr bwMode="auto">
          <a:xfrm>
            <a:off x="6156325" y="981075"/>
            <a:ext cx="1858963" cy="4876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323850" y="404813"/>
            <a:ext cx="5545138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r>
              <a:rPr lang="ru-RU" sz="3200" b="1">
                <a:solidFill>
                  <a:srgbClr val="D60093"/>
                </a:solidFill>
              </a:rPr>
              <a:t>Какую жидкость можно использовать в жидкостных барометрах:</a:t>
            </a:r>
          </a:p>
          <a:p>
            <a:pPr marL="342900" indent="-342900" algn="ctr"/>
            <a:endParaRPr lang="ru-RU" sz="3200" b="1">
              <a:solidFill>
                <a:srgbClr val="D60093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4000" b="1">
                <a:solidFill>
                  <a:schemeClr val="bg1"/>
                </a:solidFill>
              </a:rPr>
              <a:t> </a:t>
            </a:r>
            <a:r>
              <a:rPr lang="ru-RU" sz="3200" b="1">
                <a:solidFill>
                  <a:schemeClr val="bg1"/>
                </a:solidFill>
              </a:rPr>
              <a:t>Масло </a:t>
            </a:r>
          </a:p>
          <a:p>
            <a:pPr marL="342900" indent="-342900">
              <a:buFontTx/>
              <a:buAutoNum type="arabicPeriod"/>
            </a:pPr>
            <a:r>
              <a:rPr lang="ru-RU" sz="3200" b="1">
                <a:solidFill>
                  <a:schemeClr val="bg1"/>
                </a:solidFill>
              </a:rPr>
              <a:t> Бензин</a:t>
            </a:r>
          </a:p>
          <a:p>
            <a:pPr marL="342900" indent="-342900">
              <a:buFontTx/>
              <a:buAutoNum type="arabicPeriod"/>
            </a:pPr>
            <a:r>
              <a:rPr lang="ru-RU" sz="3200" b="1">
                <a:solidFill>
                  <a:schemeClr val="bg1"/>
                </a:solidFill>
              </a:rPr>
              <a:t> Воду</a:t>
            </a:r>
          </a:p>
          <a:p>
            <a:pPr marL="342900" indent="-342900">
              <a:buFontTx/>
              <a:buAutoNum type="arabicPeriod"/>
            </a:pPr>
            <a:r>
              <a:rPr lang="ru-RU" sz="3200" b="1">
                <a:solidFill>
                  <a:schemeClr val="bg1"/>
                </a:solidFill>
              </a:rPr>
              <a:t> Керосин</a:t>
            </a:r>
          </a:p>
          <a:p>
            <a:pPr marL="342900" indent="-342900"/>
            <a:r>
              <a:rPr lang="ru-RU" sz="3200" b="1">
                <a:solidFill>
                  <a:schemeClr val="bg1"/>
                </a:solidFill>
              </a:rPr>
              <a:t>5. Ртуть</a:t>
            </a:r>
          </a:p>
          <a:p>
            <a:pPr marL="342900" indent="-342900"/>
            <a:r>
              <a:rPr lang="ru-RU" sz="3200" b="1">
                <a:solidFill>
                  <a:schemeClr val="bg1"/>
                </a:solidFill>
              </a:rPr>
              <a:t>6. Любую жидкость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0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90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90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0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0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0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90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90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90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90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90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90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60350"/>
            <a:ext cx="8291513" cy="1498600"/>
          </a:xfrm>
          <a:noFill/>
          <a:ln>
            <a:solidFill>
              <a:schemeClr val="tx2"/>
            </a:solidFill>
          </a:ln>
        </p:spPr>
        <p:txBody>
          <a:bodyPr/>
          <a:lstStyle/>
          <a:p>
            <a:pPr algn="ctr"/>
            <a:r>
              <a:rPr lang="ru-RU" sz="2400">
                <a:solidFill>
                  <a:srgbClr val="FF33CC"/>
                </a:solidFill>
              </a:rPr>
              <a:t>В течение нескольких суток в одно и то же время отмечалось атмосферное давление, и по полученным данным построена диаграмма. В какой из дней наблюдалось самое высокое давление?</a:t>
            </a:r>
          </a:p>
        </p:txBody>
      </p:sp>
      <p:graphicFrame>
        <p:nvGraphicFramePr>
          <p:cNvPr id="93187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395288" y="1916113"/>
          <a:ext cx="7885112" cy="4608512"/>
        </p:xfrm>
        <a:graphic>
          <a:graphicData uri="http://schemas.openxmlformats.org/presentationml/2006/ole">
            <p:oleObj spid="_x0000_s93187" name="Документ" r:id="rId4" imgW="9820403" imgH="638828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 Историческая справка:</a:t>
            </a:r>
          </a:p>
          <a:p>
            <a:pPr>
              <a:lnSpc>
                <a:spcPct val="90000"/>
              </a:lnSpc>
            </a:pPr>
            <a:r>
              <a:rPr lang="ru-RU"/>
              <a:t>          а) Биография Торричелли</a:t>
            </a:r>
          </a:p>
          <a:p>
            <a:pPr>
              <a:lnSpc>
                <a:spcPct val="90000"/>
              </a:lnSpc>
            </a:pPr>
            <a:r>
              <a:rPr lang="ru-RU"/>
              <a:t>          б) Опыт Торричелли</a:t>
            </a:r>
          </a:p>
          <a:p>
            <a:pPr>
              <a:lnSpc>
                <a:spcPct val="90000"/>
              </a:lnSpc>
            </a:pPr>
            <a:r>
              <a:rPr lang="ru-RU"/>
              <a:t>Показатели атмосферного давления</a:t>
            </a:r>
          </a:p>
          <a:p>
            <a:pPr>
              <a:lnSpc>
                <a:spcPct val="90000"/>
              </a:lnSpc>
            </a:pPr>
            <a:r>
              <a:rPr lang="ru-RU"/>
              <a:t>Барометры</a:t>
            </a:r>
          </a:p>
          <a:p>
            <a:pPr>
              <a:lnSpc>
                <a:spcPct val="90000"/>
              </a:lnSpc>
            </a:pPr>
            <a:r>
              <a:rPr lang="ru-RU"/>
              <a:t>          а) Ртутный барометр</a:t>
            </a:r>
          </a:p>
          <a:p>
            <a:pPr>
              <a:lnSpc>
                <a:spcPct val="90000"/>
              </a:lnSpc>
            </a:pPr>
            <a:r>
              <a:rPr lang="ru-RU"/>
              <a:t>          б) Барометр – анероид</a:t>
            </a:r>
          </a:p>
          <a:p>
            <a:pPr>
              <a:lnSpc>
                <a:spcPct val="90000"/>
              </a:lnSpc>
            </a:pPr>
            <a:r>
              <a:rPr lang="ru-RU">
                <a:hlinkClick r:id="" action="ppaction://customshow?id=1"/>
              </a:rPr>
              <a:t>Проверь себя   </a:t>
            </a:r>
            <a:endParaRPr lang="ru-RU"/>
          </a:p>
        </p:txBody>
      </p:sp>
      <p:sp>
        <p:nvSpPr>
          <p:cNvPr id="67590" name="WordArt 6"/>
          <p:cNvSpPr>
            <a:spLocks noChangeArrowheads="1" noChangeShapeType="1" noTextEdit="1"/>
          </p:cNvSpPr>
          <p:nvPr/>
        </p:nvSpPr>
        <p:spPr bwMode="auto">
          <a:xfrm>
            <a:off x="1979613" y="620713"/>
            <a:ext cx="4679950" cy="715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Содержание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1"/>
            </a:gs>
            <a:gs pos="100000">
              <a:schemeClr val="folHlink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403350" y="1484313"/>
            <a:ext cx="63373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/>
              <a:t>Атмосферное давление, равное давлению столба ртути высотой 760 мм при температуре 0</a:t>
            </a:r>
            <a:r>
              <a:rPr lang="ru-RU" sz="2400" baseline="30000"/>
              <a:t>0</a:t>
            </a:r>
            <a:r>
              <a:rPr lang="ru-RU" sz="2400"/>
              <a:t> С, называется нормальным атмосферным давлением.</a:t>
            </a:r>
          </a:p>
        </p:txBody>
      </p:sp>
      <p:grpSp>
        <p:nvGrpSpPr>
          <p:cNvPr id="94216" name="Group 8"/>
          <p:cNvGrpSpPr>
            <a:grpSpLocks/>
          </p:cNvGrpSpPr>
          <p:nvPr/>
        </p:nvGrpSpPr>
        <p:grpSpPr bwMode="auto">
          <a:xfrm>
            <a:off x="1476375" y="3716338"/>
            <a:ext cx="5400675" cy="1511300"/>
            <a:chOff x="930" y="2341"/>
            <a:chExt cx="3402" cy="952"/>
          </a:xfrm>
        </p:grpSpPr>
        <p:sp>
          <p:nvSpPr>
            <p:cNvPr id="94215" name="AutoShape 7"/>
            <p:cNvSpPr>
              <a:spLocks noChangeArrowheads="1"/>
            </p:cNvSpPr>
            <p:nvPr/>
          </p:nvSpPr>
          <p:spPr bwMode="auto">
            <a:xfrm>
              <a:off x="930" y="2341"/>
              <a:ext cx="3402" cy="952"/>
            </a:xfrm>
            <a:prstGeom prst="downArrowCallout">
              <a:avLst>
                <a:gd name="adj1" fmla="val 89338"/>
                <a:gd name="adj2" fmla="val 89338"/>
                <a:gd name="adj3" fmla="val 16667"/>
                <a:gd name="adj4" fmla="val 6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3" name="Text Box 5"/>
            <p:cNvSpPr txBox="1">
              <a:spLocks noChangeArrowheads="1"/>
            </p:cNvSpPr>
            <p:nvPr/>
          </p:nvSpPr>
          <p:spPr bwMode="auto">
            <a:xfrm>
              <a:off x="1020" y="2387"/>
              <a:ext cx="3220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>
                  <a:solidFill>
                    <a:srgbClr val="FF0000"/>
                  </a:solidFill>
                </a:rPr>
                <a:t>Нормальное атмосферное давление</a:t>
              </a:r>
            </a:p>
          </p:txBody>
        </p:sp>
      </p:grpSp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900113" y="5516563"/>
            <a:ext cx="6551612" cy="57943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FF0000"/>
                </a:solidFill>
              </a:rPr>
              <a:t>P</a:t>
            </a:r>
            <a:r>
              <a:rPr lang="ru-RU" sz="3200" baseline="-25000">
                <a:solidFill>
                  <a:srgbClr val="FF0000"/>
                </a:solidFill>
              </a:rPr>
              <a:t>0</a:t>
            </a:r>
            <a:r>
              <a:rPr lang="ru-RU" sz="3200">
                <a:solidFill>
                  <a:srgbClr val="FF0000"/>
                </a:solidFill>
              </a:rPr>
              <a:t> = 760 мм. рт. ст. = 10</a:t>
            </a:r>
            <a:r>
              <a:rPr lang="ru-RU" sz="3200" baseline="30000">
                <a:solidFill>
                  <a:srgbClr val="FF0000"/>
                </a:solidFill>
              </a:rPr>
              <a:t>5</a:t>
            </a:r>
            <a:r>
              <a:rPr lang="ru-RU" sz="3200">
                <a:solidFill>
                  <a:srgbClr val="FF0000"/>
                </a:solidFill>
              </a:rPr>
              <a:t> Па</a:t>
            </a:r>
          </a:p>
        </p:txBody>
      </p:sp>
      <p:sp>
        <p:nvSpPr>
          <p:cNvPr id="94218" name="WordArt 10"/>
          <p:cNvSpPr>
            <a:spLocks noChangeArrowheads="1" noChangeShapeType="1" noTextEdit="1"/>
          </p:cNvSpPr>
          <p:nvPr/>
        </p:nvSpPr>
        <p:spPr bwMode="auto">
          <a:xfrm>
            <a:off x="1835150" y="333375"/>
            <a:ext cx="5184775" cy="930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Это надо знать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535488" y="2636838"/>
            <a:ext cx="4608512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  <a:latin typeface="Engravers MT" pitchFamily="18" charset="0"/>
              </a:rPr>
              <a:t>Эванджелиста Торричелли</a:t>
            </a:r>
          </a:p>
          <a:p>
            <a:pPr algn="ctr"/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  <a:latin typeface="Engravers MT" pitchFamily="18" charset="0"/>
              </a:rPr>
              <a:t>1608 – 1647</a:t>
            </a:r>
          </a:p>
          <a:p>
            <a:pPr algn="ctr"/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  <a:latin typeface="Engravers MT" pitchFamily="18" charset="0"/>
              </a:rPr>
              <a:t>(итальянец)</a:t>
            </a:r>
          </a:p>
        </p:txBody>
      </p:sp>
      <p:sp>
        <p:nvSpPr>
          <p:cNvPr id="3078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403350" y="0"/>
            <a:ext cx="5976938" cy="19161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Биография Торричелли</a:t>
            </a:r>
          </a:p>
        </p:txBody>
      </p:sp>
      <p:pic>
        <p:nvPicPr>
          <p:cNvPr id="3080" name="Picture 8" descr="pt_0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916113"/>
            <a:ext cx="3624262" cy="4033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362950" cy="6048375"/>
          </a:xfrm>
        </p:spPr>
        <p:txBody>
          <a:bodyPr/>
          <a:lstStyle/>
          <a:p>
            <a:r>
              <a:rPr lang="ru-RU" sz="2800"/>
              <a:t> Итальянский физик и математик;</a:t>
            </a:r>
          </a:p>
          <a:p>
            <a:r>
              <a:rPr lang="ru-RU" sz="2800"/>
              <a:t>родился 15 октября 1608 г в Фаэнце;</a:t>
            </a:r>
          </a:p>
          <a:p>
            <a:r>
              <a:rPr lang="ru-RU" sz="2800"/>
              <a:t>1641 г – ученик и секретарь Галилео Галилея;</a:t>
            </a:r>
          </a:p>
          <a:p>
            <a:r>
              <a:rPr lang="ru-RU" sz="2800"/>
              <a:t> позже преемник на кафедре математики и философии Флорентийского университета;</a:t>
            </a:r>
          </a:p>
          <a:p>
            <a:r>
              <a:rPr lang="ru-RU" sz="2800"/>
              <a:t>наиболее известные труды в области пневматики и механики «О движении свободно падающих и брошенных тяжёлых тел»;</a:t>
            </a:r>
          </a:p>
          <a:p>
            <a:r>
              <a:rPr lang="ru-RU" sz="2800"/>
              <a:t> </a:t>
            </a:r>
            <a:r>
              <a:rPr lang="ru-RU" sz="2800">
                <a:solidFill>
                  <a:srgbClr val="FFFF00"/>
                </a:solidFill>
              </a:rPr>
              <a:t>1644 г – развил теорию атмосферного давления, изобрёл ртутный барометр.</a:t>
            </a:r>
          </a:p>
          <a:p>
            <a:endParaRPr lang="ru-RU" sz="2800">
              <a:solidFill>
                <a:srgbClr val="FFFF00"/>
              </a:solidFill>
            </a:endParaRPr>
          </a:p>
        </p:txBody>
      </p:sp>
      <p:grpSp>
        <p:nvGrpSpPr>
          <p:cNvPr id="82952" name="Group 8"/>
          <p:cNvGrpSpPr>
            <a:grpSpLocks/>
          </p:cNvGrpSpPr>
          <p:nvPr/>
        </p:nvGrpSpPr>
        <p:grpSpPr bwMode="auto">
          <a:xfrm>
            <a:off x="7164388" y="4724400"/>
            <a:ext cx="1979612" cy="1844675"/>
            <a:chOff x="4513" y="2976"/>
            <a:chExt cx="1247" cy="1162"/>
          </a:xfrm>
        </p:grpSpPr>
        <p:sp>
          <p:nvSpPr>
            <p:cNvPr id="82950" name="AutoShape 6"/>
            <p:cNvSpPr>
              <a:spLocks noChangeArrowheads="1"/>
            </p:cNvSpPr>
            <p:nvPr/>
          </p:nvSpPr>
          <p:spPr bwMode="auto">
            <a:xfrm>
              <a:off x="4513" y="2976"/>
              <a:ext cx="1247" cy="1162"/>
            </a:xfrm>
            <a:prstGeom prst="irregularSeal2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 rot="-2241575">
              <a:off x="4539" y="3385"/>
              <a:ext cx="12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0000"/>
                  </a:solidFill>
                  <a:latin typeface="Arial" charset="0"/>
                </a:rPr>
                <a:t>Запомни 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>
            <a:off x="500034" y="2143116"/>
            <a:ext cx="8229600" cy="2805114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5903"/>
                <a:gd name="adj2" fmla="val -380"/>
              </a:avLst>
            </a:prstTxWarp>
          </a:bodyPr>
          <a:lstStyle/>
          <a:p>
            <a:pPr algn="ctr">
              <a:buNone/>
            </a:pPr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Опыт Торричелли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сканирование0011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/>
          <a:stretch>
            <a:fillRect/>
          </a:stretch>
        </p:blipFill>
        <p:spPr bwMode="auto">
          <a:xfrm>
            <a:off x="179388" y="333375"/>
            <a:ext cx="2736850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3924300" y="1052513"/>
            <a:ext cx="439261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Он взял метровую стеклянную трубку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3851275" y="3644900"/>
            <a:ext cx="4465638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Налил в неё самую тяжёлую жидкость - ртуть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839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сканирование0012"/>
          <p:cNvPicPr>
            <a:picLocks noChangeAspect="1" noChangeArrowheads="1"/>
          </p:cNvPicPr>
          <p:nvPr/>
        </p:nvPicPr>
        <p:blipFill>
          <a:blip r:embed="rId2">
            <a:lum bright="-12000" contrast="18000"/>
          </a:blip>
          <a:srcRect/>
          <a:stretch>
            <a:fillRect/>
          </a:stretch>
        </p:blipFill>
        <p:spPr bwMode="auto">
          <a:xfrm>
            <a:off x="1116013" y="333375"/>
            <a:ext cx="2520950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5076825" y="2060575"/>
            <a:ext cx="3095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Закрыл пальцем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 descr="сканирование0013"/>
          <p:cNvPicPr>
            <a:picLocks noChangeAspect="1" noChangeArrowheads="1"/>
          </p:cNvPicPr>
          <p:nvPr/>
        </p:nvPicPr>
        <p:blipFill>
          <a:blip r:embed="rId2">
            <a:lum bright="-18000" contrast="30000"/>
          </a:blip>
          <a:srcRect/>
          <a:stretch>
            <a:fillRect/>
          </a:stretch>
        </p:blipFill>
        <p:spPr bwMode="auto">
          <a:xfrm>
            <a:off x="5580063" y="288925"/>
            <a:ext cx="3278187" cy="616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611188" y="1989138"/>
            <a:ext cx="46085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/>
              <a:t>Перевернул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сканирование0014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/>
          <a:stretch>
            <a:fillRect/>
          </a:stretch>
        </p:blipFill>
        <p:spPr bwMode="auto">
          <a:xfrm>
            <a:off x="684213" y="252413"/>
            <a:ext cx="4822825" cy="612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5867400" y="981075"/>
            <a:ext cx="295275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А почему осталось только 760 мм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4" grpId="0"/>
    </p:bld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948</TotalTime>
  <Words>488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10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  <vt:variant>
        <vt:lpstr>Произвольные показы</vt:lpstr>
      </vt:variant>
      <vt:variant>
        <vt:i4>2</vt:i4>
      </vt:variant>
    </vt:vector>
  </HeadingPairs>
  <TitlesOfParts>
    <vt:vector size="35" baseType="lpstr">
      <vt:lpstr>Arial</vt:lpstr>
      <vt:lpstr>Times New Roman</vt:lpstr>
      <vt:lpstr>Wingdings</vt:lpstr>
      <vt:lpstr>Tahoma</vt:lpstr>
      <vt:lpstr>Arial Black</vt:lpstr>
      <vt:lpstr>Engravers MT</vt:lpstr>
      <vt:lpstr>Rockwell Extra Bold</vt:lpstr>
      <vt:lpstr>Arial Unicode MS</vt:lpstr>
      <vt:lpstr>Пиксел</vt:lpstr>
      <vt:lpstr>Океан</vt:lpstr>
      <vt:lpstr>Вершина горы</vt:lpstr>
      <vt:lpstr>Microsoft Equation 3.0</vt:lpstr>
      <vt:lpstr>Документ Microsoft Word</vt:lpstr>
      <vt:lpstr>«Измерение атмосферного давления. Барометр – анероид»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Какая из трубок: 1, 2, 3, пригодна для выполнения опыта Торричелли?</vt:lpstr>
      <vt:lpstr>Трубки 1, 2, 3 имеют достаточную длину для проведения опыта Торричелли. В какой трубке уровень ртути будет наибольшим? </vt:lpstr>
      <vt:lpstr>Слайд 18</vt:lpstr>
      <vt:lpstr>В течение нескольких суток в одно и то же время отмечалось атмосферное давление, и по полученным данным построена диаграмма. В какой из дней наблюдалось самое высокое давление?</vt:lpstr>
      <vt:lpstr>Слайд 20</vt:lpstr>
      <vt:lpstr>Произвольный показ 1</vt:lpstr>
      <vt:lpstr>Произвольный показ 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Ученик1</dc:creator>
  <cp:lastModifiedBy>user</cp:lastModifiedBy>
  <cp:revision>33</cp:revision>
  <dcterms:created xsi:type="dcterms:W3CDTF">2007-03-28T06:54:03Z</dcterms:created>
  <dcterms:modified xsi:type="dcterms:W3CDTF">2012-12-10T17:41:48Z</dcterms:modified>
</cp:coreProperties>
</file>