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56" r:id="rId1"/>
  </p:sldMasterIdLst>
  <p:sldIdLst>
    <p:sldId id="256" r:id="rId2"/>
    <p:sldId id="270" r:id="rId3"/>
    <p:sldId id="271" r:id="rId4"/>
    <p:sldId id="272" r:id="rId5"/>
    <p:sldId id="262" r:id="rId6"/>
    <p:sldId id="269" r:id="rId7"/>
    <p:sldId id="264" r:id="rId8"/>
    <p:sldId id="258" r:id="rId9"/>
    <p:sldId id="261" r:id="rId10"/>
    <p:sldId id="265" r:id="rId11"/>
    <p:sldId id="267" r:id="rId12"/>
    <p:sldId id="259" r:id="rId13"/>
    <p:sldId id="268" r:id="rId14"/>
    <p:sldId id="260" r:id="rId15"/>
    <p:sldId id="257"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53" d="100"/>
          <a:sy n="53" d="100"/>
        </p:scale>
        <p:origin x="-111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3CDC40BC-75BE-4D24-830D-576765EC7E77}" type="datetimeFigureOut">
              <a:rPr lang="ru-RU" smtClean="0"/>
              <a:pPr/>
              <a:t>11.12.2012</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AD7CE5E-9659-4BBD-8AC5-63DD93059F03}"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CDC40BC-75BE-4D24-830D-576765EC7E77}" type="datetimeFigureOut">
              <a:rPr lang="ru-RU" smtClean="0"/>
              <a:pPr/>
              <a:t>11.12.2012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AD7CE5E-9659-4BBD-8AC5-63DD93059F0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CDC40BC-75BE-4D24-830D-576765EC7E77}" type="datetimeFigureOut">
              <a:rPr lang="ru-RU" smtClean="0"/>
              <a:pPr/>
              <a:t>11.12.2012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AD7CE5E-9659-4BBD-8AC5-63DD93059F0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CDC40BC-75BE-4D24-830D-576765EC7E77}" type="datetimeFigureOut">
              <a:rPr lang="ru-RU" smtClean="0"/>
              <a:pPr/>
              <a:t>11.12.2012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AD7CE5E-9659-4BBD-8AC5-63DD93059F0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3CDC40BC-75BE-4D24-830D-576765EC7E77}" type="datetimeFigureOut">
              <a:rPr lang="ru-RU" smtClean="0"/>
              <a:pPr/>
              <a:t>11.12.2012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AD7CE5E-9659-4BBD-8AC5-63DD93059F03}"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CDC40BC-75BE-4D24-830D-576765EC7E77}" type="datetimeFigureOut">
              <a:rPr lang="ru-RU" smtClean="0"/>
              <a:pPr/>
              <a:t>11.12.2012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AD7CE5E-9659-4BBD-8AC5-63DD93059F0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3CDC40BC-75BE-4D24-830D-576765EC7E77}" type="datetimeFigureOut">
              <a:rPr lang="ru-RU" smtClean="0"/>
              <a:pPr/>
              <a:t>11.12.2012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AD7CE5E-9659-4BBD-8AC5-63DD93059F0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3CDC40BC-75BE-4D24-830D-576765EC7E77}" type="datetimeFigureOut">
              <a:rPr lang="ru-RU" smtClean="0"/>
              <a:pPr/>
              <a:t>11.12.2012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AD7CE5E-9659-4BBD-8AC5-63DD93059F0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CDC40BC-75BE-4D24-830D-576765EC7E77}" type="datetimeFigureOut">
              <a:rPr lang="ru-RU" smtClean="0"/>
              <a:pPr/>
              <a:t>11.12.2012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AD7CE5E-9659-4BBD-8AC5-63DD93059F0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CDC40BC-75BE-4D24-830D-576765EC7E77}" type="datetimeFigureOut">
              <a:rPr lang="ru-RU" smtClean="0"/>
              <a:pPr/>
              <a:t>11.12.2012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AD7CE5E-9659-4BBD-8AC5-63DD93059F0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3CDC40BC-75BE-4D24-830D-576765EC7E77}" type="datetimeFigureOut">
              <a:rPr lang="ru-RU" smtClean="0"/>
              <a:pPr/>
              <a:t>11.12.2012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AD7CE5E-9659-4BBD-8AC5-63DD93059F03}"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CDC40BC-75BE-4D24-830D-576765EC7E77}" type="datetimeFigureOut">
              <a:rPr lang="ru-RU" smtClean="0"/>
              <a:pPr/>
              <a:t>11.12.2012</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AD7CE5E-9659-4BBD-8AC5-63DD93059F03}"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ru.wikipedia.org/wiki/%D0%A1%D0%BE%D0%BD_(%D0%B5%D0%B4%D0%B8%D0%BD%D0%B8%D1%86%D0%B0_%D0%B3%D1%80%D0%BE%D0%BC%D0%BA%D0%BE%D1%81%D1%82%D0%B8)" TargetMode="External"/><Relationship Id="rId2" Type="http://schemas.openxmlformats.org/officeDocument/2006/relationships/hyperlink" Target="http://ru.wikipedia.org/wiki/%D0%97%D0%B2%D1%83%D0%BA" TargetMode="Externa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17.png"/><Relationship Id="rId2" Type="http://schemas.openxmlformats.org/officeDocument/2006/relationships/audio" Target="file:///C:\Documents%20and%20Settings\&#1047;&#1072;&#1074;&#1091;&#1095;\&#1052;&#1086;&#1080;%20&#1076;&#1086;&#1082;&#1091;&#1084;&#1077;&#1085;&#1090;&#1099;\&#1082;%20&#1084;&#1086;&#1077;&#1084;&#1091;%20&#1089;&#1072;&#1081;&#1090;&#1091;\&#1079;&#1074;&#1091;&#1082;&#1086;&#1074;&#1099;&#1077;\&#1074;&#1079;&#1083;&#1077;&#1090;.mp3" TargetMode="External"/><Relationship Id="rId1" Type="http://schemas.openxmlformats.org/officeDocument/2006/relationships/audio" Target="file:///C:\Documents%20and%20Settings\&#1047;&#1072;&#1074;&#1091;&#1095;\&#1052;&#1086;&#1080;%20&#1076;&#1086;&#1082;&#1091;&#1084;&#1077;&#1085;&#1090;&#1099;\&#1082;%20&#1084;&#1086;&#1077;&#1084;&#1091;%20&#1089;&#1072;&#1081;&#1090;&#1091;\&#1079;&#1074;&#1091;&#1082;&#1086;&#1074;&#1099;&#1077;\tick-tack.mp3" TargetMode="Externa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hyperlink" Target="http://www.ikar-spb.com/bimages/em25_1.gif" TargetMode="External"/><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19.gif"/></Relationships>
</file>

<file path=ppt/slides/_rels/slide15.xml.rels><?xml version="1.0" encoding="UTF-8" standalone="yes"?>
<Relationships xmlns="http://schemas.openxmlformats.org/package/2006/relationships"><Relationship Id="rId3" Type="http://schemas.openxmlformats.org/officeDocument/2006/relationships/hyperlink" Target="http://ru.wikipedia.org/wiki/21_%D0%BD%D0%BE%D1%8F%D0%B1%D1%80%D1%8F" TargetMode="External"/><Relationship Id="rId2" Type="http://schemas.openxmlformats.org/officeDocument/2006/relationships/hyperlink" Target="http://ru.wikipedia.org/wiki/%D0%AD%D0%B4%D0%B8%D1%81%D0%BE%D0%BD,_%D0%A2%D0%BE%D0%BC%D0%B0%D1%81_%D0%90%D0%BB%D0%B2%D0%B0" TargetMode="Externa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hyperlink" Target="http://upload.wikimedia.org/wikipedia/commons/a/a0/EdisonPhonograph.jpg" TargetMode="External"/><Relationship Id="rId4" Type="http://schemas.openxmlformats.org/officeDocument/2006/relationships/hyperlink" Target="http://ru.wikipedia.org/wiki/1877"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kramer.ru/upload_images/theory/upl1108726584.jpg"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hyperlink" Target="http://www.computerbooks.ru/books/Music/Book.AdobeAfterEffect6/Glava_01/8.gif"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ru.wikipedia.org/wiki/%D0%93%D1%80%D0%BE%D0%BC" TargetMode="External"/><Relationship Id="rId2" Type="http://schemas.openxmlformats.org/officeDocument/2006/relationships/hyperlink" Target="http://ru.wikipedia.org/wiki/%D0%97%D0%B2%D1%83%D0%BA" TargetMode="External"/><Relationship Id="rId1" Type="http://schemas.openxmlformats.org/officeDocument/2006/relationships/slideLayout" Target="../slideLayouts/slideLayout6.xml"/><Relationship Id="rId6" Type="http://schemas.openxmlformats.org/officeDocument/2006/relationships/hyperlink" Target="http://ru.wikipedia.org/wiki/%D0%92%D0%BE%D0%BB%D0%BD%D0%B0" TargetMode="External"/><Relationship Id="rId5" Type="http://schemas.openxmlformats.org/officeDocument/2006/relationships/hyperlink" Target="http://ru.wikipedia.org/wiki/%D0%9F%D1%80%D1%8F%D0%BC%D0%BE%D0%B9_%D1%83%D0%B3%D0%BE%D0%BB" TargetMode="External"/><Relationship Id="rId4" Type="http://schemas.openxmlformats.org/officeDocument/2006/relationships/hyperlink" Target="http://ru.wikipedia.org/w/index.php?title=%D0%97%D0%B2%D1%83%D0%BA%D0%BE%D0%B2%D0%B0%D1%8F_%D0%B2%D0%BE%D0%BB%D0%BD%D0%B0&amp;action=edit&amp;redlink=1"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ru.wikipedia.org/wiki/%D0%97%D0%B2%D1%83%D0%BA"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gif"/><Relationship Id="rId7" Type="http://schemas.openxmlformats.org/officeDocument/2006/relationships/image" Target="../media/image10.gif"/><Relationship Id="rId2" Type="http://schemas.openxmlformats.org/officeDocument/2006/relationships/hyperlink" Target="http://counter.rambler.ru/top100/" TargetMode="External"/><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8.gif"/><Relationship Id="rId4" Type="http://schemas.openxmlformats.org/officeDocument/2006/relationships/image" Target="../media/image7.gi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6.xml"/><Relationship Id="rId1" Type="http://schemas.openxmlformats.org/officeDocument/2006/relationships/audio" Target="file:///C:\Documents%20and%20Settings\All%20Users\&#1044;&#1086;&#1082;&#1091;&#1084;&#1077;&#1085;&#1090;&#1099;\&#1052;&#1086;&#1103;%20&#1084;&#1091;&#1079;&#1099;&#1082;&#1072;\&#1054;&#1073;&#1088;&#1072;&#1079;&#1094;&#1099;%20&#1084;&#1091;&#1079;&#1099;&#1082;&#1080;\Beethoven's%20Symphony%20No.%209%20(Scherzo).wm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dirty="0" smtClean="0"/>
              <a:t>Звуковые волны </a:t>
            </a:r>
            <a:endParaRPr lang="ru-RU" dirty="0"/>
          </a:p>
        </p:txBody>
      </p:sp>
      <p:pic>
        <p:nvPicPr>
          <p:cNvPr id="15362" name="Picture 2" descr="http://www.opentextnn.ru/img/logos/music.jpg"/>
          <p:cNvPicPr>
            <a:picLocks noChangeAspect="1" noChangeArrowheads="1"/>
          </p:cNvPicPr>
          <p:nvPr/>
        </p:nvPicPr>
        <p:blipFill>
          <a:blip r:embed="rId2" cstate="print"/>
          <a:srcRect/>
          <a:stretch>
            <a:fillRect/>
          </a:stretch>
        </p:blipFill>
        <p:spPr bwMode="auto">
          <a:xfrm>
            <a:off x="2786050" y="1857364"/>
            <a:ext cx="2286005" cy="4544302"/>
          </a:xfrm>
          <a:prstGeom prst="rect">
            <a:avLst/>
          </a:prstGeom>
          <a:noFill/>
        </p:spPr>
      </p:pic>
      <p:sp>
        <p:nvSpPr>
          <p:cNvPr id="5" name="TextBox 4"/>
          <p:cNvSpPr txBox="1"/>
          <p:nvPr/>
        </p:nvSpPr>
        <p:spPr>
          <a:xfrm>
            <a:off x="5357818" y="5286388"/>
            <a:ext cx="3500462" cy="1200329"/>
          </a:xfrm>
          <a:prstGeom prst="rect">
            <a:avLst/>
          </a:prstGeom>
          <a:noFill/>
        </p:spPr>
        <p:txBody>
          <a:bodyPr wrap="square" rtlCol="0">
            <a:spAutoFit/>
          </a:bodyPr>
          <a:lstStyle/>
          <a:p>
            <a:r>
              <a:rPr lang="ru-RU" dirty="0" smtClean="0"/>
              <a:t>Автор: учитель физики </a:t>
            </a:r>
            <a:r>
              <a:rPr lang="ru-RU" dirty="0" smtClean="0"/>
              <a:t>МКОУ </a:t>
            </a:r>
            <a:r>
              <a:rPr lang="ru-RU" dirty="0" err="1" smtClean="0"/>
              <a:t>Луговской</a:t>
            </a:r>
            <a:r>
              <a:rPr lang="ru-RU" dirty="0" smtClean="0"/>
              <a:t> СОШ Зонального района  </a:t>
            </a:r>
            <a:r>
              <a:rPr lang="ru-RU" dirty="0" smtClean="0"/>
              <a:t>Алтайского  края Казанцева </a:t>
            </a:r>
            <a:r>
              <a:rPr lang="ru-RU" dirty="0" smtClean="0"/>
              <a:t>Т.Р.</a:t>
            </a:r>
            <a:endParaRPr lang="ru-RU" dirty="0"/>
          </a:p>
        </p:txBody>
      </p:sp>
      <p:sp>
        <p:nvSpPr>
          <p:cNvPr id="7" name="TextBox 6"/>
          <p:cNvSpPr txBox="1"/>
          <p:nvPr/>
        </p:nvSpPr>
        <p:spPr>
          <a:xfrm>
            <a:off x="5429256" y="2214554"/>
            <a:ext cx="3429024" cy="646331"/>
          </a:xfrm>
          <a:prstGeom prst="rect">
            <a:avLst/>
          </a:prstGeom>
          <a:noFill/>
        </p:spPr>
        <p:txBody>
          <a:bodyPr wrap="square" rtlCol="0">
            <a:spAutoFit/>
          </a:bodyPr>
          <a:lstStyle/>
          <a:p>
            <a:r>
              <a:rPr lang="ru-RU" dirty="0" smtClean="0"/>
              <a:t>К проекту урока физики в 9 классе «Звуковые волны»</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Шаляпин Федор"/>
          <p:cNvPicPr>
            <a:picLocks noChangeAspect="1" noChangeArrowheads="1"/>
          </p:cNvPicPr>
          <p:nvPr/>
        </p:nvPicPr>
        <p:blipFill>
          <a:blip r:embed="rId2" cstate="print"/>
          <a:srcRect/>
          <a:stretch>
            <a:fillRect/>
          </a:stretch>
        </p:blipFill>
        <p:spPr bwMode="auto">
          <a:xfrm>
            <a:off x="187264" y="1571612"/>
            <a:ext cx="2309597" cy="2643206"/>
          </a:xfrm>
          <a:prstGeom prst="rect">
            <a:avLst/>
          </a:prstGeom>
          <a:noFill/>
        </p:spPr>
      </p:pic>
      <p:sp>
        <p:nvSpPr>
          <p:cNvPr id="3" name="Прямоугольник 2"/>
          <p:cNvSpPr/>
          <p:nvPr/>
        </p:nvSpPr>
        <p:spPr>
          <a:xfrm>
            <a:off x="2571736" y="1643050"/>
            <a:ext cx="6000776" cy="3970318"/>
          </a:xfrm>
          <a:prstGeom prst="rect">
            <a:avLst/>
          </a:prstGeom>
        </p:spPr>
        <p:txBody>
          <a:bodyPr wrap="square">
            <a:spAutoFit/>
          </a:bodyPr>
          <a:lstStyle/>
          <a:p>
            <a:r>
              <a:rPr lang="ru-RU" dirty="0" smtClean="0"/>
              <a:t>Федор Иванович (1873-1938), российский певец (бас), народный артист Республики (1918). Большинство партий впервые исполнил на сцене Московской частной русской оперы (1896-99), пел в Большом и Мариинском театрах. Представитель русского реалистического исполнительского искусства. Создал галерею разнохарактерных образов, раскрывая сложный внутренний мир героя. Среди лучших партий - Борис ("Борис Годунов" М. П. Мусоргского), Мефистофель ("Фауст" Ш. </a:t>
            </a:r>
            <a:r>
              <a:rPr lang="ru-RU" dirty="0" err="1" smtClean="0"/>
              <a:t>Гуно</a:t>
            </a:r>
            <a:r>
              <a:rPr lang="ru-RU" dirty="0" smtClean="0"/>
              <a:t> и "Мефистофель" А. </a:t>
            </a:r>
            <a:r>
              <a:rPr lang="ru-RU" dirty="0" err="1" smtClean="0"/>
              <a:t>Бойто</a:t>
            </a:r>
            <a:r>
              <a:rPr lang="ru-RU" dirty="0" smtClean="0"/>
              <a:t>), а также Мельник ("Русалка" А. С. Даргомыжского), Иван Грозный ("</a:t>
            </a:r>
            <a:r>
              <a:rPr lang="ru-RU" dirty="0" err="1" smtClean="0"/>
              <a:t>Псковитянка</a:t>
            </a:r>
            <a:r>
              <a:rPr lang="ru-RU" dirty="0" smtClean="0"/>
              <a:t>" Н. А. Римского-Корсакова), Сусанин ("Иван Сусанин" М. И. Глинки). </a:t>
            </a:r>
            <a:endParaRPr lang="ru-RU" dirty="0"/>
          </a:p>
        </p:txBody>
      </p:sp>
      <p:sp>
        <p:nvSpPr>
          <p:cNvPr id="5" name="Заголовок 4"/>
          <p:cNvSpPr>
            <a:spLocks noGrp="1"/>
          </p:cNvSpPr>
          <p:nvPr>
            <p:ph type="title"/>
          </p:nvPr>
        </p:nvSpPr>
        <p:spPr>
          <a:xfrm>
            <a:off x="500034" y="357166"/>
            <a:ext cx="8305800" cy="1143000"/>
          </a:xfrm>
        </p:spPr>
        <p:txBody>
          <a:bodyPr/>
          <a:lstStyle/>
          <a:p>
            <a:pPr algn="ctr"/>
            <a:r>
              <a:rPr lang="ru-RU" dirty="0" smtClean="0"/>
              <a:t>Бас – частота 80 -350 Гц</a:t>
            </a: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1955"/>
          <p:cNvPicPr>
            <a:picLocks noChangeAspect="1" noChangeArrowheads="1"/>
          </p:cNvPicPr>
          <p:nvPr/>
        </p:nvPicPr>
        <p:blipFill>
          <a:blip r:embed="rId2" cstate="print"/>
          <a:srcRect/>
          <a:stretch>
            <a:fillRect/>
          </a:stretch>
        </p:blipFill>
        <p:spPr bwMode="auto">
          <a:xfrm>
            <a:off x="928662" y="1500174"/>
            <a:ext cx="2381250" cy="3952876"/>
          </a:xfrm>
          <a:prstGeom prst="rect">
            <a:avLst/>
          </a:prstGeom>
          <a:noFill/>
        </p:spPr>
      </p:pic>
      <p:sp>
        <p:nvSpPr>
          <p:cNvPr id="3" name="Прямоугольник 2"/>
          <p:cNvSpPr/>
          <p:nvPr/>
        </p:nvSpPr>
        <p:spPr>
          <a:xfrm>
            <a:off x="3500430" y="1000108"/>
            <a:ext cx="5000660" cy="3293209"/>
          </a:xfrm>
          <a:prstGeom prst="rect">
            <a:avLst/>
          </a:prstGeom>
        </p:spPr>
        <p:txBody>
          <a:bodyPr wrap="square">
            <a:spAutoFit/>
          </a:bodyPr>
          <a:lstStyle/>
          <a:p>
            <a:r>
              <a:rPr lang="ru-RU" sz="1600" dirty="0" smtClean="0"/>
              <a:t/>
            </a:r>
            <a:br>
              <a:rPr lang="ru-RU" sz="1600" dirty="0" smtClean="0"/>
            </a:br>
            <a:r>
              <a:rPr lang="ru-RU" sz="1600" dirty="0" smtClean="0">
                <a:solidFill>
                  <a:srgbClr val="FF0000"/>
                </a:solidFill>
              </a:rPr>
              <a:t>Сергей Лемешев </a:t>
            </a:r>
            <a:r>
              <a:rPr lang="ru-RU" sz="1600" dirty="0" smtClean="0"/>
              <a:t>-оперный певец (лирический тенор).</a:t>
            </a:r>
          </a:p>
          <a:p>
            <a:r>
              <a:rPr lang="ru-RU" sz="1600" dirty="0" smtClean="0"/>
              <a:t>Родился в деревне Старое </a:t>
            </a:r>
            <a:r>
              <a:rPr lang="ru-RU" sz="1600" dirty="0" err="1" smtClean="0"/>
              <a:t>Князево</a:t>
            </a:r>
            <a:r>
              <a:rPr lang="ru-RU" sz="1600" dirty="0" smtClean="0"/>
              <a:t> Калининградской области. Еще мальчиком уехал в Петербург учиться сапожному ремеслу, потом, уже после революции - в кавалерийскую школу. Оттуда был командирован в Московскую консерваторию. </a:t>
            </a:r>
            <a:r>
              <a:rPr lang="ru-RU" sz="1600" dirty="0" smtClean="0"/>
              <a:t>С </a:t>
            </a:r>
            <a:r>
              <a:rPr lang="ru-RU" sz="1600" dirty="0" smtClean="0"/>
              <a:t>1959 по 1961 год был руководителем оперной студии при Московской консерватории.</a:t>
            </a:r>
            <a:br>
              <a:rPr lang="ru-RU" sz="1600" dirty="0" smtClean="0"/>
            </a:br>
            <a:r>
              <a:rPr lang="ru-RU" sz="1600" dirty="0" smtClean="0"/>
              <a:t>Лауреат Государственной премии СССР (1941, за участие в фильме "Музыкальная история").</a:t>
            </a:r>
            <a:br>
              <a:rPr lang="ru-RU" sz="1600" dirty="0" smtClean="0"/>
            </a:br>
            <a:r>
              <a:rPr lang="ru-RU" sz="1600" dirty="0" smtClean="0"/>
              <a:t>Народный артист СССР (1950). </a:t>
            </a:r>
            <a:endParaRPr lang="ru-RU" sz="1600" dirty="0"/>
          </a:p>
        </p:txBody>
      </p:sp>
      <p:sp>
        <p:nvSpPr>
          <p:cNvPr id="4" name="Заголовок 3"/>
          <p:cNvSpPr>
            <a:spLocks noGrp="1"/>
          </p:cNvSpPr>
          <p:nvPr>
            <p:ph type="title"/>
          </p:nvPr>
        </p:nvSpPr>
        <p:spPr>
          <a:xfrm>
            <a:off x="857224" y="285728"/>
            <a:ext cx="7115196" cy="653210"/>
          </a:xfrm>
        </p:spPr>
        <p:txBody>
          <a:bodyPr>
            <a:normAutofit fontScale="90000"/>
          </a:bodyPr>
          <a:lstStyle/>
          <a:p>
            <a:r>
              <a:rPr lang="ru-RU" dirty="0" smtClean="0"/>
              <a:t/>
            </a:r>
            <a:br>
              <a:rPr lang="ru-RU" dirty="0" smtClean="0"/>
            </a:br>
            <a:r>
              <a:rPr lang="ru-RU" dirty="0" smtClean="0"/>
              <a:t> Тенор  -частота 130 – 500 Гц</a:t>
            </a: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Прямоугольник 2"/>
          <p:cNvSpPr/>
          <p:nvPr/>
        </p:nvSpPr>
        <p:spPr>
          <a:xfrm>
            <a:off x="1000100" y="1859340"/>
            <a:ext cx="7286676" cy="3970318"/>
          </a:xfrm>
          <a:prstGeom prst="rect">
            <a:avLst/>
          </a:prstGeom>
        </p:spPr>
        <p:txBody>
          <a:bodyPr wrap="square">
            <a:spAutoFit/>
          </a:bodyPr>
          <a:lstStyle/>
          <a:p>
            <a:r>
              <a:rPr lang="ru-RU" b="1" dirty="0" err="1" smtClean="0"/>
              <a:t>Гро́мкость</a:t>
            </a:r>
            <a:r>
              <a:rPr lang="ru-RU" b="1" dirty="0" smtClean="0"/>
              <a:t> </a:t>
            </a:r>
            <a:r>
              <a:rPr lang="ru-RU" b="1" dirty="0" err="1" smtClean="0"/>
              <a:t>зву́ка</a:t>
            </a:r>
            <a:r>
              <a:rPr lang="ru-RU" dirty="0" smtClean="0"/>
              <a:t> — субъективное восприятие силы </a:t>
            </a:r>
            <a:r>
              <a:rPr lang="ru-RU" dirty="0" smtClean="0">
                <a:hlinkClick r:id="rId2" tooltip="Звук"/>
              </a:rPr>
              <a:t>звука</a:t>
            </a:r>
            <a:r>
              <a:rPr lang="ru-RU" dirty="0" smtClean="0"/>
              <a:t> (абсолютная величина слухового ощущения). </a:t>
            </a:r>
          </a:p>
          <a:p>
            <a:r>
              <a:rPr lang="ru-RU" i="1" dirty="0" smtClean="0">
                <a:solidFill>
                  <a:srgbClr val="FF0000"/>
                </a:solidFill>
              </a:rPr>
              <a:t>Громкость главным образом зависит от амплитуды колебаний в звуковой волне.</a:t>
            </a:r>
            <a:r>
              <a:rPr lang="ru-RU" dirty="0" smtClean="0"/>
              <a:t> Чем больше амплитуда  колебаний, тем громче звук.  </a:t>
            </a:r>
          </a:p>
          <a:p>
            <a:r>
              <a:rPr lang="ru-RU" dirty="0" smtClean="0"/>
              <a:t>Громкость зависит также от того, насколько чувствительно наше ухо к данному звуку. </a:t>
            </a:r>
          </a:p>
          <a:p>
            <a:r>
              <a:rPr lang="ru-RU" dirty="0" smtClean="0"/>
              <a:t>Единицей абсолютной шкалы громкости является </a:t>
            </a:r>
            <a:r>
              <a:rPr lang="ru-RU" b="1" dirty="0" smtClean="0">
                <a:hlinkClick r:id="rId3" tooltip="Сон (единица громкости)"/>
              </a:rPr>
              <a:t>сон</a:t>
            </a:r>
            <a:r>
              <a:rPr lang="ru-RU" dirty="0" smtClean="0"/>
              <a:t>.</a:t>
            </a:r>
          </a:p>
          <a:p>
            <a:r>
              <a:rPr lang="ru-RU" dirty="0" smtClean="0"/>
              <a:t>Громкостью в 1 сон обладает приглушённый разговор.</a:t>
            </a:r>
          </a:p>
          <a:p>
            <a:r>
              <a:rPr lang="ru-RU" dirty="0" smtClean="0"/>
              <a:t>Тиканье часов характеризуется   громкостью 0,1 сон, громкий уличный шум – 8 сон. В кузнечном цехе громкость достигает 64 сон, а вблизи двигателя реактивного самолёта 256 сон.</a:t>
            </a:r>
          </a:p>
          <a:p>
            <a:r>
              <a:rPr lang="ru-RU" dirty="0" smtClean="0"/>
              <a:t>На практике громкость звука характеризуют </a:t>
            </a:r>
            <a:r>
              <a:rPr lang="ru-RU" dirty="0" smtClean="0">
                <a:solidFill>
                  <a:srgbClr val="FF0000"/>
                </a:solidFill>
              </a:rPr>
              <a:t>уровнем громкости </a:t>
            </a:r>
            <a:r>
              <a:rPr lang="ru-RU" dirty="0" smtClean="0"/>
              <a:t>измеряемым в </a:t>
            </a:r>
            <a:r>
              <a:rPr lang="ru-RU" i="1" u="sng" dirty="0" smtClean="0"/>
              <a:t>фонах,</a:t>
            </a:r>
            <a:r>
              <a:rPr lang="ru-RU" dirty="0" smtClean="0"/>
              <a:t> или </a:t>
            </a:r>
            <a:r>
              <a:rPr lang="ru-RU" sz="1600" dirty="0" smtClean="0">
                <a:solidFill>
                  <a:srgbClr val="FF0000"/>
                </a:solidFill>
              </a:rPr>
              <a:t>уровнем звукового давления</a:t>
            </a:r>
            <a:r>
              <a:rPr lang="ru-RU" dirty="0" smtClean="0"/>
              <a:t>, измеряемым в </a:t>
            </a:r>
            <a:r>
              <a:rPr lang="ru-RU" i="1" u="sng" dirty="0" smtClean="0"/>
              <a:t>белах или децибелах. </a:t>
            </a:r>
            <a:endParaRPr lang="ru-RU" i="1" u="sng" dirty="0"/>
          </a:p>
        </p:txBody>
      </p:sp>
      <p:sp>
        <p:nvSpPr>
          <p:cNvPr id="4" name="Заголовок 3"/>
          <p:cNvSpPr>
            <a:spLocks noGrp="1"/>
          </p:cNvSpPr>
          <p:nvPr>
            <p:ph type="title"/>
          </p:nvPr>
        </p:nvSpPr>
        <p:spPr/>
        <p:txBody>
          <a:bodyPr/>
          <a:lstStyle/>
          <a:p>
            <a:pPr algn="ctr"/>
            <a:r>
              <a:rPr lang="ru-RU" dirty="0" smtClean="0"/>
              <a:t>Громкость звука</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1285850" y="1643048"/>
          <a:ext cx="5257840" cy="4317288"/>
        </p:xfrm>
        <a:graphic>
          <a:graphicData uri="http://schemas.openxmlformats.org/drawingml/2006/table">
            <a:tbl>
              <a:tblPr/>
              <a:tblGrid>
                <a:gridCol w="1314460"/>
                <a:gridCol w="1314460"/>
                <a:gridCol w="1314460"/>
                <a:gridCol w="1314460"/>
              </a:tblGrid>
              <a:tr h="243795">
                <a:tc>
                  <a:txBody>
                    <a:bodyPr/>
                    <a:lstStyle/>
                    <a:p>
                      <a:pPr>
                        <a:lnSpc>
                          <a:spcPct val="115000"/>
                        </a:lnSpc>
                        <a:spcAft>
                          <a:spcPts val="750"/>
                        </a:spcAft>
                      </a:pPr>
                      <a:r>
                        <a:rPr lang="ru-RU" sz="1400" dirty="0">
                          <a:solidFill>
                            <a:srgbClr val="000000"/>
                          </a:solidFill>
                          <a:latin typeface="Verdana"/>
                          <a:ea typeface="Times New Roman"/>
                          <a:cs typeface="Times New Roman"/>
                        </a:rPr>
                        <a:t>Звук </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L, Дб</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Звук </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L, Дб</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9935">
                <a:tc>
                  <a:txBody>
                    <a:bodyPr/>
                    <a:lstStyle/>
                    <a:p>
                      <a:pPr>
                        <a:lnSpc>
                          <a:spcPct val="115000"/>
                        </a:lnSpc>
                        <a:spcAft>
                          <a:spcPts val="750"/>
                        </a:spcAft>
                      </a:pPr>
                      <a:r>
                        <a:rPr lang="ru-RU" sz="1400" dirty="0">
                          <a:solidFill>
                            <a:srgbClr val="000000"/>
                          </a:solidFill>
                          <a:latin typeface="Verdana"/>
                          <a:ea typeface="Times New Roman"/>
                          <a:cs typeface="Times New Roman"/>
                        </a:rPr>
                        <a:t>Порог слышимости</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dirty="0">
                          <a:solidFill>
                            <a:srgbClr val="000000"/>
                          </a:solidFill>
                          <a:latin typeface="Verdana"/>
                          <a:ea typeface="Times New Roman"/>
                          <a:cs typeface="Times New Roman"/>
                        </a:rPr>
                        <a:t>0</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Уличный шум </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70</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3290">
                <a:tc>
                  <a:txBody>
                    <a:bodyPr/>
                    <a:lstStyle/>
                    <a:p>
                      <a:pPr>
                        <a:lnSpc>
                          <a:spcPct val="115000"/>
                        </a:lnSpc>
                        <a:spcAft>
                          <a:spcPts val="750"/>
                        </a:spcAft>
                      </a:pPr>
                      <a:r>
                        <a:rPr lang="ru-RU" sz="1400">
                          <a:solidFill>
                            <a:srgbClr val="000000"/>
                          </a:solidFill>
                          <a:latin typeface="Verdana"/>
                          <a:ea typeface="Times New Roman"/>
                          <a:cs typeface="Times New Roman"/>
                        </a:rPr>
                        <a:t>Тиканье часов</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dirty="0">
                          <a:solidFill>
                            <a:srgbClr val="000000"/>
                          </a:solidFill>
                          <a:latin typeface="Verdana"/>
                          <a:ea typeface="Times New Roman"/>
                          <a:cs typeface="Times New Roman"/>
                        </a:rPr>
                        <a:t>10</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dirty="0">
                          <a:solidFill>
                            <a:srgbClr val="000000"/>
                          </a:solidFill>
                          <a:latin typeface="Verdana"/>
                          <a:ea typeface="Times New Roman"/>
                          <a:cs typeface="Times New Roman"/>
                        </a:rPr>
                        <a:t>Крик </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80</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9935">
                <a:tc>
                  <a:txBody>
                    <a:bodyPr/>
                    <a:lstStyle/>
                    <a:p>
                      <a:pPr>
                        <a:lnSpc>
                          <a:spcPct val="115000"/>
                        </a:lnSpc>
                        <a:spcAft>
                          <a:spcPts val="750"/>
                        </a:spcAft>
                      </a:pPr>
                      <a:r>
                        <a:rPr lang="ru-RU" sz="1400">
                          <a:solidFill>
                            <a:srgbClr val="000000"/>
                          </a:solidFill>
                          <a:latin typeface="Verdana"/>
                          <a:ea typeface="Times New Roman"/>
                          <a:cs typeface="Times New Roman"/>
                        </a:rPr>
                        <a:t>Шепот </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20</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dirty="0">
                          <a:solidFill>
                            <a:srgbClr val="000000"/>
                          </a:solidFill>
                          <a:latin typeface="Verdana"/>
                          <a:ea typeface="Times New Roman"/>
                          <a:cs typeface="Times New Roman"/>
                        </a:rPr>
                        <a:t>Пневматическое сверло </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90</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3290">
                <a:tc>
                  <a:txBody>
                    <a:bodyPr/>
                    <a:lstStyle/>
                    <a:p>
                      <a:pPr>
                        <a:lnSpc>
                          <a:spcPct val="115000"/>
                        </a:lnSpc>
                        <a:spcAft>
                          <a:spcPts val="750"/>
                        </a:spcAft>
                      </a:pPr>
                      <a:r>
                        <a:rPr lang="ru-RU" sz="1400">
                          <a:solidFill>
                            <a:srgbClr val="000000"/>
                          </a:solidFill>
                          <a:latin typeface="Verdana"/>
                          <a:ea typeface="Times New Roman"/>
                          <a:cs typeface="Times New Roman"/>
                        </a:rPr>
                        <a:t>Тихая улица </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30</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dirty="0">
                          <a:solidFill>
                            <a:srgbClr val="000000"/>
                          </a:solidFill>
                          <a:latin typeface="Verdana"/>
                          <a:ea typeface="Times New Roman"/>
                          <a:cs typeface="Times New Roman"/>
                        </a:rPr>
                        <a:t>Кузнечный цех </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100</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9935">
                <a:tc>
                  <a:txBody>
                    <a:bodyPr/>
                    <a:lstStyle/>
                    <a:p>
                      <a:pPr>
                        <a:lnSpc>
                          <a:spcPct val="115000"/>
                        </a:lnSpc>
                        <a:spcAft>
                          <a:spcPts val="750"/>
                        </a:spcAft>
                      </a:pPr>
                      <a:r>
                        <a:rPr lang="ru-RU" sz="1400">
                          <a:solidFill>
                            <a:srgbClr val="000000"/>
                          </a:solidFill>
                          <a:latin typeface="Verdana"/>
                          <a:ea typeface="Times New Roman"/>
                          <a:cs typeface="Times New Roman"/>
                        </a:rPr>
                        <a:t>Приглушенный разговор </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40</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dirty="0">
                          <a:solidFill>
                            <a:srgbClr val="000000"/>
                          </a:solidFill>
                          <a:latin typeface="Verdana"/>
                          <a:ea typeface="Times New Roman"/>
                          <a:cs typeface="Times New Roman"/>
                        </a:rPr>
                        <a:t>Клепальный молот </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110</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9935">
                <a:tc>
                  <a:txBody>
                    <a:bodyPr/>
                    <a:lstStyle/>
                    <a:p>
                      <a:pPr>
                        <a:lnSpc>
                          <a:spcPct val="115000"/>
                        </a:lnSpc>
                        <a:spcAft>
                          <a:spcPts val="750"/>
                        </a:spcAft>
                      </a:pPr>
                      <a:r>
                        <a:rPr lang="ru-RU" sz="1400">
                          <a:solidFill>
                            <a:srgbClr val="000000"/>
                          </a:solidFill>
                          <a:latin typeface="Verdana"/>
                          <a:ea typeface="Times New Roman"/>
                          <a:cs typeface="Times New Roman"/>
                        </a:rPr>
                        <a:t>Разговор </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50</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dirty="0">
                          <a:solidFill>
                            <a:srgbClr val="000000"/>
                          </a:solidFill>
                          <a:latin typeface="Verdana"/>
                          <a:ea typeface="Times New Roman"/>
                          <a:cs typeface="Times New Roman"/>
                        </a:rPr>
                        <a:t>Самолетный двигатель </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120</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3290">
                <a:tc>
                  <a:txBody>
                    <a:bodyPr/>
                    <a:lstStyle/>
                    <a:p>
                      <a:pPr>
                        <a:lnSpc>
                          <a:spcPct val="115000"/>
                        </a:lnSpc>
                        <a:spcAft>
                          <a:spcPts val="750"/>
                        </a:spcAft>
                      </a:pPr>
                      <a:r>
                        <a:rPr lang="ru-RU" sz="1400">
                          <a:solidFill>
                            <a:srgbClr val="000000"/>
                          </a:solidFill>
                          <a:latin typeface="Verdana"/>
                          <a:ea typeface="Times New Roman"/>
                          <a:cs typeface="Times New Roman"/>
                        </a:rPr>
                        <a:t>Пишущая машинка </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a:solidFill>
                            <a:srgbClr val="000000"/>
                          </a:solidFill>
                          <a:latin typeface="Verdana"/>
                          <a:ea typeface="Times New Roman"/>
                          <a:cs typeface="Times New Roman"/>
                        </a:rPr>
                        <a:t>60</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dirty="0">
                          <a:solidFill>
                            <a:srgbClr val="000000"/>
                          </a:solidFill>
                          <a:latin typeface="Verdana"/>
                          <a:ea typeface="Times New Roman"/>
                          <a:cs typeface="Times New Roman"/>
                        </a:rPr>
                        <a:t>Болевой порог </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750"/>
                        </a:spcAft>
                      </a:pPr>
                      <a:r>
                        <a:rPr lang="ru-RU" sz="1400" dirty="0">
                          <a:solidFill>
                            <a:srgbClr val="000000"/>
                          </a:solidFill>
                          <a:latin typeface="Verdana"/>
                          <a:ea typeface="Times New Roman"/>
                          <a:cs typeface="Times New Roman"/>
                        </a:rPr>
                        <a:t>130</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Заголовок 4"/>
          <p:cNvSpPr>
            <a:spLocks noGrp="1"/>
          </p:cNvSpPr>
          <p:nvPr>
            <p:ph type="title"/>
          </p:nvPr>
        </p:nvSpPr>
        <p:spPr>
          <a:xfrm>
            <a:off x="457200" y="704088"/>
            <a:ext cx="7329510" cy="510334"/>
          </a:xfrm>
        </p:spPr>
        <p:txBody>
          <a:bodyPr>
            <a:normAutofit fontScale="90000"/>
          </a:bodyPr>
          <a:lstStyle/>
          <a:p>
            <a:pPr algn="ctr"/>
            <a:r>
              <a:rPr lang="ru-RU" dirty="0" smtClean="0"/>
              <a:t>Таблица уровня звукового давления</a:t>
            </a:r>
            <a:endParaRPr lang="ru-RU" dirty="0"/>
          </a:p>
        </p:txBody>
      </p:sp>
      <p:pic>
        <p:nvPicPr>
          <p:cNvPr id="6" name="Рисунок 5" descr="clock[1].jpg"/>
          <p:cNvPicPr>
            <a:picLocks noChangeAspect="1"/>
          </p:cNvPicPr>
          <p:nvPr/>
        </p:nvPicPr>
        <p:blipFill>
          <a:blip r:embed="rId4" cstate="print"/>
          <a:stretch>
            <a:fillRect/>
          </a:stretch>
        </p:blipFill>
        <p:spPr>
          <a:xfrm>
            <a:off x="6572264" y="1142984"/>
            <a:ext cx="2293938" cy="2248059"/>
          </a:xfrm>
          <a:prstGeom prst="rect">
            <a:avLst/>
          </a:prstGeom>
        </p:spPr>
      </p:pic>
      <p:pic>
        <p:nvPicPr>
          <p:cNvPr id="7" name="Рисунок 6" descr="e4307910d2827816218f456b15fd7782[1].jpg"/>
          <p:cNvPicPr>
            <a:picLocks noChangeAspect="1"/>
          </p:cNvPicPr>
          <p:nvPr/>
        </p:nvPicPr>
        <p:blipFill>
          <a:blip r:embed="rId5" cstate="print"/>
          <a:stretch>
            <a:fillRect/>
          </a:stretch>
        </p:blipFill>
        <p:spPr>
          <a:xfrm flipH="1">
            <a:off x="6273630" y="4071942"/>
            <a:ext cx="2435918" cy="1857388"/>
          </a:xfrm>
          <a:prstGeom prst="rect">
            <a:avLst/>
          </a:prstGeom>
        </p:spPr>
      </p:pic>
      <p:pic>
        <p:nvPicPr>
          <p:cNvPr id="8" name="tick-tack.mp3">
            <a:hlinkClick r:id="" action="ppaction://media"/>
          </p:cNvPr>
          <p:cNvPicPr>
            <a:picLocks noRot="1" noChangeAspect="1"/>
          </p:cNvPicPr>
          <p:nvPr>
            <a:audioFile r:link="rId1"/>
          </p:nvPr>
        </p:nvPicPr>
        <p:blipFill>
          <a:blip r:embed="rId6" cstate="print"/>
          <a:stretch>
            <a:fillRect/>
          </a:stretch>
        </p:blipFill>
        <p:spPr>
          <a:xfrm>
            <a:off x="7572396" y="2143116"/>
            <a:ext cx="304800" cy="304800"/>
          </a:xfrm>
          <a:prstGeom prst="rect">
            <a:avLst/>
          </a:prstGeom>
        </p:spPr>
      </p:pic>
      <p:pic>
        <p:nvPicPr>
          <p:cNvPr id="9" name="взлет.mp3">
            <a:hlinkClick r:id="" action="ppaction://media"/>
          </p:cNvPr>
          <p:cNvPicPr>
            <a:picLocks noRot="1" noChangeAspect="1"/>
          </p:cNvPicPr>
          <p:nvPr>
            <a:audioFile r:link="rId2"/>
          </p:nvPr>
        </p:nvPicPr>
        <p:blipFill>
          <a:blip r:embed="rId7" cstate="print"/>
          <a:stretch>
            <a:fillRect/>
          </a:stretch>
        </p:blipFill>
        <p:spPr>
          <a:xfrm>
            <a:off x="8358214" y="557214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977"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052" fill="hold"/>
                                        <p:tgtEl>
                                          <p:spTgt spid="9"/>
                                        </p:tgtEl>
                                      </p:cBhvr>
                                    </p:cmd>
                                  </p:childTnLst>
                                </p:cTn>
                              </p:par>
                            </p:childTnLst>
                          </p:cTn>
                        </p:par>
                      </p:childTnLst>
                    </p:cTn>
                  </p:par>
                </p:childTnLst>
              </p:cTn>
              <p:nextCondLst>
                <p:cond evt="onClick" delay="0">
                  <p:tgtEl>
                    <p:spTgt spid="9"/>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Прямоугольник 2"/>
          <p:cNvSpPr/>
          <p:nvPr/>
        </p:nvSpPr>
        <p:spPr>
          <a:xfrm>
            <a:off x="785786" y="642918"/>
            <a:ext cx="7643866" cy="3970318"/>
          </a:xfrm>
          <a:prstGeom prst="rect">
            <a:avLst/>
          </a:prstGeom>
        </p:spPr>
        <p:txBody>
          <a:bodyPr wrap="square">
            <a:spAutoFit/>
          </a:bodyPr>
          <a:lstStyle/>
          <a:p>
            <a:r>
              <a:rPr lang="ru-RU" dirty="0" smtClean="0"/>
              <a:t>Громкость человеческого голоса можно увеличить с помощью мегафона  - прибора, усиливающего звук. Прибор этот — сложный, электрический. Но можно сделать и совсем простой мегафон, рупор, в котором никакого электричества не будет, но действует он тоже неплохо.</a:t>
            </a:r>
          </a:p>
          <a:p>
            <a:r>
              <a:rPr lang="ru-RU" dirty="0" smtClean="0"/>
              <a:t>К слову сказать, греческое название «мегафон» так и переводится: «большой звук». Дело в том, что звук, колебания частиц воздуха, рупор направляется строго в одну сторону. Стенки рупора не позволяют звуку рассеиваться в стороны, и колебания воздуха сохраняются на значительно большем протяжении.</a:t>
            </a:r>
          </a:p>
          <a:p>
            <a:r>
              <a:rPr lang="ru-RU" dirty="0" smtClean="0"/>
              <a:t>Известно, что с рупором длиной в 2 метра можно вести разговор на расстоянии до одного километра, а при очень тихой погоде, да ночью — еще и дальше!</a:t>
            </a:r>
          </a:p>
          <a:p>
            <a:endParaRPr lang="ru-RU" dirty="0"/>
          </a:p>
        </p:txBody>
      </p:sp>
      <p:pic>
        <p:nvPicPr>
          <p:cNvPr id="18433" name="Picture 1" descr="Самодельный мегафон"/>
          <p:cNvPicPr>
            <a:picLocks noChangeAspect="1" noChangeArrowheads="1"/>
          </p:cNvPicPr>
          <p:nvPr/>
        </p:nvPicPr>
        <p:blipFill>
          <a:blip r:embed="rId2" cstate="print"/>
          <a:srcRect/>
          <a:stretch>
            <a:fillRect/>
          </a:stretch>
        </p:blipFill>
        <p:spPr bwMode="auto">
          <a:xfrm>
            <a:off x="1071538" y="4214818"/>
            <a:ext cx="3305175" cy="2257425"/>
          </a:xfrm>
          <a:prstGeom prst="rect">
            <a:avLst/>
          </a:prstGeom>
          <a:noFill/>
        </p:spPr>
      </p:pic>
      <p:pic>
        <p:nvPicPr>
          <p:cNvPr id="18435" name="Picture 3" descr="Картинка 4 из 78">
            <a:hlinkClick r:id="rId3"/>
          </p:cNvPr>
          <p:cNvPicPr>
            <a:picLocks noChangeAspect="1" noChangeArrowheads="1"/>
          </p:cNvPicPr>
          <p:nvPr/>
        </p:nvPicPr>
        <p:blipFill>
          <a:blip r:embed="rId4" cstate="print"/>
          <a:srcRect/>
          <a:stretch>
            <a:fillRect/>
          </a:stretch>
        </p:blipFill>
        <p:spPr bwMode="auto">
          <a:xfrm>
            <a:off x="5786446" y="4357694"/>
            <a:ext cx="2686050" cy="2190751"/>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ctr"/>
            <a:r>
              <a:rPr lang="ru-RU" dirty="0" smtClean="0"/>
              <a:t>Фонограф</a:t>
            </a:r>
            <a:endParaRPr lang="ru-RU" dirty="0"/>
          </a:p>
        </p:txBody>
      </p:sp>
      <p:sp>
        <p:nvSpPr>
          <p:cNvPr id="9" name="Содержимое 8"/>
          <p:cNvSpPr>
            <a:spLocks noGrp="1"/>
          </p:cNvSpPr>
          <p:nvPr>
            <p:ph idx="1"/>
          </p:nvPr>
        </p:nvSpPr>
        <p:spPr/>
        <p:txBody>
          <a:bodyPr>
            <a:normAutofit/>
          </a:bodyPr>
          <a:lstStyle/>
          <a:p>
            <a:r>
              <a:rPr lang="ru-RU" sz="1600" b="1" dirty="0" smtClean="0"/>
              <a:t>Фонограф</a:t>
            </a:r>
            <a:r>
              <a:rPr lang="ru-RU" sz="1600" dirty="0" smtClean="0"/>
              <a:t> -первый прибор для записи и воспроизведения звука. Изобретён </a:t>
            </a:r>
            <a:r>
              <a:rPr lang="ru-RU" sz="1600" dirty="0" smtClean="0">
                <a:hlinkClick r:id="rId2" tooltip="Эдисон, Томас Алва"/>
              </a:rPr>
              <a:t>Томасом </a:t>
            </a:r>
            <a:r>
              <a:rPr lang="ru-RU" sz="1600" dirty="0" err="1" smtClean="0">
                <a:hlinkClick r:id="rId2" tooltip="Эдисон, Томас Алва"/>
              </a:rPr>
              <a:t>Альва</a:t>
            </a:r>
            <a:r>
              <a:rPr lang="ru-RU" sz="1600" dirty="0" smtClean="0">
                <a:hlinkClick r:id="rId2" tooltip="Эдисон, Томас Алва"/>
              </a:rPr>
              <a:t> Эдисоном</a:t>
            </a:r>
            <a:r>
              <a:rPr lang="ru-RU" sz="1600" dirty="0" smtClean="0"/>
              <a:t>, представлен </a:t>
            </a:r>
            <a:r>
              <a:rPr lang="ru-RU" sz="1600" dirty="0" smtClean="0">
                <a:hlinkClick r:id="rId3" tooltip="21 ноября"/>
              </a:rPr>
              <a:t>21 ноября</a:t>
            </a:r>
            <a:r>
              <a:rPr lang="ru-RU" sz="1600" dirty="0" smtClean="0"/>
              <a:t> </a:t>
            </a:r>
            <a:r>
              <a:rPr lang="ru-RU" sz="1600" dirty="0" smtClean="0">
                <a:hlinkClick r:id="rId4" tooltip="1877"/>
              </a:rPr>
              <a:t>1877</a:t>
            </a:r>
            <a:r>
              <a:rPr lang="ru-RU" sz="1600" dirty="0" smtClean="0"/>
              <a:t> года. Звук записывается на носителе в форме дорожки, глубина которой пропорциональна громкости звука. Звуковая дорожка фонографа размещается по цилиндрической спирали на сменном вращающемся барабане. При воспроизведении игла, двигающаяся по канавке, передаёт колебания на упругую мембрану, которая излучает звук. </a:t>
            </a:r>
            <a:endParaRPr lang="ru-RU" sz="1600" dirty="0"/>
          </a:p>
        </p:txBody>
      </p:sp>
      <p:pic>
        <p:nvPicPr>
          <p:cNvPr id="6" name="Рисунок 5" descr="Файл:EdisonPhonograph.jpg">
            <a:hlinkClick r:id="rId5"/>
          </p:cNvPr>
          <p:cNvPicPr/>
          <p:nvPr/>
        </p:nvPicPr>
        <p:blipFill>
          <a:blip r:embed="rId6" cstate="print"/>
          <a:srcRect/>
          <a:stretch>
            <a:fillRect/>
          </a:stretch>
        </p:blipFill>
        <p:spPr bwMode="auto">
          <a:xfrm>
            <a:off x="4000496" y="3429000"/>
            <a:ext cx="3286148" cy="27860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Звуковые волны </a:t>
            </a:r>
            <a:endParaRPr lang="ru-RU" dirty="0"/>
          </a:p>
        </p:txBody>
      </p:sp>
      <p:sp>
        <p:nvSpPr>
          <p:cNvPr id="4" name="TextBox 3"/>
          <p:cNvSpPr txBox="1"/>
          <p:nvPr/>
        </p:nvSpPr>
        <p:spPr>
          <a:xfrm>
            <a:off x="714348" y="2143116"/>
            <a:ext cx="7072362" cy="2308324"/>
          </a:xfrm>
          <a:prstGeom prst="rect">
            <a:avLst/>
          </a:prstGeom>
          <a:noFill/>
        </p:spPr>
        <p:txBody>
          <a:bodyPr wrap="square" rtlCol="0">
            <a:spAutoFit/>
          </a:bodyPr>
          <a:lstStyle/>
          <a:p>
            <a:pPr>
              <a:buFont typeface="Arial" pitchFamily="34" charset="0"/>
              <a:buChar char="•"/>
            </a:pPr>
            <a:r>
              <a:rPr lang="ru-RU" dirty="0" smtClean="0"/>
              <a:t>Упругие волны, способные вызвать у человека слуховые ощущения.</a:t>
            </a:r>
          </a:p>
          <a:p>
            <a:pPr>
              <a:buFont typeface="Arial" pitchFamily="34" charset="0"/>
              <a:buChar char="•"/>
            </a:pPr>
            <a:r>
              <a:rPr lang="ru-RU" dirty="0" smtClean="0"/>
              <a:t>Частоты в диапазоне от 16 Гц  до 20000Гц называются звуковыми.</a:t>
            </a:r>
          </a:p>
          <a:p>
            <a:pPr>
              <a:buFont typeface="Arial" pitchFamily="34" charset="0"/>
              <a:buChar char="•"/>
            </a:pPr>
            <a:r>
              <a:rPr lang="ru-RU" dirty="0" smtClean="0"/>
              <a:t>Любое тело, колеблющееся со звуковой частотой, является источником звука.</a:t>
            </a:r>
          </a:p>
          <a:p>
            <a:pPr>
              <a:buFont typeface="Arial" pitchFamily="34" charset="0"/>
              <a:buChar char="•"/>
            </a:pPr>
            <a:r>
              <a:rPr lang="ru-RU" dirty="0" smtClean="0"/>
              <a:t>Существуют естественные и искусственные источники звука.</a:t>
            </a:r>
          </a:p>
          <a:p>
            <a:r>
              <a:rPr lang="ru-RU" dirty="0" smtClean="0"/>
              <a:t> </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Строение человеческого уха </a:t>
            </a:r>
            <a:endParaRPr lang="ru-RU" dirty="0"/>
          </a:p>
        </p:txBody>
      </p:sp>
      <p:pic>
        <p:nvPicPr>
          <p:cNvPr id="26628" name="Picture 4" descr="Картинка 15 из 52">
            <a:hlinkClick r:id="rId2"/>
          </p:cNvPr>
          <p:cNvPicPr>
            <a:picLocks noChangeAspect="1" noChangeArrowheads="1"/>
          </p:cNvPicPr>
          <p:nvPr/>
        </p:nvPicPr>
        <p:blipFill>
          <a:blip r:embed="rId3" cstate="print"/>
          <a:srcRect/>
          <a:stretch>
            <a:fillRect/>
          </a:stretch>
        </p:blipFill>
        <p:spPr bwMode="auto">
          <a:xfrm>
            <a:off x="2428860" y="2143116"/>
            <a:ext cx="4357718" cy="3640627"/>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Распространение звуковых волн </a:t>
            </a:r>
            <a:endParaRPr lang="ru-RU" dirty="0"/>
          </a:p>
        </p:txBody>
      </p:sp>
      <p:pic>
        <p:nvPicPr>
          <p:cNvPr id="27650" name="Picture 2" descr="Картинка 5 из 4261">
            <a:hlinkClick r:id="rId2"/>
          </p:cNvPr>
          <p:cNvPicPr>
            <a:picLocks noChangeAspect="1" noChangeArrowheads="1"/>
          </p:cNvPicPr>
          <p:nvPr/>
        </p:nvPicPr>
        <p:blipFill>
          <a:blip r:embed="rId3" cstate="print"/>
          <a:srcRect/>
          <a:stretch>
            <a:fillRect/>
          </a:stretch>
        </p:blipFill>
        <p:spPr bwMode="auto">
          <a:xfrm>
            <a:off x="2000232" y="2428868"/>
            <a:ext cx="5143536" cy="365715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1142976" y="856357"/>
            <a:ext cx="7215238" cy="60324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Звуковое </a:t>
            </a:r>
            <a:r>
              <a:rPr kumimoji="0" lang="ru-RU"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эхо</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отражённый </a:t>
            </a:r>
            <a:r>
              <a:rPr kumimoji="0" lang="ru-RU" sz="16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2" tooltip="Звук"/>
              </a:rPr>
              <a:t>звук</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Обычно эхо замечают, если слышат также прямой звук от источника, когда в одной точке пространства можно несколько раз услышать звук из одного источника, пришедший по прямому пути и отражённый (возможно несколько раз) от окружающих предметов. Так как при отражении звуковая волна теряет энергию, то звуковая волна от более сильного источника звука сможет отразиться от поверхностей (например стоящих друг напротив друга домов или стен) много раз, проходя через одну точку, что вызовет многократное эхо (такое эхо можно наблюдать от </a:t>
            </a:r>
            <a:r>
              <a:rPr kumimoji="0" lang="ru-RU" sz="16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hlinkClick r:id="rId3" tooltip="Гром"/>
              </a:rPr>
              <a:t>грома</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lang="ru-RU" sz="1600" dirty="0">
                <a:latin typeface="Arial" pitchFamily="34" charset="0"/>
                <a:cs typeface="Arial" pitchFamily="34" charset="0"/>
              </a:rPr>
              <a:t> Эхо обусловлено тем, что </a:t>
            </a:r>
            <a:r>
              <a:rPr lang="ru-RU" sz="1600" dirty="0">
                <a:latin typeface="Arial" pitchFamily="34" charset="0"/>
                <a:cs typeface="Arial" pitchFamily="34" charset="0"/>
                <a:hlinkClick r:id="rId4" tooltip="Звуковая волна (страница отсутствует)"/>
              </a:rPr>
              <a:t>звуковые волны</a:t>
            </a:r>
            <a:r>
              <a:rPr lang="ru-RU" sz="1600" dirty="0">
                <a:latin typeface="Arial" pitchFamily="34" charset="0"/>
                <a:cs typeface="Arial" pitchFamily="34" charset="0"/>
              </a:rPr>
              <a:t> могут отражаться твердыми поверхностями, это связано с динамической картиной разрежений и уплотнений воздуха вблизи отражающей поверхности. В случае, если источник звука расположен неподалеку от такой поверхности, повернутой к нему под </a:t>
            </a:r>
            <a:r>
              <a:rPr lang="ru-RU" sz="1600" dirty="0">
                <a:latin typeface="Arial" pitchFamily="34" charset="0"/>
                <a:cs typeface="Arial" pitchFamily="34" charset="0"/>
                <a:hlinkClick r:id="rId5" tooltip="Прямой угол"/>
              </a:rPr>
              <a:t>прямым углом</a:t>
            </a:r>
            <a:r>
              <a:rPr lang="ru-RU" sz="1600" dirty="0">
                <a:latin typeface="Arial" pitchFamily="34" charset="0"/>
                <a:cs typeface="Arial" pitchFamily="34" charset="0"/>
              </a:rPr>
              <a:t> (или под углом, близким к прямому), звук, отразившись от такой поверхности, как </a:t>
            </a:r>
            <a:r>
              <a:rPr lang="ru-RU" sz="1600" dirty="0">
                <a:latin typeface="Arial" pitchFamily="34" charset="0"/>
                <a:cs typeface="Arial" pitchFamily="34" charset="0"/>
                <a:hlinkClick r:id="rId6" tooltip="Волна"/>
              </a:rPr>
              <a:t>круги на воде</a:t>
            </a:r>
            <a:r>
              <a:rPr lang="ru-RU" sz="1600" dirty="0">
                <a:latin typeface="Arial" pitchFamily="34" charset="0"/>
                <a:cs typeface="Arial" pitchFamily="34" charset="0"/>
              </a:rPr>
              <a:t> отражаются от берега, возвращается к источнику. Благодаря эху говорящий может вместе с другими звуками слышать свою собственную речь, как бы задержавшуюся на некоторое время. Если источник звука находится на достаточном расстоянии от отражающей поверхности, а кроме источника звука поблизости нет никаких дополнительных звуковых источников, то эхо становится наиболее отчетливым. Эхо становится различимым на слух если интервал между прямой и отражённой звуковой волной составляет 50-60 </a:t>
            </a:r>
            <a:r>
              <a:rPr lang="ru-RU" sz="1600" dirty="0" err="1">
                <a:latin typeface="Arial" pitchFamily="34" charset="0"/>
                <a:cs typeface="Arial" pitchFamily="34" charset="0"/>
              </a:rPr>
              <a:t>мсек</a:t>
            </a:r>
            <a:r>
              <a:rPr lang="ru-RU" sz="1600" dirty="0">
                <a:latin typeface="Arial" pitchFamily="34" charset="0"/>
                <a:cs typeface="Arial" pitchFamily="34" charset="0"/>
              </a:rPr>
              <a:t>, что соответствует 15-20 метрам при нормальных условиях...</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Заголовок 2"/>
          <p:cNvSpPr>
            <a:spLocks noGrp="1"/>
          </p:cNvSpPr>
          <p:nvPr>
            <p:ph type="title"/>
          </p:nvPr>
        </p:nvSpPr>
        <p:spPr>
          <a:xfrm>
            <a:off x="285720" y="0"/>
            <a:ext cx="8305800" cy="714356"/>
          </a:xfrm>
        </p:spPr>
        <p:txBody>
          <a:bodyPr>
            <a:normAutofit fontScale="90000"/>
          </a:bodyPr>
          <a:lstStyle/>
          <a:p>
            <a:pPr algn="ctr"/>
            <a:r>
              <a:rPr lang="ru-RU" dirty="0" smtClean="0"/>
              <a:t>Эхо</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14414" y="4143380"/>
            <a:ext cx="6286544" cy="1754326"/>
          </a:xfrm>
          <a:prstGeom prst="rect">
            <a:avLst/>
          </a:prstGeom>
          <a:noFill/>
        </p:spPr>
        <p:txBody>
          <a:bodyPr wrap="square" rtlCol="0">
            <a:spAutoFit/>
          </a:bodyPr>
          <a:lstStyle/>
          <a:p>
            <a:r>
              <a:rPr lang="ru-RU" dirty="0" smtClean="0"/>
              <a:t>Название «Эхо » связано с именем горной нимфы Эхо, которая , согласно древнегреческой мифологии, была безответно влюблена в Нарцисса. От тоски по возлюбленному Эхо высохла и окаменела, так что от неё остался лишь голос, способный повторять окончания произнесённых в её присутствии слов. </a:t>
            </a:r>
            <a:endParaRPr lang="ru-RU" dirty="0"/>
          </a:p>
        </p:txBody>
      </p:sp>
      <p:pic>
        <p:nvPicPr>
          <p:cNvPr id="26626" name="Picture 2" descr="http://www.mify.org/picture/poussin/eho.jpg"/>
          <p:cNvPicPr>
            <a:picLocks noChangeAspect="1" noChangeArrowheads="1"/>
          </p:cNvPicPr>
          <p:nvPr/>
        </p:nvPicPr>
        <p:blipFill>
          <a:blip r:embed="rId2" cstate="print"/>
          <a:srcRect/>
          <a:stretch>
            <a:fillRect/>
          </a:stretch>
        </p:blipFill>
        <p:spPr bwMode="auto">
          <a:xfrm>
            <a:off x="2214546" y="357166"/>
            <a:ext cx="4572000" cy="332422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28662" y="2786058"/>
            <a:ext cx="7429552" cy="1938992"/>
          </a:xfrm>
          <a:prstGeom prst="rect">
            <a:avLst/>
          </a:prstGeom>
        </p:spPr>
        <p:txBody>
          <a:bodyPr wrap="square">
            <a:spAutoFit/>
          </a:bodyPr>
          <a:lstStyle/>
          <a:p>
            <a:r>
              <a:rPr lang="ru-RU" sz="2000" b="1" dirty="0" smtClean="0"/>
              <a:t>Реверберация</a:t>
            </a:r>
            <a:r>
              <a:rPr lang="ru-RU" sz="2000" dirty="0" smtClean="0"/>
              <a:t> — это процесс постепенного уменьшения интенсивности </a:t>
            </a:r>
            <a:r>
              <a:rPr lang="ru-RU" sz="2000" dirty="0" smtClean="0">
                <a:hlinkClick r:id="rId2" tooltip="Звук"/>
              </a:rPr>
              <a:t>звука</a:t>
            </a:r>
            <a:r>
              <a:rPr lang="ru-RU" sz="2000" dirty="0" smtClean="0"/>
              <a:t> при его многократных отражениях. При записи речи, пения, музыки, а также создания различных шумовых эффектов использование искусственной реверберации является составной частью общей обработки аудио-сигнала.</a:t>
            </a:r>
            <a:endParaRPr lang="ru-RU" sz="2000" dirty="0"/>
          </a:p>
        </p:txBody>
      </p:sp>
      <p:sp>
        <p:nvSpPr>
          <p:cNvPr id="3" name="Заголовок 2"/>
          <p:cNvSpPr>
            <a:spLocks noGrp="1"/>
          </p:cNvSpPr>
          <p:nvPr>
            <p:ph type="title" idx="4294967295"/>
          </p:nvPr>
        </p:nvSpPr>
        <p:spPr>
          <a:xfrm>
            <a:off x="838200" y="704850"/>
            <a:ext cx="8305800" cy="1143000"/>
          </a:xfrm>
        </p:spPr>
        <p:txBody>
          <a:bodyPr/>
          <a:lstStyle/>
          <a:p>
            <a:pPr algn="ctr"/>
            <a:r>
              <a:rPr lang="ru-RU" dirty="0" smtClean="0"/>
              <a:t>Реверберация </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pPr algn="ctr"/>
            <a:r>
              <a:rPr lang="ru-RU" dirty="0" smtClean="0"/>
              <a:t>Высота звука</a:t>
            </a:r>
            <a:endParaRPr lang="ru-RU" dirty="0"/>
          </a:p>
        </p:txBody>
      </p:sp>
      <p:graphicFrame>
        <p:nvGraphicFramePr>
          <p:cNvPr id="6" name="Таблица 5"/>
          <p:cNvGraphicFramePr>
            <a:graphicFrameLocks noGrp="1"/>
          </p:cNvGraphicFramePr>
          <p:nvPr/>
        </p:nvGraphicFramePr>
        <p:xfrm>
          <a:off x="3214678" y="2928934"/>
          <a:ext cx="5314950" cy="2838450"/>
        </p:xfrm>
        <a:graphic>
          <a:graphicData uri="http://schemas.openxmlformats.org/drawingml/2006/table">
            <a:tbl>
              <a:tblPr/>
              <a:tblGrid>
                <a:gridCol w="5314950"/>
              </a:tblGrid>
              <a:tr h="0">
                <a:tc>
                  <a:txBody>
                    <a:bodyPr/>
                    <a:lstStyle/>
                    <a:p>
                      <a:pPr algn="just"/>
                      <a:r>
                        <a:rPr lang="ru-RU" dirty="0"/>
                        <a:t>  </a:t>
                      </a:r>
                      <a:r>
                        <a:rPr lang="ru-RU" sz="2000" dirty="0">
                          <a:solidFill>
                            <a:srgbClr val="FF0000"/>
                          </a:solidFill>
                        </a:rPr>
                        <a:t> Высота звука </a:t>
                      </a:r>
                      <a:r>
                        <a:rPr lang="ru-RU" sz="2000" dirty="0"/>
                        <a:t>— субъективное качество звуков, обусловленное их </a:t>
                      </a:r>
                      <a:r>
                        <a:rPr lang="ru-RU" sz="2000" dirty="0">
                          <a:solidFill>
                            <a:srgbClr val="FF0000"/>
                          </a:solidFill>
                        </a:rPr>
                        <a:t>частотой,</a:t>
                      </a:r>
                      <a:r>
                        <a:rPr lang="ru-RU" sz="2000" dirty="0"/>
                        <a:t> т.е. числом колебаний в секунду. На этом основании звуки могут быть определены как низкие или высокие. В качестве единицы высоты звука выступает мел</a:t>
                      </a:r>
                      <a:r>
                        <a:rPr lang="ru-RU" sz="2000" dirty="0" smtClean="0"/>
                        <a:t>. </a:t>
                      </a:r>
                    </a:p>
                    <a:p>
                      <a:pPr algn="just"/>
                      <a:r>
                        <a:rPr lang="ru-RU" sz="2000" dirty="0" smtClean="0"/>
                        <a:t>Колебаниям небольшой частоты соответствуют низкие звуки, колебаниям большой частоты – высокие.</a:t>
                      </a:r>
                      <a:endParaRPr lang="ru-RU" sz="2000" dirty="0"/>
                    </a:p>
                  </a:txBody>
                  <a:tcPr marL="47625" marR="47625" marT="47625" marB="47625" anchor="ctr">
                    <a:lnL>
                      <a:noFill/>
                    </a:lnL>
                    <a:lnR>
                      <a:noFill/>
                    </a:lnR>
                    <a:lnT>
                      <a:noFill/>
                    </a:lnT>
                    <a:lnB>
                      <a:noFill/>
                    </a:lnB>
                    <a:solidFill>
                      <a:srgbClr val="FFFFF7"/>
                    </a:solidFill>
                  </a:tcPr>
                </a:tc>
              </a:tr>
            </a:tbl>
          </a:graphicData>
        </a:graphic>
      </p:graphicFrame>
      <p:sp>
        <p:nvSpPr>
          <p:cNvPr id="102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60"/>
                </a:solidFill>
                <a:effectLst/>
                <a:latin typeface="Arial" charset="0"/>
              </a:rPr>
              <a:t> Высота звука</a:t>
            </a:r>
            <a:r>
              <a:rPr kumimoji="0" lang="ru-RU" sz="800" b="0" i="0" u="none" strike="noStrike" cap="none" normalizeH="0" baseline="0" smtClean="0">
                <a:ln>
                  <a:noFill/>
                </a:ln>
                <a:solidFill>
                  <a:schemeClr val="tx1"/>
                </a:solidFill>
                <a:effectLst/>
                <a:latin typeface="Arial" charset="0"/>
              </a:rPr>
              <a:t/>
            </a:r>
            <a:br>
              <a:rPr kumimoji="0" lang="ru-RU" sz="800" b="0" i="0" u="none" strike="noStrike" cap="none" normalizeH="0" baseline="0" smtClean="0">
                <a:ln>
                  <a:noFill/>
                </a:ln>
                <a:solidFill>
                  <a:schemeClr val="tx1"/>
                </a:solidFill>
                <a:effectLst/>
                <a:latin typeface="Arial" charset="0"/>
              </a:rPr>
            </a:br>
            <a:r>
              <a:rPr kumimoji="0" lang="ru-RU" sz="1800" b="0" i="0" u="none" strike="noStrike" cap="none" normalizeH="0" baseline="0" smtClean="0">
                <a:ln>
                  <a:noFill/>
                </a:ln>
                <a:solidFill>
                  <a:schemeClr val="tx1"/>
                </a:solidFill>
                <a:effectLst/>
                <a:latin typeface="Arial" charset="0"/>
                <a:hlinkClick r:id="rId2"/>
              </a:rPr>
              <a:t>  </a:t>
            </a:r>
            <a:r>
              <a:rPr kumimoji="0" lang="ru-RU" b="0" i="0" u="none" strike="noStrike" cap="none" normalizeH="0" baseline="0" smtClean="0">
                <a:ln>
                  <a:noFill/>
                </a:ln>
                <a:solidFill>
                  <a:schemeClr val="tx1"/>
                </a:solidFill>
                <a:effectLst/>
                <a:latin typeface="Arial" charset="0"/>
              </a:rPr>
              <a:t> </a:t>
            </a:r>
            <a:r>
              <a:rPr kumimoji="0" lang="ru-RU" sz="1800" b="0" i="0" u="none" strike="noStrike" cap="none" normalizeH="0" baseline="0" smtClean="0">
                <a:ln>
                  <a:noFill/>
                </a:ln>
                <a:solidFill>
                  <a:schemeClr val="tx1"/>
                </a:solidFill>
                <a:effectLst/>
                <a:latin typeface="Arial" charset="0"/>
              </a:rPr>
              <a:t>  </a:t>
            </a:r>
            <a:r>
              <a:rPr kumimoji="0" lang="ru-RU" b="0" i="0" u="none" strike="noStrike" cap="none" normalizeH="0" baseline="0" smtClean="0">
                <a:ln>
                  <a:noFill/>
                </a:ln>
                <a:solidFill>
                  <a:schemeClr val="tx1"/>
                </a:solidFill>
                <a:effectLst/>
                <a:latin typeface="Arial" charset="0"/>
              </a:rPr>
              <a:t> </a:t>
            </a:r>
            <a:r>
              <a:rPr kumimoji="0" lang="ru-RU" sz="1800" b="0" i="0" u="none" strike="noStrike" cap="none" normalizeH="0" baseline="0" smtClean="0">
                <a:ln>
                  <a:noFill/>
                </a:ln>
                <a:solidFill>
                  <a:schemeClr val="tx1"/>
                </a:solidFill>
                <a:effectLst/>
                <a:latin typeface="Arial" charset="0"/>
              </a:rPr>
              <a:t>  </a:t>
            </a:r>
            <a:r>
              <a:rPr kumimoji="0" lang="ru-RU" b="0" i="0" u="none" strike="noStrike" cap="none" normalizeH="0" baseline="0" smtClean="0">
                <a:ln>
                  <a:noFill/>
                </a:ln>
                <a:solidFill>
                  <a:schemeClr val="tx1"/>
                </a:solidFill>
                <a:effectLst/>
                <a:latin typeface="Arial" charset="0"/>
              </a:rPr>
              <a:t> </a:t>
            </a:r>
            <a:r>
              <a:rPr kumimoji="0" lang="ru-RU" sz="1800" b="0" i="0" u="none" strike="noStrike" cap="none" normalizeH="0" baseline="0" smtClean="0">
                <a:ln>
                  <a:noFill/>
                </a:ln>
                <a:solidFill>
                  <a:schemeClr val="tx1"/>
                </a:solidFill>
                <a:effectLst/>
                <a:latin typeface="Arial" charset="0"/>
              </a:rPr>
              <a:t> </a:t>
            </a:r>
            <a:r>
              <a:rPr kumimoji="0" lang="ru-RU" b="0" i="0" u="none" strike="noStrike" cap="none" normalizeH="0" baseline="0" smtClean="0">
                <a:ln>
                  <a:noFill/>
                </a:ln>
                <a:solidFill>
                  <a:schemeClr val="tx1"/>
                </a:solidFill>
                <a:effectLst/>
                <a:latin typeface="Arial" charset="0"/>
              </a:rPr>
              <a:t/>
            </a:r>
            <a:br>
              <a:rPr kumimoji="0" lang="ru-RU" b="0" i="0" u="none" strike="noStrike" cap="none" normalizeH="0" baseline="0" smtClean="0">
                <a:ln>
                  <a:noFill/>
                </a:ln>
                <a:solidFill>
                  <a:schemeClr val="tx1"/>
                </a:solidFill>
                <a:effectLst/>
                <a:latin typeface="Arial" charset="0"/>
              </a:rPr>
            </a:br>
            <a:r>
              <a:rPr kumimoji="0" lang="ru-RU" sz="1800" b="0" i="0" u="none" strike="noStrike" cap="none" normalizeH="0" baseline="0" smtClean="0">
                <a:ln>
                  <a:noFill/>
                </a:ln>
                <a:solidFill>
                  <a:schemeClr val="tx1"/>
                </a:solidFill>
                <a:effectLst/>
                <a:latin typeface="Arial" charset="0"/>
              </a:rPr>
              <a:t>  </a:t>
            </a:r>
            <a:r>
              <a:rPr kumimoji="0" lang="ru-RU" sz="18000" b="0" i="0" u="none" strike="noStrike" cap="none" normalizeH="0" baseline="0" smtClean="0">
                <a:ln>
                  <a:noFill/>
                </a:ln>
                <a:solidFill>
                  <a:schemeClr val="tx1"/>
                </a:solidFill>
                <a:effectLst/>
                <a:latin typeface="Arial" charset="0"/>
              </a:rPr>
              <a:t> </a:t>
            </a:r>
            <a:r>
              <a:rPr kumimoji="0" lang="ru-RU" sz="1800" b="0" i="0" u="none" strike="noStrike" cap="none" normalizeH="0" baseline="0" smtClean="0">
                <a:ln>
                  <a:noFill/>
                </a:ln>
                <a:solidFill>
                  <a:schemeClr val="tx1"/>
                </a:solidFill>
                <a:effectLst/>
                <a:latin typeface="Arial" charset="0"/>
              </a:rPr>
              <a:t> </a:t>
            </a:r>
            <a:r>
              <a:rPr kumimoji="0" lang="ru-RU" sz="12000" b="0" i="0" u="none" strike="noStrike" cap="none" normalizeH="0" baseline="0" smtClean="0">
                <a:ln>
                  <a:noFill/>
                </a:ln>
                <a:solidFill>
                  <a:schemeClr val="tx1"/>
                </a:solidFill>
                <a:effectLst/>
                <a:latin typeface="Arial" charset="0"/>
              </a:rPr>
              <a:t> </a:t>
            </a:r>
          </a:p>
        </p:txBody>
      </p:sp>
      <p:pic>
        <p:nvPicPr>
          <p:cNvPr id="1026" name="Picture 2" descr="Rambler's Top100">
            <a:hlinkClick r:id="rId2"/>
          </p:cNvPr>
          <p:cNvPicPr>
            <a:picLocks noChangeAspect="1" noChangeArrowheads="1"/>
          </p:cNvPicPr>
          <p:nvPr/>
        </p:nvPicPr>
        <p:blipFill>
          <a:blip r:embed="rId3"/>
          <a:srcRect/>
          <a:stretch>
            <a:fillRect/>
          </a:stretch>
        </p:blipFill>
        <p:spPr bwMode="auto">
          <a:xfrm>
            <a:off x="63500" y="-1385888"/>
            <a:ext cx="9525" cy="9525"/>
          </a:xfrm>
          <a:prstGeom prst="rect">
            <a:avLst/>
          </a:prstGeom>
          <a:noFill/>
        </p:spPr>
      </p:pic>
      <p:pic>
        <p:nvPicPr>
          <p:cNvPr id="1027" name="Picture 3" descr="http://hit.hotlog.ru/cgi-bin/hotlog/count?0.465666683022062&amp;s=7648&amp;r=http%3A//yandex.ru/yandsearch%3Ftext%3D%25D0%25B2%25D1%258B%25D1%2581%25D0%25BE%25D1%2582%25D0%25B0+%25D0%25B7%25D0%25B2%25D1%2583%25D0%25BA%25D0%25B0%26stpar2%3D%252Fh1%252Ftm341%252Fs4%26stpar4%3D%252Fs4%26stpar1%3D%252Fu0&amp;pg=http%3A//psi.webzone.ru/st/019900.htm&amp;c=Y&amp;j=Y&amp;wh=1440x900&amp;px=32&amp;js=1.3&amp;"/>
          <p:cNvPicPr>
            <a:picLocks noChangeAspect="1" noChangeArrowheads="1"/>
          </p:cNvPicPr>
          <p:nvPr/>
        </p:nvPicPr>
        <p:blipFill>
          <a:blip r:embed="rId3"/>
          <a:srcRect/>
          <a:stretch>
            <a:fillRect/>
          </a:stretch>
        </p:blipFill>
        <p:spPr bwMode="auto">
          <a:xfrm>
            <a:off x="190500" y="-1385888"/>
            <a:ext cx="9525" cy="9525"/>
          </a:xfrm>
          <a:prstGeom prst="rect">
            <a:avLst/>
          </a:prstGeom>
          <a:noFill/>
        </p:spPr>
      </p:pic>
      <p:pic>
        <p:nvPicPr>
          <p:cNvPr id="1028" name="Picture 4" descr="http://top.list.ru/counter?id=228876;js=13;r=http%3A//yandex.ru/yandsearch%3Ftext%3D%25D0%25B2%25D1%258B%25D1%2581%25D0%25BE%25D1%2582%25D0%25B0+%25D0%25B7%25D0%25B2%25D1%2583%25D0%25BA%25D0%25B0%26stpar2%3D%252Fh1%252Ftm341%252Fs4%26stpar4%3D%252Fs4%26stpar1%3D%252Fu0;j=true;s=1440*900;d=32;rand=0.78176294383951"/>
          <p:cNvPicPr>
            <a:picLocks noChangeAspect="1" noChangeArrowheads="1"/>
          </p:cNvPicPr>
          <p:nvPr/>
        </p:nvPicPr>
        <p:blipFill>
          <a:blip r:embed="rId3"/>
          <a:srcRect/>
          <a:stretch>
            <a:fillRect/>
          </a:stretch>
        </p:blipFill>
        <p:spPr bwMode="auto">
          <a:xfrm>
            <a:off x="317500" y="-1385888"/>
            <a:ext cx="9525" cy="9525"/>
          </a:xfrm>
          <a:prstGeom prst="rect">
            <a:avLst/>
          </a:prstGeom>
          <a:noFill/>
        </p:spPr>
      </p:pic>
      <p:pic>
        <p:nvPicPr>
          <p:cNvPr id="1029" name="Picture 5" descr="http://psi.webzone.ru/pict/l600.gif"/>
          <p:cNvPicPr>
            <a:picLocks noChangeAspect="1" noChangeArrowheads="1"/>
          </p:cNvPicPr>
          <p:nvPr/>
        </p:nvPicPr>
        <p:blipFill>
          <a:blip r:embed="rId4"/>
          <a:srcRect/>
          <a:stretch>
            <a:fillRect/>
          </a:stretch>
        </p:blipFill>
        <p:spPr bwMode="auto">
          <a:xfrm>
            <a:off x="381000" y="-1385888"/>
            <a:ext cx="5686425" cy="9525"/>
          </a:xfrm>
          <a:prstGeom prst="rect">
            <a:avLst/>
          </a:prstGeom>
          <a:noFill/>
        </p:spPr>
      </p:pic>
      <p:pic>
        <p:nvPicPr>
          <p:cNvPr id="1030" name="Picture 6" descr="http://psi.webzone.ru/pict/l300.gif"/>
          <p:cNvPicPr>
            <a:picLocks noChangeAspect="1" noChangeArrowheads="1"/>
          </p:cNvPicPr>
          <p:nvPr/>
        </p:nvPicPr>
        <p:blipFill>
          <a:blip r:embed="rId5" cstate="print"/>
          <a:srcRect/>
          <a:stretch>
            <a:fillRect/>
          </a:stretch>
        </p:blipFill>
        <p:spPr bwMode="auto">
          <a:xfrm>
            <a:off x="63500" y="-1111250"/>
            <a:ext cx="495300" cy="2857500"/>
          </a:xfrm>
          <a:prstGeom prst="rect">
            <a:avLst/>
          </a:prstGeom>
          <a:noFill/>
        </p:spPr>
      </p:pic>
      <p:pic>
        <p:nvPicPr>
          <p:cNvPr id="1031" name="Picture 7" descr="пульт"/>
          <p:cNvPicPr>
            <a:picLocks noChangeAspect="1" noChangeArrowheads="1"/>
          </p:cNvPicPr>
          <p:nvPr/>
        </p:nvPicPr>
        <p:blipFill>
          <a:blip r:embed="rId6" cstate="print"/>
          <a:srcRect/>
          <a:stretch>
            <a:fillRect/>
          </a:stretch>
        </p:blipFill>
        <p:spPr bwMode="auto">
          <a:xfrm>
            <a:off x="1000100" y="2357430"/>
            <a:ext cx="1805238" cy="2714644"/>
          </a:xfrm>
          <a:prstGeom prst="rect">
            <a:avLst/>
          </a:prstGeom>
          <a:noFill/>
        </p:spPr>
      </p:pic>
      <p:pic>
        <p:nvPicPr>
          <p:cNvPr id="1032" name="Picture 8" descr="http://psi.webzone.ru/pict/p.gif"/>
          <p:cNvPicPr>
            <a:picLocks noChangeAspect="1" noChangeArrowheads="1"/>
          </p:cNvPicPr>
          <p:nvPr/>
        </p:nvPicPr>
        <p:blipFill>
          <a:blip r:embed="rId7"/>
          <a:srcRect/>
          <a:stretch>
            <a:fillRect/>
          </a:stretch>
        </p:blipFill>
        <p:spPr bwMode="auto">
          <a:xfrm>
            <a:off x="825500" y="-1111250"/>
            <a:ext cx="47625" cy="1905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1643050"/>
            <a:ext cx="7000924" cy="4801314"/>
          </a:xfrm>
          <a:prstGeom prst="rect">
            <a:avLst/>
          </a:prstGeom>
        </p:spPr>
        <p:txBody>
          <a:bodyPr wrap="square">
            <a:spAutoFit/>
          </a:bodyPr>
          <a:lstStyle/>
          <a:p>
            <a:r>
              <a:rPr lang="ru-RU" dirty="0" smtClean="0"/>
              <a:t>Звуковую волну определённой частоты называют музыкальным тоном.</a:t>
            </a:r>
          </a:p>
          <a:p>
            <a:r>
              <a:rPr lang="ru-RU" dirty="0" smtClean="0"/>
              <a:t>В основе всей музыки лежит </a:t>
            </a:r>
            <a:r>
              <a:rPr lang="ru-RU" dirty="0" smtClean="0">
                <a:solidFill>
                  <a:srgbClr val="FF0000"/>
                </a:solidFill>
              </a:rPr>
              <a:t>музыкальный тон</a:t>
            </a:r>
            <a:r>
              <a:rPr lang="ru-RU" dirty="0" smtClean="0"/>
              <a:t>, или звук определенной высоты. Рассматриваемый с физической точки зрения, музыкальный тон есть колебательный процесс в воздухе с некоторой фиксированной частотой. Например, тон «ля</a:t>
            </a:r>
            <a:r>
              <a:rPr lang="ru-RU" baseline="-25000" dirty="0" smtClean="0"/>
              <a:t>1</a:t>
            </a:r>
            <a:r>
              <a:rPr lang="ru-RU" dirty="0" smtClean="0"/>
              <a:t>» соответствует процессу с частотой 440 герц (колебаний в секунду)</a:t>
            </a:r>
            <a:r>
              <a:rPr lang="ru-RU" baseline="30000" dirty="0" smtClean="0"/>
              <a:t>1</a:t>
            </a:r>
            <a:r>
              <a:rPr lang="ru-RU" dirty="0" smtClean="0"/>
              <a:t>). А вообще наше ухо способно воспринимать тоны в широкой полосе частот от 16 до 20000 герц, причем в области до 4000 герц способно отличить по высоте тоны, различающиеся всего на одно колебание в секунду. </a:t>
            </a:r>
          </a:p>
          <a:p>
            <a:r>
              <a:rPr lang="ru-RU" dirty="0" smtClean="0"/>
              <a:t>Основной тон с примесью нескольких колебаний других частот  образует </a:t>
            </a:r>
            <a:r>
              <a:rPr lang="ru-RU" dirty="0" smtClean="0">
                <a:solidFill>
                  <a:srgbClr val="FF0000"/>
                </a:solidFill>
              </a:rPr>
              <a:t>музыкальный звук. </a:t>
            </a:r>
            <a:r>
              <a:rPr lang="ru-RU" dirty="0" smtClean="0">
                <a:solidFill>
                  <a:srgbClr val="002060"/>
                </a:solidFill>
              </a:rPr>
              <a:t>Самая низкая частота сложного звука называется основной частотой, а соответствующий ей звук определённой высоты – основным тоном. Все остальные тоны сложного звука называются обертонами. </a:t>
            </a:r>
          </a:p>
          <a:p>
            <a:r>
              <a:rPr lang="ru-RU" dirty="0" smtClean="0">
                <a:solidFill>
                  <a:srgbClr val="002060"/>
                </a:solidFill>
              </a:rPr>
              <a:t>Обертоны определяют тембр звука. </a:t>
            </a:r>
            <a:endParaRPr lang="ru-RU" dirty="0">
              <a:solidFill>
                <a:srgbClr val="002060"/>
              </a:solidFill>
            </a:endParaRPr>
          </a:p>
        </p:txBody>
      </p:sp>
      <p:sp>
        <p:nvSpPr>
          <p:cNvPr id="3" name="Заголовок 2"/>
          <p:cNvSpPr>
            <a:spLocks noGrp="1"/>
          </p:cNvSpPr>
          <p:nvPr>
            <p:ph type="title"/>
          </p:nvPr>
        </p:nvSpPr>
        <p:spPr>
          <a:xfrm>
            <a:off x="428596" y="357166"/>
            <a:ext cx="8305800" cy="1143000"/>
          </a:xfrm>
        </p:spPr>
        <p:txBody>
          <a:bodyPr/>
          <a:lstStyle/>
          <a:p>
            <a:r>
              <a:rPr lang="ru-RU" dirty="0" smtClean="0"/>
              <a:t>        Музыкальные звуки</a:t>
            </a:r>
            <a:endParaRPr lang="ru-RU" dirty="0"/>
          </a:p>
        </p:txBody>
      </p:sp>
      <p:pic>
        <p:nvPicPr>
          <p:cNvPr id="4" name="Beethoven's Symphony No. 9 (Scherzo).wma">
            <a:hlinkClick r:id="" action="ppaction://media"/>
          </p:cNvPr>
          <p:cNvPicPr>
            <a:picLocks noRot="1" noChangeAspect="1"/>
          </p:cNvPicPr>
          <p:nvPr>
            <a:audioFile r:link="rId1"/>
          </p:nvPr>
        </p:nvPicPr>
        <p:blipFill>
          <a:blip r:embed="rId3" cstate="print"/>
          <a:stretch>
            <a:fillRect/>
          </a:stretch>
        </p:blipFill>
        <p:spPr>
          <a:xfrm>
            <a:off x="7929586" y="128586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742"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258</TotalTime>
  <Words>1033</Words>
  <Application>Microsoft Office PowerPoint</Application>
  <PresentationFormat>Экран (4:3)</PresentationFormat>
  <Paragraphs>76</Paragraphs>
  <Slides>15</Slides>
  <Notes>0</Notes>
  <HiddenSlides>0</HiddenSlides>
  <MMClips>3</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Поток</vt:lpstr>
      <vt:lpstr>Звуковые волны </vt:lpstr>
      <vt:lpstr>Звуковые волны </vt:lpstr>
      <vt:lpstr>Строение человеческого уха </vt:lpstr>
      <vt:lpstr>Распространение звуковых волн </vt:lpstr>
      <vt:lpstr>Эхо</vt:lpstr>
      <vt:lpstr>Слайд 6</vt:lpstr>
      <vt:lpstr>Реверберация </vt:lpstr>
      <vt:lpstr>Высота звука</vt:lpstr>
      <vt:lpstr>        Музыкальные звуки</vt:lpstr>
      <vt:lpstr>Бас – частота 80 -350 Гц</vt:lpstr>
      <vt:lpstr>  Тенор  -частота 130 – 500 Гц</vt:lpstr>
      <vt:lpstr>Громкость звука</vt:lpstr>
      <vt:lpstr>Таблица уровня звукового давления</vt:lpstr>
      <vt:lpstr>Слайд 14</vt:lpstr>
      <vt:lpstr>Фонограф</vt:lpstr>
    </vt:vector>
  </TitlesOfParts>
  <Company>Луговская щкола</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Высота, тембр и громкость звука</dc:title>
  <dc:creator>казанцева </dc:creator>
  <cp:lastModifiedBy>Завуч</cp:lastModifiedBy>
  <cp:revision>30</cp:revision>
  <dcterms:created xsi:type="dcterms:W3CDTF">2009-02-16T12:51:25Z</dcterms:created>
  <dcterms:modified xsi:type="dcterms:W3CDTF">2012-12-11T07:54:24Z</dcterms:modified>
</cp:coreProperties>
</file>