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3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31E-D19C-4584-B68C-872B0A49158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B3F9-F237-45D1-9299-63E55BE76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31E-D19C-4584-B68C-872B0A49158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B3F9-F237-45D1-9299-63E55BE76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31E-D19C-4584-B68C-872B0A49158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B3F9-F237-45D1-9299-63E55BE76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4CE68-A426-4FAA-A884-CE1D88702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31E-D19C-4584-B68C-872B0A49158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B3F9-F237-45D1-9299-63E55BE76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31E-D19C-4584-B68C-872B0A49158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B3F9-F237-45D1-9299-63E55BE76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31E-D19C-4584-B68C-872B0A49158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B3F9-F237-45D1-9299-63E55BE76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31E-D19C-4584-B68C-872B0A49158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B3F9-F237-45D1-9299-63E55BE76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31E-D19C-4584-B68C-872B0A49158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B3F9-F237-45D1-9299-63E55BE76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31E-D19C-4584-B68C-872B0A49158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B3F9-F237-45D1-9299-63E55BE76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31E-D19C-4584-B68C-872B0A49158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B3F9-F237-45D1-9299-63E55BE76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831E-D19C-4584-B68C-872B0A49158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B3F9-F237-45D1-9299-63E55BE76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6831E-D19C-4584-B68C-872B0A49158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B3F9-F237-45D1-9299-63E55BE76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ТЭК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топливно-энергетический комплекс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85736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План: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1857364"/>
            <a:ext cx="6572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</a:t>
            </a:r>
            <a:r>
              <a:rPr lang="ru-RU" sz="3600" dirty="0" smtClean="0">
                <a:hlinkClick r:id="rId2" action="ppaction://hlinksldjump"/>
              </a:rPr>
              <a:t>Значение</a:t>
            </a:r>
            <a:r>
              <a:rPr lang="ru-RU" sz="3600" dirty="0" smtClean="0"/>
              <a:t> ТЭК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/>
              <a:t> </a:t>
            </a:r>
            <a:r>
              <a:rPr lang="ru-RU" sz="3600" dirty="0">
                <a:hlinkClick r:id="rId3" action="ppaction://hlinksldjump"/>
              </a:rPr>
              <a:t>С</a:t>
            </a:r>
            <a:r>
              <a:rPr lang="ru-RU" sz="3600" dirty="0" smtClean="0">
                <a:hlinkClick r:id="rId3" action="ppaction://hlinksldjump"/>
              </a:rPr>
              <a:t>остав</a:t>
            </a:r>
            <a:r>
              <a:rPr lang="ru-RU" sz="3600" dirty="0" smtClean="0"/>
              <a:t> комплекса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/>
              <a:t> </a:t>
            </a:r>
            <a:r>
              <a:rPr lang="ru-RU" sz="3600" dirty="0" smtClean="0">
                <a:hlinkClick r:id="rId4" action="ppaction://hlinksldjump"/>
              </a:rPr>
              <a:t>Ресурсы</a:t>
            </a:r>
            <a:r>
              <a:rPr lang="ru-RU" sz="3600" dirty="0" smtClean="0"/>
              <a:t>, используемые ТЭК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/>
              <a:t> </a:t>
            </a:r>
            <a:r>
              <a:rPr lang="ru-RU" sz="3600" dirty="0" smtClean="0">
                <a:hlinkClick r:id="rId5" action="ppaction://hlinksldjump"/>
              </a:rPr>
              <a:t>Размещение</a:t>
            </a:r>
            <a:endParaRPr lang="ru-RU" sz="3600" dirty="0" smtClean="0"/>
          </a:p>
          <a:p>
            <a:pPr>
              <a:buFont typeface="Wingdings" pitchFamily="2" charset="2"/>
              <a:buChar char="§"/>
            </a:pPr>
            <a:r>
              <a:rPr lang="ru-RU" sz="3600" dirty="0"/>
              <a:t> </a:t>
            </a:r>
            <a:r>
              <a:rPr lang="ru-RU" sz="3600" dirty="0" smtClean="0">
                <a:hlinkClick r:id="rId6" action="ppaction://hlinksldjump"/>
              </a:rPr>
              <a:t>Перспективы</a:t>
            </a:r>
            <a:r>
              <a:rPr lang="ru-RU" sz="3600" dirty="0" smtClean="0"/>
              <a:t> и проблемы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Значение ТЭК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Обеспечение всех отраслей и население топливом и энергией.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2143116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дает 60 экспорта России (нефть, газ, уголь)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 страна с самой холодной зимой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428992" y="4500570"/>
            <a:ext cx="2286016" cy="20717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400050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</a:t>
            </a:r>
            <a:r>
              <a:rPr lang="ru-RU" sz="2400" b="1" dirty="0" smtClean="0"/>
              <a:t>ашиностроение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5857892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Химическая</a:t>
            </a:r>
          </a:p>
          <a:p>
            <a:r>
              <a:rPr lang="ru-RU" sz="2400" b="1" dirty="0" err="1"/>
              <a:t>п</a:t>
            </a:r>
            <a:r>
              <a:rPr lang="ru-RU" sz="2400" b="1" dirty="0" err="1" smtClean="0"/>
              <a:t>ром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600076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Э</a:t>
            </a:r>
            <a:r>
              <a:rPr lang="ru-RU" sz="2400" b="1" dirty="0" smtClean="0"/>
              <a:t>нергетика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8" y="3286124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«Авангардная тройка»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Стрелка влево 12">
            <a:hlinkClick r:id="rId2" action="ppaction://hlinksldjump"/>
          </p:cNvPr>
          <p:cNvSpPr/>
          <p:nvPr/>
        </p:nvSpPr>
        <p:spPr>
          <a:xfrm>
            <a:off x="8215338" y="6500834"/>
            <a:ext cx="714380" cy="357166"/>
          </a:xfrm>
          <a:prstGeom prst="leftArrow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8596" y="357166"/>
            <a:ext cx="842962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771906" y="1639877"/>
            <a:ext cx="1728788" cy="360363"/>
          </a:xfrm>
          <a:prstGeom prst="rect">
            <a:avLst/>
          </a:prstGeom>
          <a:solidFill>
            <a:srgbClr val="FEF0F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EF0F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7938" y="2285992"/>
            <a:ext cx="2749550" cy="58737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/>
              <a:t>Топливная</a:t>
            </a:r>
          </a:p>
          <a:p>
            <a:pPr algn="ctr"/>
            <a:r>
              <a:rPr lang="ru-RU" b="1" dirty="0"/>
              <a:t> промышленность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500430" y="2500306"/>
            <a:ext cx="2428875" cy="430213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/>
              <a:t>Электроэнергетика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>
            <a:off x="2786050" y="1714488"/>
            <a:ext cx="7921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5857884" y="1785926"/>
            <a:ext cx="865188" cy="430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143372" y="1600190"/>
            <a:ext cx="933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   ТЭК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85720" y="3143248"/>
            <a:ext cx="2392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Добыча  топлива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357554" y="3214686"/>
            <a:ext cx="2659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Производство </a:t>
            </a:r>
            <a:r>
              <a:rPr lang="ru-RU" sz="2000" b="1" dirty="0" smtClean="0">
                <a:solidFill>
                  <a:schemeClr val="accent2"/>
                </a:solidFill>
              </a:rPr>
              <a:t>энергии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" name="Text Box 34"/>
          <p:cNvSpPr txBox="1">
            <a:spLocks noChangeArrowheads="1"/>
          </p:cNvSpPr>
          <p:nvPr/>
        </p:nvSpPr>
        <p:spPr bwMode="auto">
          <a:xfrm>
            <a:off x="3543300" y="539273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6572264" y="2357430"/>
            <a:ext cx="2143125" cy="430213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/>
              <a:t>Транспортировка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4465638" y="2178040"/>
            <a:ext cx="35718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429375" y="3143248"/>
            <a:ext cx="2714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Передача топлива  и энергии (по ЛЭП)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43174" y="214290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  Состав  ТЭК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5720" y="3857628"/>
            <a:ext cx="1928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b="1" dirty="0" smtClean="0"/>
              <a:t>нефтяная</a:t>
            </a:r>
          </a:p>
          <a:p>
            <a:pPr>
              <a:buFont typeface="Wingdings" pitchFamily="2" charset="2"/>
              <a:buChar char="§"/>
            </a:pPr>
            <a:r>
              <a:rPr lang="ru-RU" b="1" dirty="0"/>
              <a:t> </a:t>
            </a:r>
            <a:r>
              <a:rPr lang="ru-RU" b="1" dirty="0" smtClean="0"/>
              <a:t>газовая</a:t>
            </a:r>
          </a:p>
          <a:p>
            <a:pPr>
              <a:buFont typeface="Wingdings" pitchFamily="2" charset="2"/>
              <a:buChar char="§"/>
            </a:pPr>
            <a:r>
              <a:rPr lang="ru-RU" b="1" dirty="0"/>
              <a:t> </a:t>
            </a:r>
            <a:r>
              <a:rPr lang="ru-RU" b="1" dirty="0" smtClean="0"/>
              <a:t>угольная</a:t>
            </a:r>
          </a:p>
          <a:p>
            <a:pPr>
              <a:buFont typeface="Wingdings" pitchFamily="2" charset="2"/>
              <a:buChar char="§"/>
            </a:pPr>
            <a:r>
              <a:rPr lang="ru-RU" b="1" dirty="0"/>
              <a:t> </a:t>
            </a:r>
            <a:r>
              <a:rPr lang="ru-RU" b="1" dirty="0" smtClean="0"/>
              <a:t>торфяная</a:t>
            </a:r>
          </a:p>
          <a:p>
            <a:pPr>
              <a:buFont typeface="Wingdings" pitchFamily="2" charset="2"/>
              <a:buChar char="§"/>
            </a:pPr>
            <a:r>
              <a:rPr lang="ru-RU" b="1" dirty="0"/>
              <a:t> </a:t>
            </a:r>
            <a:r>
              <a:rPr lang="ru-RU" b="1" dirty="0" smtClean="0"/>
              <a:t>сланцевая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000364" y="4000504"/>
            <a:ext cx="3000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b="1" dirty="0" smtClean="0"/>
              <a:t>ТЭС</a:t>
            </a:r>
            <a:r>
              <a:rPr lang="ru-RU" dirty="0" smtClean="0"/>
              <a:t> (тепловая)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b="1" dirty="0" smtClean="0"/>
              <a:t>ГЭС</a:t>
            </a:r>
            <a:r>
              <a:rPr lang="ru-RU" dirty="0" smtClean="0"/>
              <a:t> (на реках)</a:t>
            </a:r>
          </a:p>
          <a:p>
            <a:pPr>
              <a:buFont typeface="Wingdings" pitchFamily="2" charset="2"/>
              <a:buChar char="§"/>
            </a:pPr>
            <a:r>
              <a:rPr lang="ru-RU" b="1" dirty="0"/>
              <a:t> </a:t>
            </a:r>
            <a:r>
              <a:rPr lang="ru-RU" b="1" dirty="0" smtClean="0"/>
              <a:t>АЭС </a:t>
            </a:r>
            <a:r>
              <a:rPr lang="ru-RU" dirty="0" smtClean="0"/>
              <a:t>(на уране)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b="1" dirty="0" smtClean="0"/>
              <a:t>ВЭС</a:t>
            </a:r>
            <a:r>
              <a:rPr lang="ru-RU" dirty="0" smtClean="0"/>
              <a:t> (ветровые)</a:t>
            </a:r>
          </a:p>
          <a:p>
            <a:pPr>
              <a:buFont typeface="Wingdings" pitchFamily="2" charset="2"/>
              <a:buChar char="§"/>
            </a:pPr>
            <a:r>
              <a:rPr lang="ru-RU" b="1" dirty="0"/>
              <a:t> </a:t>
            </a:r>
            <a:r>
              <a:rPr lang="ru-RU" b="1" dirty="0" smtClean="0"/>
              <a:t>СЭС </a:t>
            </a:r>
            <a:r>
              <a:rPr lang="ru-RU" dirty="0" smtClean="0"/>
              <a:t>(солнечные)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b="1" dirty="0" smtClean="0"/>
              <a:t>ПЭС</a:t>
            </a:r>
            <a:r>
              <a:rPr lang="ru-RU" dirty="0" smtClean="0"/>
              <a:t> (приливные)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b="1" dirty="0" smtClean="0"/>
              <a:t>ГеоТЭС</a:t>
            </a:r>
            <a:r>
              <a:rPr lang="ru-RU" dirty="0" smtClean="0"/>
              <a:t> (геотермальн.)</a:t>
            </a:r>
            <a:endParaRPr lang="ru-RU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500826" y="4500570"/>
            <a:ext cx="1714512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572264" y="5143512"/>
            <a:ext cx="164307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572264" y="5857892"/>
            <a:ext cx="1714512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500826" y="40005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нефтепровод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643702" y="464344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газопровод</a:t>
            </a:r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858016" y="53578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ЛЭП</a:t>
            </a:r>
            <a:endParaRPr lang="ru-RU" b="1" dirty="0"/>
          </a:p>
        </p:txBody>
      </p:sp>
      <p:sp>
        <p:nvSpPr>
          <p:cNvPr id="57" name="Стрелка влево 56">
            <a:hlinkClick r:id="rId2" action="ppaction://hlinksldjump"/>
          </p:cNvPr>
          <p:cNvSpPr/>
          <p:nvPr/>
        </p:nvSpPr>
        <p:spPr>
          <a:xfrm>
            <a:off x="7858148" y="6500834"/>
            <a:ext cx="857256" cy="357166"/>
          </a:xfrm>
          <a:prstGeom prst="lef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авая фигурная скобка 58"/>
          <p:cNvSpPr/>
          <p:nvPr/>
        </p:nvSpPr>
        <p:spPr>
          <a:xfrm>
            <a:off x="1857356" y="4000504"/>
            <a:ext cx="214314" cy="1214446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>
            <a:stCxn id="44" idx="3"/>
          </p:cNvCxnSpPr>
          <p:nvPr/>
        </p:nvCxnSpPr>
        <p:spPr>
          <a:xfrm flipV="1">
            <a:off x="2214546" y="4214818"/>
            <a:ext cx="785818" cy="38147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60" grpId="0"/>
      <p:bldP spid="2063" grpId="0"/>
      <p:bldP spid="2064" grpId="0"/>
      <p:bldP spid="39" grpId="0" animBg="1"/>
      <p:bldP spid="42" grpId="0"/>
      <p:bldP spid="54" grpId="0"/>
      <p:bldP spid="55" grpId="0"/>
      <p:bldP spid="56" grpId="0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ТЭК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1357298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     </a:t>
            </a:r>
            <a:r>
              <a:rPr lang="ru-RU" sz="2800" b="1" dirty="0" smtClean="0"/>
              <a:t>Энергетические ресурсы ТЭК</a:t>
            </a:r>
            <a:endParaRPr lang="ru-RU" sz="2800" b="1" dirty="0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10800000">
            <a:off x="7072330" y="1643050"/>
            <a:ext cx="1071570" cy="214314"/>
          </a:xfrm>
          <a:prstGeom prst="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 rot="5400000">
            <a:off x="1678761" y="1250141"/>
            <a:ext cx="214314" cy="1000132"/>
          </a:xfrm>
          <a:prstGeom prst="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4348" y="2357430"/>
            <a:ext cx="228601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исчерпаемые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43570" y="2428868"/>
            <a:ext cx="2714644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неисчерпаемые</a:t>
            </a:r>
            <a:endParaRPr lang="ru-RU" sz="2400" b="1" dirty="0"/>
          </a:p>
        </p:txBody>
      </p:sp>
      <p:cxnSp>
        <p:nvCxnSpPr>
          <p:cNvPr id="14" name="Прямая со стрелкой 13"/>
          <p:cNvCxnSpPr>
            <a:stCxn id="11" idx="2"/>
          </p:cNvCxnSpPr>
          <p:nvPr/>
        </p:nvCxnSpPr>
        <p:spPr>
          <a:xfrm rot="5400000">
            <a:off x="1266653" y="2552544"/>
            <a:ext cx="324153" cy="8572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2"/>
          </p:cNvCxnSpPr>
          <p:nvPr/>
        </p:nvCxnSpPr>
        <p:spPr>
          <a:xfrm rot="16200000" flipH="1">
            <a:off x="2266784" y="2409667"/>
            <a:ext cx="324152" cy="1143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5720" y="335756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возобновимые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14612" y="335756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невозобновимые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7158" y="407194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лесные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643174" y="3929066"/>
            <a:ext cx="23574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400" dirty="0" smtClean="0"/>
              <a:t>урановые руды 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топливные </a:t>
            </a:r>
          </a:p>
          <a:p>
            <a:r>
              <a:rPr lang="ru-RU" sz="2400" dirty="0" smtClean="0"/>
              <a:t>     - нефть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- газ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- уголь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- торф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- сланцы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00760" y="3286124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Е </a:t>
            </a:r>
            <a:r>
              <a:rPr lang="ru-RU" sz="2400" dirty="0" smtClean="0"/>
              <a:t>рек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Е солнца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Е ветра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Е течений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Е приливов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Е земли</a:t>
            </a:r>
            <a:endParaRPr lang="ru-RU" sz="2400" dirty="0"/>
          </a:p>
        </p:txBody>
      </p:sp>
      <p:sp>
        <p:nvSpPr>
          <p:cNvPr id="24" name="Стрелка влево 23">
            <a:hlinkClick r:id="rId2" action="ppaction://hlinksldjump"/>
          </p:cNvPr>
          <p:cNvSpPr/>
          <p:nvPr/>
        </p:nvSpPr>
        <p:spPr>
          <a:xfrm>
            <a:off x="7500958" y="6286520"/>
            <a:ext cx="1000132" cy="35719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-468313" y="0"/>
            <a:ext cx="9612313" cy="6858000"/>
          </a:xfrm>
          <a:prstGeom prst="rect">
            <a:avLst/>
          </a:prstGeom>
          <a:gradFill rotWithShape="1">
            <a:gsLst>
              <a:gs pos="0">
                <a:srgbClr val="FFFDEF"/>
              </a:gs>
              <a:gs pos="100000">
                <a:srgbClr val="FEF0F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214313"/>
            <a:ext cx="8929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</a:rPr>
              <a:t>Размещение и </a:t>
            </a:r>
            <a:r>
              <a:rPr lang="ru-RU" sz="3200" b="1" dirty="0" smtClean="0">
                <a:solidFill>
                  <a:srgbClr val="C00000"/>
                </a:solidFill>
              </a:rPr>
              <a:t>потребление </a:t>
            </a:r>
            <a:r>
              <a:rPr lang="ru-RU" sz="3200" b="1" dirty="0" smtClean="0">
                <a:solidFill>
                  <a:srgbClr val="C00000"/>
                </a:solidFill>
              </a:rPr>
              <a:t>энергетических ресурсов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15389" name="Group 29"/>
          <p:cNvGraphicFramePr>
            <a:graphicFrameLocks noGrp="1"/>
          </p:cNvGraphicFramePr>
          <p:nvPr>
            <p:ph idx="1"/>
          </p:nvPr>
        </p:nvGraphicFramePr>
        <p:xfrm>
          <a:off x="428625" y="1571612"/>
          <a:ext cx="8229600" cy="228601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Экономический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макрорегион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Запасы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Потребление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Западный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Восточный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5" name="Text Box 31"/>
          <p:cNvSpPr txBox="1">
            <a:spLocks noChangeArrowheads="1"/>
          </p:cNvSpPr>
          <p:nvPr/>
        </p:nvSpPr>
        <p:spPr bwMode="auto">
          <a:xfrm>
            <a:off x="376238" y="4205295"/>
            <a:ext cx="8299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О работе ТЭК судят по топливно-энергетическому балансу</a:t>
            </a:r>
          </a:p>
        </p:txBody>
      </p:sp>
      <p:sp>
        <p:nvSpPr>
          <p:cNvPr id="3096" name="Text Box 32"/>
          <p:cNvSpPr txBox="1">
            <a:spLocks noChangeArrowheads="1"/>
          </p:cNvSpPr>
          <p:nvPr/>
        </p:nvSpPr>
        <p:spPr bwMode="auto">
          <a:xfrm>
            <a:off x="714348" y="5068888"/>
            <a:ext cx="1511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</a:rPr>
              <a:t>ТЭБ (баланс)</a:t>
            </a:r>
          </a:p>
        </p:txBody>
      </p:sp>
      <p:sp>
        <p:nvSpPr>
          <p:cNvPr id="3097" name="Text Box 33"/>
          <p:cNvSpPr txBox="1">
            <a:spLocks noChangeArrowheads="1"/>
          </p:cNvSpPr>
          <p:nvPr/>
        </p:nvSpPr>
        <p:spPr bwMode="auto">
          <a:xfrm>
            <a:off x="2111375" y="5205413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3098" name="Text Box 34"/>
          <p:cNvSpPr txBox="1">
            <a:spLocks noChangeArrowheads="1"/>
          </p:cNvSpPr>
          <p:nvPr/>
        </p:nvSpPr>
        <p:spPr bwMode="auto">
          <a:xfrm>
            <a:off x="2428860" y="4848225"/>
            <a:ext cx="671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Добыча топлива и получение энергии (приход)</a:t>
            </a:r>
          </a:p>
        </p:txBody>
      </p:sp>
      <p:sp>
        <p:nvSpPr>
          <p:cNvPr id="3099" name="Text Box 35"/>
          <p:cNvSpPr txBox="1">
            <a:spLocks noChangeArrowheads="1"/>
          </p:cNvSpPr>
          <p:nvPr/>
        </p:nvSpPr>
        <p:spPr bwMode="auto">
          <a:xfrm>
            <a:off x="2690813" y="507206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____________________________________________</a:t>
            </a:r>
          </a:p>
        </p:txBody>
      </p:sp>
      <p:sp>
        <p:nvSpPr>
          <p:cNvPr id="3100" name="Text Box 36"/>
          <p:cNvSpPr txBox="1">
            <a:spLocks noChangeArrowheads="1"/>
          </p:cNvSpPr>
          <p:nvPr/>
        </p:nvSpPr>
        <p:spPr bwMode="auto">
          <a:xfrm>
            <a:off x="2571736" y="5500688"/>
            <a:ext cx="6572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Использование энергии в хозяйстве (расход)</a:t>
            </a:r>
          </a:p>
        </p:txBody>
      </p:sp>
      <p:sp>
        <p:nvSpPr>
          <p:cNvPr id="3106" name="Text Box 44"/>
          <p:cNvSpPr txBox="1">
            <a:spLocks noChangeArrowheads="1"/>
          </p:cNvSpPr>
          <p:nvPr/>
        </p:nvSpPr>
        <p:spPr bwMode="auto">
          <a:xfrm>
            <a:off x="3219450" y="2314570"/>
            <a:ext cx="2647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10% - топлива</a:t>
            </a:r>
          </a:p>
        </p:txBody>
      </p:sp>
      <p:sp>
        <p:nvSpPr>
          <p:cNvPr id="3107" name="Text Box 45"/>
          <p:cNvSpPr txBox="1">
            <a:spLocks noChangeArrowheads="1"/>
          </p:cNvSpPr>
          <p:nvPr/>
        </p:nvSpPr>
        <p:spPr bwMode="auto">
          <a:xfrm>
            <a:off x="3203575" y="2671760"/>
            <a:ext cx="273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 20% - гидроресурсов</a:t>
            </a:r>
          </a:p>
        </p:txBody>
      </p:sp>
      <p:sp>
        <p:nvSpPr>
          <p:cNvPr id="3108" name="Text Box 46"/>
          <p:cNvSpPr txBox="1">
            <a:spLocks noChangeArrowheads="1"/>
          </p:cNvSpPr>
          <p:nvPr/>
        </p:nvSpPr>
        <p:spPr bwMode="auto">
          <a:xfrm>
            <a:off x="3184525" y="3100388"/>
            <a:ext cx="2324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 90% - топлива</a:t>
            </a:r>
          </a:p>
        </p:txBody>
      </p:sp>
      <p:sp>
        <p:nvSpPr>
          <p:cNvPr id="3109" name="Text Box 47"/>
          <p:cNvSpPr txBox="1">
            <a:spLocks noChangeArrowheads="1"/>
          </p:cNvSpPr>
          <p:nvPr/>
        </p:nvSpPr>
        <p:spPr bwMode="auto">
          <a:xfrm>
            <a:off x="3219450" y="3386140"/>
            <a:ext cx="2720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80% - гидроресурсов</a:t>
            </a:r>
          </a:p>
        </p:txBody>
      </p:sp>
      <p:sp>
        <p:nvSpPr>
          <p:cNvPr id="3110" name="Text Box 48"/>
          <p:cNvSpPr txBox="1">
            <a:spLocks noChangeArrowheads="1"/>
          </p:cNvSpPr>
          <p:nvPr/>
        </p:nvSpPr>
        <p:spPr bwMode="auto">
          <a:xfrm>
            <a:off x="6588125" y="2457446"/>
            <a:ext cx="769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80%</a:t>
            </a:r>
          </a:p>
        </p:txBody>
      </p:sp>
      <p:sp>
        <p:nvSpPr>
          <p:cNvPr id="3111" name="Text Box 49"/>
          <p:cNvSpPr txBox="1">
            <a:spLocks noChangeArrowheads="1"/>
          </p:cNvSpPr>
          <p:nvPr/>
        </p:nvSpPr>
        <p:spPr bwMode="auto">
          <a:xfrm>
            <a:off x="6588125" y="3243264"/>
            <a:ext cx="769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3106" grpId="0"/>
      <p:bldP spid="3107" grpId="0"/>
      <p:bldP spid="3108" grpId="0"/>
      <p:bldP spid="3109" grpId="0"/>
      <p:bldP spid="3110" grpId="0"/>
      <p:bldP spid="3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28604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составления ТЭБ различные виды топлива переводят в </a:t>
            </a:r>
            <a:r>
              <a:rPr lang="ru-RU" sz="2400" b="1" dirty="0" smtClean="0"/>
              <a:t>условное топливо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428868"/>
            <a:ext cx="4000528" cy="1015663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Условное топливо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/>
                </a:solidFill>
              </a:rPr>
              <a:t>– </a:t>
            </a:r>
            <a:r>
              <a:rPr lang="ru-RU" sz="2000" b="1" dirty="0" smtClean="0">
                <a:solidFill>
                  <a:srgbClr val="7030A0"/>
                </a:solidFill>
              </a:rPr>
              <a:t>когда при сгорании 1 кг топлива можно получить 7 тыс. ккал тепла.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357694"/>
            <a:ext cx="2214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нефть             1,5</a:t>
            </a:r>
          </a:p>
          <a:p>
            <a:r>
              <a:rPr lang="ru-RU" sz="2000" b="1" dirty="0" smtClean="0"/>
              <a:t>газ                   1,3          уголь              1,0</a:t>
            </a:r>
          </a:p>
          <a:p>
            <a:r>
              <a:rPr lang="ru-RU" sz="2000" b="1" dirty="0" smtClean="0"/>
              <a:t>бурый уголь  0,5 торф               0,4</a:t>
            </a:r>
          </a:p>
          <a:p>
            <a:r>
              <a:rPr lang="ru-RU" sz="2000" b="1" dirty="0"/>
              <a:t>с</a:t>
            </a:r>
            <a:r>
              <a:rPr lang="ru-RU" sz="2000" b="1" dirty="0" smtClean="0"/>
              <a:t>ланцы           0,3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385762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калорийность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342900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786190"/>
            <a:ext cx="3000396" cy="278608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rId2" action="ppaction://hlinksldjump"/>
          </p:cNvPr>
          <p:cNvSpPr/>
          <p:nvPr/>
        </p:nvSpPr>
        <p:spPr>
          <a:xfrm>
            <a:off x="7429520" y="6286520"/>
            <a:ext cx="1000132" cy="35719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C:\Users\user\Pictures\img048.jpg"/>
          <p:cNvPicPr>
            <a:picLocks noChangeAspect="1" noChangeArrowheads="1"/>
          </p:cNvPicPr>
          <p:nvPr/>
        </p:nvPicPr>
        <p:blipFill>
          <a:blip r:embed="rId3" cstate="print"/>
          <a:srcRect l="67784" t="6922" r="2325" b="48008"/>
          <a:stretch>
            <a:fillRect/>
          </a:stretch>
        </p:blipFill>
        <p:spPr bwMode="auto">
          <a:xfrm>
            <a:off x="5429256" y="1142984"/>
            <a:ext cx="3000396" cy="42148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215074" y="357166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ТЭБ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и проблемы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357430"/>
            <a:ext cx="4071966" cy="3170099"/>
          </a:xfrm>
          <a:prstGeom prst="rect">
            <a:avLst/>
          </a:prstGeom>
          <a:solidFill>
            <a:srgbClr val="EFF4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 добыча топлива и производство Е становятся все более дорогими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истощение старых запасов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растут затраты на транспортировку топлива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 добыча топлива и производство Е оказывают отрицательное влияние на окружающую среду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2138314"/>
            <a:ext cx="4071966" cy="3477875"/>
          </a:xfrm>
          <a:prstGeom prst="rect">
            <a:avLst/>
          </a:prstGeom>
          <a:solidFill>
            <a:srgbClr val="EFF4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sz="2000" dirty="0" smtClean="0"/>
              <a:t>освоение новых месторождений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применять энергосберегающие технологии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следить за состоянием нефтегазопроводов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наиболее полная переработка нефти на НПЗ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отправлять на экспорт не сырую дешевую нефть, а продукты ее переработки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1385816"/>
            <a:ext cx="1928826" cy="400110"/>
          </a:xfrm>
          <a:prstGeom prst="rect">
            <a:avLst/>
          </a:prstGeom>
          <a:solidFill>
            <a:srgbClr val="EFF4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проблемы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1357298"/>
            <a:ext cx="2286016" cy="400110"/>
          </a:xfrm>
          <a:prstGeom prst="rect">
            <a:avLst/>
          </a:prstGeom>
          <a:solidFill>
            <a:srgbClr val="EFF4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перспективы</a:t>
            </a:r>
            <a:endParaRPr lang="ru-RU" sz="2000" b="1" dirty="0"/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7715272" y="6357958"/>
            <a:ext cx="928694" cy="35719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360</Words>
  <Application>Microsoft Office PowerPoint</Application>
  <PresentationFormat>Экран (4:3)</PresentationFormat>
  <Paragraphs>98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ТЭК – топливно-энергетический комплекс</vt:lpstr>
      <vt:lpstr>Значение ТЭК</vt:lpstr>
      <vt:lpstr>Слайд 3</vt:lpstr>
      <vt:lpstr>Ресурсы ТЭК</vt:lpstr>
      <vt:lpstr>Слайд 5</vt:lpstr>
      <vt:lpstr>Слайд 6</vt:lpstr>
      <vt:lpstr>Перспективы и проблемы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ТЭК – топливно-энергетический комплекс</dc:title>
  <dc:creator>user</dc:creator>
  <cp:lastModifiedBy>user</cp:lastModifiedBy>
  <cp:revision>5</cp:revision>
  <dcterms:created xsi:type="dcterms:W3CDTF">2011-12-07T12:04:17Z</dcterms:created>
  <dcterms:modified xsi:type="dcterms:W3CDTF">2013-04-19T15:28:55Z</dcterms:modified>
</cp:coreProperties>
</file>