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56" r:id="rId2"/>
    <p:sldId id="283" r:id="rId3"/>
    <p:sldId id="281" r:id="rId4"/>
    <p:sldId id="285" r:id="rId5"/>
    <p:sldId id="270" r:id="rId6"/>
    <p:sldId id="271" r:id="rId7"/>
    <p:sldId id="273" r:id="rId8"/>
    <p:sldId id="288" r:id="rId9"/>
    <p:sldId id="289" r:id="rId10"/>
    <p:sldId id="291" r:id="rId11"/>
    <p:sldId id="292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E2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6" autoAdjust="0"/>
    <p:restoredTop sz="82644" autoAdjust="0"/>
  </p:normalViewPr>
  <p:slideViewPr>
    <p:cSldViewPr>
      <p:cViewPr varScale="1">
        <p:scale>
          <a:sx n="74" d="100"/>
          <a:sy n="74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74BB5-9F92-4EC3-97D9-8E9C740052B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9C2C7-6118-44CA-8649-8F95921E5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C2C7-6118-44CA-8649-8F95921E5E5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5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531440"/>
            <a:ext cx="7700392" cy="381642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«</a:t>
            </a:r>
            <a:r>
              <a:rPr lang="ru-RU" b="1" dirty="0" smtClean="0"/>
              <a:t>Влияние заданий поискового характера на развитие самостоятельности кадетов в процессе изучения биологии</a:t>
            </a:r>
            <a:r>
              <a:rPr lang="en-US" b="1" dirty="0" smtClean="0"/>
              <a:t>».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6281936"/>
            <a:ext cx="5357850" cy="57606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Учитель  биологии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Басиева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А.А.</a:t>
            </a:r>
            <a:endParaRPr lang="ru-RU" sz="24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7" name="Picture 3" descr="C:\Users\химия\Desktop\Ё1ЁЁ\Фото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428"/>
            <a:ext cx="3491879" cy="309657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5922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07904" y="0"/>
          <a:ext cx="5076564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Изображение" r:id="rId3" imgW="2857899" imgH="1905266" progId="StaticMetafile">
                  <p:embed/>
                </p:oleObj>
              </mc:Choice>
              <mc:Fallback>
                <p:oleObj name="Изображение" r:id="rId3" imgW="2857899" imgH="1905266" progId="StaticMetafil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0"/>
                        <a:ext cx="5076564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3347864" cy="17728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Применение исследовательских методов на уроках биологии.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932040" y="3429000"/>
            <a:ext cx="3672408" cy="331236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Есть очень вкусные шоколадные конфеты – «бутылочки с сиропом». При их изготовлении сталкиваются с противоречием: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– Сладкий желе подобный сироп должен быть горячим, чтобы его легко было залить в шоколадную бутылочку, но тогда плавится шоколад.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– Если сироп холодный, то шоколад не плавится, но очень трудно его залить. Что делать?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Делают наоборот: сироп не нагревают, а замораживают в виде бутылочки, а шоколад делают жидким и окунают в него бутылочку.</a:t>
            </a:r>
          </a:p>
          <a:p>
            <a:endParaRPr lang="ru-RU" dirty="0" smtClean="0"/>
          </a:p>
          <a:p>
            <a:pPr lvl="4"/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своих уроках исследовательский метод я использую при решении творческих биологических задач.</a:t>
            </a:r>
            <a:br>
              <a:rPr lang="ru-RU" dirty="0" smtClean="0"/>
            </a:br>
            <a:r>
              <a:rPr lang="ru-RU" dirty="0" smtClean="0"/>
              <a:t>Для успешного решения биологических задач использовались элементы теории решения изобретательских задач (ТРИЗ).</a:t>
            </a:r>
            <a:br>
              <a:rPr lang="ru-RU" dirty="0" smtClean="0"/>
            </a:br>
            <a:r>
              <a:rPr lang="ru-RU" dirty="0" smtClean="0"/>
              <a:t>ТРИЗ имеет большое количество приемов и способов, помогающих создать решение и «извлечь» решение из подсознания.</a:t>
            </a:r>
            <a:br>
              <a:rPr lang="ru-RU" dirty="0" smtClean="0"/>
            </a:br>
            <a:r>
              <a:rPr lang="ru-RU" dirty="0" smtClean="0"/>
              <a:t>В своей деятельности я использовала такие приемы, как</a:t>
            </a:r>
          </a:p>
          <a:p>
            <a:r>
              <a:rPr lang="ru-RU" dirty="0" smtClean="0"/>
              <a:t>прием «Наоборот».</a:t>
            </a:r>
          </a:p>
          <a:p>
            <a:r>
              <a:rPr lang="ru-RU" dirty="0" smtClean="0"/>
              <a:t>Он рекомендует вместо прямого действия, диктуемого условиями задачи, попробовать осуществить обратное действие, общепринятые решения сменить на обратные. Например,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Реализация поисковой деятельности  на уроках биологии.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2060575"/>
            <a:ext cx="4029075" cy="40655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900" b="1" dirty="0" smtClean="0"/>
              <a:t>Проведенная в первом полугодии этого учебного года целенаправленная работа по использованию заданий поискового характера  в преподавании биологии, позволила усилить самостоятельность кадетов в обучении и вызвать к учебе определенный интерес. Результатом этой работы явилось то, что многие кадеты приняли участие в олимпиаде по биологии, показали отличные знания, вышли на городскую олимпиаду, стали победителями и призерами.</a:t>
            </a:r>
            <a:endParaRPr lang="ru-RU" sz="2900" b="1" dirty="0"/>
          </a:p>
        </p:txBody>
      </p:sp>
      <p:pic>
        <p:nvPicPr>
          <p:cNvPr id="6" name="Рисунок 5" descr="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11887" y="2296966"/>
            <a:ext cx="4411195" cy="422699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940152" cy="18275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!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71600" y="4365104"/>
            <a:ext cx="3352800" cy="1905001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6E2058"/>
                </a:solidFill>
              </a:rPr>
              <a:t>СПАСИБО ЗА ВНИМАНИЕ!</a:t>
            </a:r>
            <a:endParaRPr lang="ru-RU" sz="4000" b="1" i="1" dirty="0">
              <a:solidFill>
                <a:srgbClr val="6E2058"/>
              </a:solidFill>
            </a:endParaRPr>
          </a:p>
        </p:txBody>
      </p:sp>
      <p:pic>
        <p:nvPicPr>
          <p:cNvPr id="6" name="Содержимое 8" descr="yandse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903" y="0"/>
            <a:ext cx="4343097" cy="5195528"/>
          </a:xfrm>
        </p:spPr>
      </p:pic>
    </p:spTree>
    <p:extLst>
      <p:ext uri="{BB962C8B-B14F-4D97-AF65-F5344CB8AC3E}">
        <p14:creationId xmlns:p14="http://schemas.microsoft.com/office/powerpoint/2010/main" val="180521097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211960" y="116632"/>
            <a:ext cx="4789766" cy="381871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ru-RU" sz="2800" b="1" dirty="0" smtClean="0"/>
              <a:t> « Интерес возникает из интересных  предметов и занятий. Из богатства таковых возникает многосторонний интерес»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                                                        И.Ф.Герберт</a:t>
            </a:r>
            <a:endParaRPr lang="ru-RU" sz="2800" b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268" name="Picture 4" descr="http://arefars.ru/uploads/images/image_4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787"/>
            <a:ext cx="3923928" cy="4769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462286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1"/>
            <a:ext cx="57961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Принципы активизации познавательной деятельности кадетов:</a:t>
            </a:r>
          </a:p>
          <a:p>
            <a:r>
              <a:rPr lang="ru-RU" sz="3200" dirty="0" smtClean="0"/>
              <a:t>принцип самостоятельной активности кадетов;</a:t>
            </a:r>
          </a:p>
          <a:p>
            <a:r>
              <a:rPr lang="ru-RU" sz="3200" dirty="0" smtClean="0"/>
              <a:t>принцип осознанности познания;</a:t>
            </a:r>
          </a:p>
          <a:p>
            <a:r>
              <a:rPr lang="ru-RU" sz="3200" dirty="0" smtClean="0"/>
              <a:t>принцип целенаправленной и систематической работы над общим развитием всех кадетов, в том числе наиболее слабых.</a:t>
            </a:r>
          </a:p>
        </p:txBody>
      </p:sp>
      <p:pic>
        <p:nvPicPr>
          <p:cNvPr id="8193" name="Picture 1" descr="C:\Users\Компьютер\Desktop\алла\суворовцы\x_9b01fa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325695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74725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sz="3600" b="1" dirty="0" smtClean="0"/>
              <a:t>Методы активизации познавательной деятельности кадетов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601417"/>
            <a:ext cx="4427984" cy="5067943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Поворот от обучения в условиях класса к обучению в малых группах.</a:t>
            </a:r>
            <a:r>
              <a:rPr lang="en-US" sz="2000" dirty="0" smtClean="0"/>
              <a:t> </a:t>
            </a:r>
            <a:r>
              <a:rPr lang="ru-RU" sz="2000" dirty="0" smtClean="0"/>
              <a:t>кадеты работают индивидуально, в парах или в группах по 3-4 человека.</a:t>
            </a:r>
          </a:p>
          <a:p>
            <a:r>
              <a:rPr lang="ru-RU" sz="2000" dirty="0" smtClean="0"/>
              <a:t>Поворот от сообщения знаний и их запоминания к самостоятельному поиску и кооперированию усилий.</a:t>
            </a:r>
            <a:r>
              <a:rPr lang="en-US" sz="2000" dirty="0" smtClean="0"/>
              <a:t> </a:t>
            </a:r>
            <a:r>
              <a:rPr lang="ru-RU" sz="2000" dirty="0" smtClean="0"/>
              <a:t>Учитель руководит поиском нужной информации, стимулируя у кадетов на поиск и овладение знаниями, далеко выходящими за рамки школьной программы и требований учителя.</a:t>
            </a:r>
            <a:endParaRPr lang="ru-RU" sz="2000" dirty="0"/>
          </a:p>
        </p:txBody>
      </p:sp>
      <p:pic>
        <p:nvPicPr>
          <p:cNvPr id="11" name="Содержимое 10" descr="Фото03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844824"/>
            <a:ext cx="4608512" cy="3456384"/>
          </a:xfrm>
        </p:spPr>
      </p:pic>
    </p:spTree>
    <p:extLst>
      <p:ext uri="{BB962C8B-B14F-4D97-AF65-F5344CB8AC3E}">
        <p14:creationId xmlns:p14="http://schemas.microsoft.com/office/powerpoint/2010/main" val="289259384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dirty="0" smtClean="0"/>
              <a:t>Поворот от работы с более успевающими кадетам к работе со всеми кадетами.</a:t>
            </a:r>
            <a:r>
              <a:rPr lang="en-US" sz="2400" dirty="0" smtClean="0"/>
              <a:t> </a:t>
            </a:r>
            <a:r>
              <a:rPr lang="ru-RU" sz="2400" dirty="0" smtClean="0"/>
              <a:t>Группа кадетов, работая над проектом, выполняют большую часть работы самостоятельно, освобождая учителя для работы с отдельными кадетами или группами. Поворот от работы с более успевающими кадетам к работе со всеми кадетами.</a:t>
            </a:r>
          </a:p>
          <a:p>
            <a:r>
              <a:rPr lang="en-US" sz="2400" dirty="0" smtClean="0"/>
              <a:t> </a:t>
            </a:r>
            <a:r>
              <a:rPr lang="ru-RU" sz="2400" dirty="0" smtClean="0"/>
              <a:t>Поворот к значительному увеличению активности кадетов.</a:t>
            </a:r>
            <a:r>
              <a:rPr lang="en-US" sz="2400" dirty="0" smtClean="0"/>
              <a:t> </a:t>
            </a:r>
            <a:r>
              <a:rPr lang="ru-RU" sz="2400" dirty="0" smtClean="0"/>
              <a:t>Метод проектов и кооперирование существенно повышает активность каждого кадета его занятость, степень осмысления материала.</a:t>
            </a:r>
          </a:p>
          <a:p>
            <a:endParaRPr lang="ru-RU" sz="2400" i="1" dirty="0" smtClean="0"/>
          </a:p>
          <a:p>
            <a:endParaRPr lang="ru-RU" i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11" name="Содержимое 10" descr="Басиева СК СВУ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861048"/>
            <a:ext cx="4752528" cy="2853052"/>
          </a:xfrm>
        </p:spPr>
      </p:pic>
    </p:spTree>
    <p:extLst>
      <p:ext uri="{BB962C8B-B14F-4D97-AF65-F5344CB8AC3E}">
        <p14:creationId xmlns:p14="http://schemas.microsoft.com/office/powerpoint/2010/main" val="373996058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5801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Контроль знаний, базирующийся на тестировании, может использовать и результаты работы над проектом, отслеживанием промежуточных результатов.</a:t>
            </a:r>
            <a:r>
              <a:rPr lang="en-US" sz="2400" dirty="0" smtClean="0"/>
              <a:t> </a:t>
            </a:r>
            <a:r>
              <a:rPr lang="ru-RU" sz="2400" dirty="0" smtClean="0"/>
              <a:t>Компьютер может оказать помощь учителю для наблюдения динамики процесса овладения каждым кадетом определенной темы.</a:t>
            </a:r>
          </a:p>
          <a:p>
            <a:r>
              <a:rPr lang="ru-RU" sz="2400" dirty="0" smtClean="0"/>
              <a:t>Соревновательный подход заменяется кооперированием, сотрудничеством.</a:t>
            </a:r>
            <a:r>
              <a:rPr lang="en-US" sz="2400" dirty="0" smtClean="0"/>
              <a:t> </a:t>
            </a:r>
            <a:r>
              <a:rPr lang="ru-RU" sz="2400" dirty="0" smtClean="0"/>
              <a:t>Такое обучение существенно повышает положительный настрой кадетов, их мотивацию.</a:t>
            </a:r>
          </a:p>
        </p:txBody>
      </p:sp>
      <p:pic>
        <p:nvPicPr>
          <p:cNvPr id="21" name="Содержимое 20" descr="Фото0317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18762" y="764704"/>
            <a:ext cx="3425237" cy="5661646"/>
          </a:xfrm>
        </p:spPr>
      </p:pic>
    </p:spTree>
    <p:extLst>
      <p:ext uri="{BB962C8B-B14F-4D97-AF65-F5344CB8AC3E}">
        <p14:creationId xmlns:p14="http://schemas.microsoft.com/office/powerpoint/2010/main" val="53552438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Эвристический метод обучения  на уроках биологии.</a:t>
            </a:r>
            <a:r>
              <a:rPr lang="en-US" b="1" dirty="0" smtClean="0"/>
              <a:t> 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.</a:t>
            </a:r>
            <a:r>
              <a:rPr lang="en-US" dirty="0" smtClean="0"/>
              <a:t> </a:t>
            </a:r>
            <a:r>
              <a:rPr lang="ru-RU" dirty="0" smtClean="0"/>
              <a:t>Различные операции творческого мышления, приемы эвристической деятельности: определение типа задачи, выяснение того, что представляют собой неизвестное, данные, условие; составление плана решения; осуществление плана решения; изучение полученного решения. Это: “мозговой штурм”, “мозговая атака".</a:t>
            </a:r>
          </a:p>
          <a:p>
            <a:r>
              <a:rPr lang="en-US" dirty="0" smtClean="0"/>
              <a:t> </a:t>
            </a:r>
            <a:r>
              <a:rPr lang="ru-RU" dirty="0" smtClean="0"/>
              <a:t>Эвристический вопрос должен стимулировать мысль, но не подсказывать идею решения для развития интуиции и тренировки логической схемы в поиске решения задач.</a:t>
            </a:r>
          </a:p>
        </p:txBody>
      </p:sp>
    </p:spTree>
    <p:extLst>
      <p:ext uri="{BB962C8B-B14F-4D97-AF65-F5344CB8AC3E}">
        <p14:creationId xmlns:p14="http://schemas.microsoft.com/office/powerpoint/2010/main" val="315006049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412776"/>
            <a:ext cx="4427984" cy="4857403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Аналогия и модели - один из методов научного познания, который широко применяется при изучении биологии.</a:t>
            </a:r>
          </a:p>
          <a:p>
            <a:pPr fontAlgn="base">
              <a:buNone/>
            </a:pPr>
            <a:r>
              <a:rPr lang="ru-RU" sz="2000" dirty="0" smtClean="0"/>
              <a:t>      В основе аналогии лежит сравнение. Если обнаруживается, что два или более объектов имеют сходные признаки, то делается вывод и о сходстве некоторых других признаков. Вывод по аналогии может быть как истинным, так и ложным, поэтому он требует экспериментальной проверки.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427984" y="1700808"/>
            <a:ext cx="3683000" cy="6797675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000" dirty="0" smtClean="0"/>
              <a:t>      Значение аналогий при обучении связано с повышением научно-теоретического уровня изложения материала на уроках биологии  в Кадетском корпусе с формированием научного мировоззрения кадетов.</a:t>
            </a:r>
          </a:p>
          <a:p>
            <a:pPr fontAlgn="base">
              <a:buNone/>
            </a:pPr>
            <a:r>
              <a:rPr lang="ru-RU" sz="2000" dirty="0" smtClean="0"/>
              <a:t>       В практике обучение аналогии используется в основном для пояснения уже введенных трудных понятий  и закономерностей.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Метод  аналогии.</a:t>
            </a:r>
            <a:endParaRPr lang="ru-RU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Самостоятельное знакомство с новым материалом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4) В практике можно выделить следующие виды самостоятельной работы:</a:t>
            </a:r>
            <a:endParaRPr lang="ru-RU" dirty="0" smtClean="0"/>
          </a:p>
          <a:p>
            <a:r>
              <a:rPr lang="ru-RU" dirty="0" smtClean="0"/>
              <a:t>Работа с книгой: рисунок, график, поиск ответа на вопрос, конспектирование, пересказ, план ответа, обобщение по нескольким параграфам, работа с первоисточниками.</a:t>
            </a:r>
          </a:p>
          <a:p>
            <a:r>
              <a:rPr lang="ru-RU" dirty="0" smtClean="0"/>
              <a:t>Упражнения: ответы на вопросы, рецензии ответов, тренировочные упражнения.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Решение задач и практические, лабораторные работы.</a:t>
            </a:r>
          </a:p>
          <a:p>
            <a:r>
              <a:rPr lang="ru-RU" dirty="0" smtClean="0"/>
              <a:t>Проверочные, самостоятельные работы (сочинение, диктант).</a:t>
            </a:r>
          </a:p>
          <a:p>
            <a:r>
              <a:rPr lang="ru-RU" dirty="0" smtClean="0"/>
              <a:t>Доклады и рефераты.</a:t>
            </a:r>
          </a:p>
          <a:p>
            <a:r>
              <a:rPr lang="ru-RU" dirty="0" smtClean="0"/>
              <a:t>Индивидуальные и групповые задания при наблюдениях и экскурсиях.</a:t>
            </a:r>
          </a:p>
          <a:p>
            <a:r>
              <a:rPr lang="ru-RU" dirty="0" smtClean="0"/>
              <a:t>Задание на самоподготовку- лабораторные опыты и наблюдения.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0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368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Изображение</vt:lpstr>
      <vt:lpstr>     «Влияние заданий поискового характера на развитие самостоятельности кадетов в процессе изучения биологии». </vt:lpstr>
      <vt:lpstr>Презентация PowerPoint</vt:lpstr>
      <vt:lpstr>Презентация PowerPoint</vt:lpstr>
      <vt:lpstr>Методы активизации познавательной деятельности кадетов</vt:lpstr>
      <vt:lpstr>        </vt:lpstr>
      <vt:lpstr>Презентация PowerPoint</vt:lpstr>
      <vt:lpstr>Эвристический метод обучения  на уроках биологии. </vt:lpstr>
      <vt:lpstr>Метод  аналогии.</vt:lpstr>
      <vt:lpstr>Самостоятельное знакомство с новым материалом.</vt:lpstr>
      <vt:lpstr>Применение исследовательских методов на уроках биологии. </vt:lpstr>
      <vt:lpstr>Реализация поисковой деятельности  на уроках биологии.</vt:lpstr>
      <vt:lpstr>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вопросу использования информационно-компьютерных технологий на уроках химии.</dc:title>
  <dc:creator>химия</dc:creator>
  <cp:lastModifiedBy>Ачимова</cp:lastModifiedBy>
  <cp:revision>151</cp:revision>
  <dcterms:created xsi:type="dcterms:W3CDTF">2012-02-28T10:04:58Z</dcterms:created>
  <dcterms:modified xsi:type="dcterms:W3CDTF">2013-03-26T06:56:06Z</dcterms:modified>
</cp:coreProperties>
</file>