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63" r:id="rId5"/>
    <p:sldId id="270" r:id="rId6"/>
    <p:sldId id="264" r:id="rId7"/>
    <p:sldId id="265" r:id="rId8"/>
    <p:sldId id="267" r:id="rId9"/>
    <p:sldId id="269" r:id="rId1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99"/>
    <a:srgbClr val="008000"/>
    <a:srgbClr val="FF0000"/>
    <a:srgbClr val="FDFECE"/>
    <a:srgbClr val="F9F959"/>
    <a:srgbClr val="FFFF00"/>
    <a:srgbClr val="FFFF99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699" autoAdjust="0"/>
    <p:restoredTop sz="94673" autoAdjust="0"/>
  </p:normalViewPr>
  <p:slideViewPr>
    <p:cSldViewPr>
      <p:cViewPr varScale="1">
        <p:scale>
          <a:sx n="75" d="100"/>
          <a:sy n="75" d="100"/>
        </p:scale>
        <p:origin x="40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E5718-DE34-464B-A1D1-31BB7E123F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9142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B93FE-4B8A-4ACD-88A0-DD68EFDCCB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9993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15CDB-A444-4132-88A6-FFC1118257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7698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9BF0D-5CCB-4F2A-B077-79AA7442FA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460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5EB95E-B94C-44A7-BFB8-4B7A45B5C4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578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342C9-99F6-4B1B-9FFC-57FCEBDD34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794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071D7-C240-4E10-A966-9A7975D7D2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8246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579DE-FDB1-4188-8281-69F4396D81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7088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96F14-CA2E-424F-9C28-2B0B8BEC27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3332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AC0C6-2204-4225-AC87-BA94829446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9063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58971-5525-4C92-A95B-186D0846B4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9415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84CE73B-A1B3-4BD5-9F2C-6E3ECDC5F3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H:\&#1052;&#1086;&#1080;%20&#1076;&#1086;&#1082;&#1091;&#1084;&#1077;&#1085;&#1090;&#1099;\&#1052;&#1072;&#1084;&#1080;&#1085;&#1072;%20&#1087;&#1088;&#1077;&#1079;&#1077;&#1085;&#1090;&#1072;&#1094;&#1080;&#1103;\&#1060;&#1080;&#1083;&#1100;&#1084;_0002.wmv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5" Type="http://schemas.openxmlformats.org/officeDocument/2006/relationships/slide" Target="slide2.xml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86;&#1083;&#1080;&#1084;&#1087;&#1080;&#1072;&#1076;&#1099;/&#1064;&#1082;&#1086;&#1083;&#1100;&#1085;&#1072;&#1103;%20&#1086;&#1083;&#1080;&#1084;&#1087;&#1080;&#1072;&#1076;&#1072;%20&#1087;&#1086;%20&#1075;&#1077;&#1086;&#1075;&#1088;&#1072;&#1092;&#1080;&#1080;%2010%20&#1082;&#1083;&#1072;&#1089;&#1089;.doc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slide" Target="slide2.xml"/><Relationship Id="rId4" Type="http://schemas.openxmlformats.org/officeDocument/2006/relationships/hyperlink" Target="&#1086;&#1083;&#1080;&#1084;&#1087;&#1080;&#1072;&#1076;&#1099;/&#1054;&#1083;&#1080;&#1084;&#1087;&#1080;&#1072;&#1076;&#1072;%20&#1087;&#1086;%20&#1075;&#1077;&#1086;&#1075;&#1088;&#1072;&#1092;&#1080;&#1080;%207%20&#1082;&#1083;&#1072;&#1089;&#1089;.doc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&#1045;&#1043;&#1069;/tr10geo11_1.pdf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slide" Target="slide2.xml"/><Relationship Id="rId5" Type="http://schemas.openxmlformats.org/officeDocument/2006/relationships/image" Target="../media/image31.emf"/><Relationship Id="rId10" Type="http://schemas.openxmlformats.org/officeDocument/2006/relationships/hyperlink" Target="&#1045;&#1043;&#1069;/t&#1101;&#1075;&#1077;%2011%20&#1082;&#1083;.pdf" TargetMode="External"/><Relationship Id="rId4" Type="http://schemas.openxmlformats.org/officeDocument/2006/relationships/oleObject" Target="../embeddings/oleObject1.bin"/><Relationship Id="rId9" Type="http://schemas.openxmlformats.org/officeDocument/2006/relationships/hyperlink" Target="&#1045;&#1043;&#1069;/tr11geo112.pdf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t-n.ru/communities.aspx?cat_no=3436&amp;tmpl=com" TargetMode="External"/><Relationship Id="rId13" Type="http://schemas.openxmlformats.org/officeDocument/2006/relationships/hyperlink" Target="http://nature.worldstreasure.com/" TargetMode="External"/><Relationship Id="rId3" Type="http://schemas.openxmlformats.org/officeDocument/2006/relationships/hyperlink" Target="http://school.edu.ru/" TargetMode="External"/><Relationship Id="rId7" Type="http://schemas.openxmlformats.org/officeDocument/2006/relationships/hyperlink" Target="http://geo.1september.ru/index.php?year=2006&amp;num=24" TargetMode="External"/><Relationship Id="rId12" Type="http://schemas.openxmlformats.org/officeDocument/2006/relationships/hyperlink" Target="http://afromberg.narod.ru/" TargetMode="External"/><Relationship Id="rId2" Type="http://schemas.openxmlformats.org/officeDocument/2006/relationships/image" Target="../media/image2.jpeg"/><Relationship Id="rId16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eo.1september.ru/urok/" TargetMode="External"/><Relationship Id="rId11" Type="http://schemas.openxmlformats.org/officeDocument/2006/relationships/hyperlink" Target="http://www.georus.by.ru/" TargetMode="External"/><Relationship Id="rId5" Type="http://schemas.openxmlformats.org/officeDocument/2006/relationships/hyperlink" Target="hhttp://ege.ru/" TargetMode="External"/><Relationship Id="rId15" Type="http://schemas.openxmlformats.org/officeDocument/2006/relationships/hyperlink" Target="http://www.terrus.ru/begin.shtml" TargetMode="External"/><Relationship Id="rId10" Type="http://schemas.openxmlformats.org/officeDocument/2006/relationships/hyperlink" Target="http://www.rgo.ru/" TargetMode="External"/><Relationship Id="rId4" Type="http://schemas.openxmlformats.org/officeDocument/2006/relationships/hyperlink" Target="http://mon.gov.ru/http:/mon.gov.ru/" TargetMode="External"/><Relationship Id="rId9" Type="http://schemas.openxmlformats.org/officeDocument/2006/relationships/hyperlink" Target="http://www.uroki.net/docgeo.htm" TargetMode="External"/><Relationship Id="rId14" Type="http://schemas.openxmlformats.org/officeDocument/2006/relationships/hyperlink" Target="http://www.basni.narod.ru/strannik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404813"/>
            <a:ext cx="7989887" cy="3195637"/>
          </a:xfrm>
        </p:spPr>
        <p:txBody>
          <a:bodyPr anchor="ctr"/>
          <a:lstStyle/>
          <a:p>
            <a:pPr marL="762000" indent="-762000" algn="l" eaLnBrk="1" hangingPunct="1"/>
            <a:r>
              <a:rPr lang="ru-RU" altLang="ru-RU" sz="4400" dirty="0" smtClean="0">
                <a:solidFill>
                  <a:schemeClr val="bg1"/>
                </a:solidFill>
              </a:rPr>
              <a:t>Страничка учителя- географа</a:t>
            </a:r>
            <a:br>
              <a:rPr lang="ru-RU" altLang="ru-RU" sz="4400" dirty="0" smtClean="0">
                <a:solidFill>
                  <a:schemeClr val="bg1"/>
                </a:solidFill>
              </a:rPr>
            </a:br>
            <a:r>
              <a:rPr lang="ru-RU" altLang="ru-RU" sz="4400" dirty="0" smtClean="0">
                <a:solidFill>
                  <a:schemeClr val="bg1"/>
                </a:solidFill>
              </a:rPr>
              <a:t>    </a:t>
            </a:r>
            <a:r>
              <a:rPr lang="ru-RU" altLang="ru-RU" sz="4400" dirty="0" smtClean="0">
                <a:solidFill>
                  <a:schemeClr val="bg1"/>
                </a:solidFill>
              </a:rPr>
              <a:t>ГБОУ </a:t>
            </a:r>
            <a:r>
              <a:rPr lang="ru-RU" altLang="ru-RU" sz="4400" dirty="0" smtClean="0">
                <a:solidFill>
                  <a:schemeClr val="bg1"/>
                </a:solidFill>
              </a:rPr>
              <a:t>СОШ № </a:t>
            </a:r>
            <a:r>
              <a:rPr lang="ru-RU" altLang="ru-RU" sz="4400" dirty="0" smtClean="0">
                <a:solidFill>
                  <a:schemeClr val="bg1"/>
                </a:solidFill>
              </a:rPr>
              <a:t>1465  </a:t>
            </a:r>
            <a:r>
              <a:rPr lang="ru-RU" altLang="ru-RU" sz="4400" dirty="0" smtClean="0">
                <a:solidFill>
                  <a:schemeClr val="bg1"/>
                </a:solidFill>
              </a:rPr>
              <a:t/>
            </a:r>
            <a:br>
              <a:rPr lang="ru-RU" altLang="ru-RU" sz="4400" dirty="0" smtClean="0">
                <a:solidFill>
                  <a:schemeClr val="bg1"/>
                </a:solidFill>
              </a:rPr>
            </a:br>
            <a:r>
              <a:rPr lang="ru-RU" altLang="ru-RU" sz="4400" dirty="0" smtClean="0">
                <a:solidFill>
                  <a:schemeClr val="bg1"/>
                </a:solidFill>
              </a:rPr>
              <a:t>           </a:t>
            </a:r>
            <a:r>
              <a:rPr lang="ru-RU" altLang="ru-RU" sz="4400" dirty="0" err="1" smtClean="0">
                <a:solidFill>
                  <a:schemeClr val="bg1"/>
                </a:solidFill>
              </a:rPr>
              <a:t>Манохиной</a:t>
            </a:r>
            <a:r>
              <a:rPr lang="ru-RU" altLang="ru-RU" sz="4400" dirty="0" smtClean="0">
                <a:solidFill>
                  <a:schemeClr val="bg1"/>
                </a:solidFill>
              </a:rPr>
              <a:t>                            Натальи     Евгеньевны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3860800"/>
            <a:ext cx="64008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i="1" smtClean="0">
                <a:solidFill>
                  <a:schemeClr val="bg1"/>
                </a:solidFill>
              </a:rPr>
              <a:t>Здравствуйте!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i="1" smtClean="0">
                <a:solidFill>
                  <a:schemeClr val="bg1"/>
                </a:solidFill>
              </a:rPr>
              <a:t>Я рада  приветствовать всех,  кто любит  географию, на своей страничке</a:t>
            </a:r>
          </a:p>
          <a:p>
            <a:pPr eaLnBrk="1" hangingPunct="1">
              <a:lnSpc>
                <a:spcPct val="90000"/>
              </a:lnSpc>
            </a:pPr>
            <a:endParaRPr lang="ru-RU" altLang="ru-RU" sz="2800" i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H:\Мои документы\Мамина презентация\N-4369 копия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7178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Рисунок 6" descr="S500002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141663"/>
            <a:ext cx="3144838" cy="336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6"/>
          <p:cNvSpPr txBox="1">
            <a:spLocks noChangeArrowheads="1"/>
          </p:cNvSpPr>
          <p:nvPr/>
        </p:nvSpPr>
        <p:spPr bwMode="auto">
          <a:xfrm>
            <a:off x="3929063" y="5516563"/>
            <a:ext cx="5214937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600">
                <a:solidFill>
                  <a:srgbClr val="3333CC"/>
                </a:solidFill>
                <a:latin typeface="Anime Ace v02" pitchFamily="18" charset="0"/>
              </a:rPr>
              <a:t>Школьная геоинформационная система</a:t>
            </a:r>
          </a:p>
        </p:txBody>
      </p:sp>
      <p:pic>
        <p:nvPicPr>
          <p:cNvPr id="8" name="Фильм_0002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500438"/>
            <a:ext cx="2719387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 Box 12"/>
          <p:cNvSpPr txBox="1">
            <a:spLocks noChangeArrowheads="1"/>
          </p:cNvSpPr>
          <p:nvPr/>
        </p:nvSpPr>
        <p:spPr bwMode="auto">
          <a:xfrm>
            <a:off x="2484438" y="404813"/>
            <a:ext cx="43195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rgbClr val="3333CC"/>
                </a:solidFill>
              </a:rPr>
              <a:t>ИКТ  на уроках географии</a:t>
            </a:r>
          </a:p>
          <a:p>
            <a:pPr eaLnBrk="1" hangingPunct="1"/>
            <a:endParaRPr lang="ru-RU" altLang="ru-RU" sz="2400"/>
          </a:p>
        </p:txBody>
      </p:sp>
      <p:sp>
        <p:nvSpPr>
          <p:cNvPr id="3079" name="Text Box 13"/>
          <p:cNvSpPr txBox="1">
            <a:spLocks noChangeArrowheads="1"/>
          </p:cNvSpPr>
          <p:nvPr/>
        </p:nvSpPr>
        <p:spPr bwMode="auto">
          <a:xfrm>
            <a:off x="4067175" y="981075"/>
            <a:ext cx="4879975" cy="455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/>
              <a:t>Все в жизни когда-то бывает впервые: первый шаг, первое слово, первый урок...</a:t>
            </a:r>
          </a:p>
          <a:p>
            <a:pPr eaLnBrk="1" hangingPunct="1"/>
            <a:r>
              <a:rPr lang="ru-RU" altLang="ru-RU" sz="1400"/>
              <a:t>Свой первый урок географии я провела в 1997 году после того, как получила свое второе высшее образование в Московском государственном педагогическом институте по специальности «География».</a:t>
            </a:r>
          </a:p>
          <a:p>
            <a:pPr eaLnBrk="1" hangingPunct="1"/>
            <a:r>
              <a:rPr lang="ru-RU" altLang="ru-RU" sz="1400"/>
              <a:t>География вошла в мою жизнь давно и навсегда. Сначала возникло непреодолимое желание увидеть мир своими глазами (мое первое путешествие по Европе состоялось в 1999 году), а потом запечатлеть мир на фотографиях (это стало серьезным увлечением в 2000 году).</a:t>
            </a:r>
          </a:p>
          <a:p>
            <a:pPr eaLnBrk="1" hangingPunct="1"/>
            <a:r>
              <a:rPr lang="ru-RU" altLang="ru-RU" sz="1400"/>
              <a:t>Свою первую категорию я получила в 2003 году, а потом в 2007году мне была впервые присвоена высшая квалификационная категория.</a:t>
            </a:r>
          </a:p>
          <a:p>
            <a:pPr eaLnBrk="1" hangingPunct="1"/>
            <a:r>
              <a:rPr lang="ru-RU" altLang="ru-RU" sz="1400"/>
              <a:t>Познать мир – это значит познать людей, его населяющих. </a:t>
            </a:r>
          </a:p>
          <a:p>
            <a:pPr eaLnBrk="1" hangingPunct="1"/>
            <a:r>
              <a:rPr lang="ru-RU" altLang="ru-RU" sz="1400"/>
              <a:t>В 2002 году меня впервые освоила компьютер. С 2004года работаю с различными программами, в том числе ГИС «Живая география»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4000" smtClean="0">
                <a:solidFill>
                  <a:schemeClr val="accent2"/>
                </a:solidFill>
              </a:rPr>
              <a:t>Рабочие программы по географии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200" b="1" smtClean="0"/>
              <a:t>Рабочая программа по природоведению в 5 классе по учебнику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smtClean="0"/>
              <a:t>А.А.Плешаков, И.И.Сонин, Природоведение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smtClean="0"/>
              <a:t>5 класс, М.: Дрофа, 2007</a:t>
            </a:r>
            <a:endParaRPr lang="ru-RU" altLang="ru-RU" sz="12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200" b="1" i="1" smtClean="0">
                <a:solidFill>
                  <a:srgbClr val="008000"/>
                </a:solidFill>
              </a:rPr>
              <a:t>2 часа в неделю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smtClean="0"/>
              <a:t>Рабочая программа по географии в 6 классе по учебнику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smtClean="0"/>
              <a:t> Под редакцией О.А.Климановой. География Землеведение,  6 класс- М.: Дрофа, 2005.</a:t>
            </a:r>
            <a:endParaRPr lang="ru-RU" altLang="ru-RU" sz="12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200" b="1" i="1" smtClean="0">
                <a:solidFill>
                  <a:srgbClr val="008000"/>
                </a:solidFill>
              </a:rPr>
              <a:t>1 час в неделю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smtClean="0"/>
              <a:t>Рабочая программа по географии в 7 классе по учебнику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smtClean="0"/>
              <a:t>Под редакцией  О.А Климановой. География Страноведение,  7 класс – М.: Дрофа, 2007.</a:t>
            </a:r>
            <a:endParaRPr lang="ru-RU" altLang="ru-RU" sz="12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200" b="1" i="1" smtClean="0">
                <a:solidFill>
                  <a:srgbClr val="008000"/>
                </a:solidFill>
              </a:rPr>
              <a:t>2 часа в неделю</a:t>
            </a:r>
            <a:r>
              <a:rPr lang="ru-RU" altLang="ru-RU" sz="1200" b="1" i="1" u="sng" smtClean="0">
                <a:solidFill>
                  <a:srgbClr val="008000"/>
                </a:solidFill>
              </a:rPr>
              <a:t>.</a:t>
            </a:r>
            <a:endParaRPr lang="ru-RU" altLang="ru-RU" sz="1200" b="1" i="1" smtClean="0">
              <a:solidFill>
                <a:srgbClr val="008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1200" b="1" smtClean="0"/>
              <a:t>Рабочая программа по географии в 8 классе по учебнику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smtClean="0"/>
              <a:t> В.П. Дронов, И.И. Баринова, В.Я. Ром, А.А. Лобжанидзе. ГеографияРоссии.1 книга: Природа ,население, хозяйство 8 класс – М.: Дрофа, 2004.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i="1" smtClean="0">
                <a:solidFill>
                  <a:srgbClr val="008000"/>
                </a:solidFill>
              </a:rPr>
              <a:t>2 часа в неделю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smtClean="0"/>
              <a:t>Рабочая программа по географии в 9 классе по учебнику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smtClean="0"/>
              <a:t>В.П. Дронов, И.И.Баринова, В.Я. Ром, А.А. Лобжанидзе.  География России. 2 книга: Хозяйство и географические районы,  9  класс – М.: Дрофа, 2004.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i="1" smtClean="0">
                <a:solidFill>
                  <a:srgbClr val="008000"/>
                </a:solidFill>
              </a:rPr>
              <a:t>2 часа в неделю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smtClean="0"/>
              <a:t>Рабочая программа по географии в 10 классе по учебнику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smtClean="0"/>
              <a:t>В. П. Максаковский. География. Экономическая и социальная география мира. 10 класс – М.: Просвещение, 2007.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b="1" i="1" smtClean="0">
                <a:solidFill>
                  <a:srgbClr val="008000"/>
                </a:solidFill>
              </a:rPr>
              <a:t>2 часа в неделю</a:t>
            </a:r>
          </a:p>
        </p:txBody>
      </p:sp>
      <p:sp>
        <p:nvSpPr>
          <p:cNvPr id="4100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3850" y="6092825"/>
            <a:ext cx="1366838" cy="620713"/>
          </a:xfrm>
          <a:prstGeom prst="leftArrow">
            <a:avLst>
              <a:gd name="adj1" fmla="val 50000"/>
              <a:gd name="adj2" fmla="val 55051"/>
            </a:avLst>
          </a:prstGeom>
          <a:solidFill>
            <a:schemeClr val="bg2">
              <a:alpha val="3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rgbClr val="3333CC"/>
                </a:solidFill>
              </a:rPr>
              <a:t>Содержание</a:t>
            </a:r>
          </a:p>
        </p:txBody>
      </p:sp>
      <p:pic>
        <p:nvPicPr>
          <p:cNvPr id="4101" name="Picture 11" descr="422007_31726_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5" y="549275"/>
            <a:ext cx="130333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ru-RU" altLang="ru-RU" sz="4000" smtClean="0">
                <a:solidFill>
                  <a:schemeClr val="accent2"/>
                </a:solidFill>
              </a:rPr>
              <a:t>Работы по:</a:t>
            </a:r>
          </a:p>
        </p:txBody>
      </p:sp>
      <p:sp>
        <p:nvSpPr>
          <p:cNvPr id="5123" name="Rectangle 34"/>
          <p:cNvSpPr>
            <a:spLocks noGrp="1" noChangeArrowheads="1"/>
          </p:cNvSpPr>
          <p:nvPr>
            <p:ph type="body" idx="1"/>
          </p:nvPr>
        </p:nvSpPr>
        <p:spPr>
          <a:xfrm>
            <a:off x="323850" y="1125538"/>
            <a:ext cx="8208963" cy="5327650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124" name="Picture 5" descr="35d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196975"/>
            <a:ext cx="111283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6" descr="p113_prirod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196975"/>
            <a:ext cx="1146175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7" descr="p169063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412875"/>
            <a:ext cx="8382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8" descr="01lab3st0127131903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196975"/>
            <a:ext cx="1108075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20" descr="p25547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997200"/>
            <a:ext cx="10572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21" descr="p163316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997200"/>
            <a:ext cx="860425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22" descr="35180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997200"/>
            <a:ext cx="957262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23" descr="bi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924175"/>
            <a:ext cx="979488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24" descr="304176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797425"/>
            <a:ext cx="8382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25" descr="35477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797425"/>
            <a:ext cx="100647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26" descr="67131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797425"/>
            <a:ext cx="1058863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27" descr="71394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97425"/>
            <a:ext cx="10922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6" name="Text Box 35"/>
          <p:cNvSpPr txBox="1">
            <a:spLocks noChangeArrowheads="1"/>
          </p:cNvSpPr>
          <p:nvPr/>
        </p:nvSpPr>
        <p:spPr bwMode="auto">
          <a:xfrm>
            <a:off x="5867400" y="1916113"/>
            <a:ext cx="1293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/>
              <a:t>5 класс</a:t>
            </a:r>
          </a:p>
        </p:txBody>
      </p:sp>
      <p:sp>
        <p:nvSpPr>
          <p:cNvPr id="5137" name="Text Box 36"/>
          <p:cNvSpPr txBox="1">
            <a:spLocks noChangeArrowheads="1"/>
          </p:cNvSpPr>
          <p:nvPr/>
        </p:nvSpPr>
        <p:spPr bwMode="auto">
          <a:xfrm>
            <a:off x="5867400" y="3573463"/>
            <a:ext cx="1293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/>
              <a:t>6 класс</a:t>
            </a:r>
          </a:p>
        </p:txBody>
      </p:sp>
      <p:sp>
        <p:nvSpPr>
          <p:cNvPr id="5138" name="Text Box 37"/>
          <p:cNvSpPr txBox="1">
            <a:spLocks noChangeArrowheads="1"/>
          </p:cNvSpPr>
          <p:nvPr/>
        </p:nvSpPr>
        <p:spPr bwMode="auto">
          <a:xfrm>
            <a:off x="5940425" y="5445125"/>
            <a:ext cx="1293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/>
              <a:t>7 класс</a:t>
            </a:r>
          </a:p>
        </p:txBody>
      </p:sp>
      <p:sp>
        <p:nvSpPr>
          <p:cNvPr id="5139" name="AutoShape 3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451725" y="6165850"/>
            <a:ext cx="1223963" cy="503238"/>
          </a:xfrm>
          <a:prstGeom prst="rightArrow">
            <a:avLst>
              <a:gd name="adj1" fmla="val 50000"/>
              <a:gd name="adj2" fmla="val 60804"/>
            </a:avLst>
          </a:prstGeom>
          <a:solidFill>
            <a:schemeClr val="hlink">
              <a:alpha val="25882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rgbClr val="3333CC"/>
                </a:solidFill>
              </a:rPr>
              <a:t>8-10 классы</a:t>
            </a:r>
          </a:p>
        </p:txBody>
      </p:sp>
      <p:sp>
        <p:nvSpPr>
          <p:cNvPr id="5140" name="AutoShape 40">
            <a:hlinkClick r:id="rId1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3850" y="6092825"/>
            <a:ext cx="1366838" cy="620713"/>
          </a:xfrm>
          <a:prstGeom prst="leftArrow">
            <a:avLst>
              <a:gd name="adj1" fmla="val 50000"/>
              <a:gd name="adj2" fmla="val 55051"/>
            </a:avLst>
          </a:prstGeom>
          <a:solidFill>
            <a:schemeClr val="bg2">
              <a:alpha val="3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rgbClr val="3333CC"/>
                </a:solidFill>
              </a:rPr>
              <a:t>Содержание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chemeClr val="accent2"/>
                </a:solidFill>
              </a:rPr>
              <a:t>Работы по:</a:t>
            </a:r>
          </a:p>
        </p:txBody>
      </p:sp>
      <p:pic>
        <p:nvPicPr>
          <p:cNvPr id="6147" name="Picture 4" descr="3232103"/>
          <p:cNvPicPr>
            <a:picLocks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484313"/>
            <a:ext cx="1079500" cy="1439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5" descr="p87670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484313"/>
            <a:ext cx="1058863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5715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484313"/>
            <a:ext cx="107950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7" descr="g_8-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484313"/>
            <a:ext cx="1036637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ll09-025630-8_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652963"/>
            <a:ext cx="973138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0" descr="ge_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652963"/>
            <a:ext cx="1055687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1" descr="100058824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068638"/>
            <a:ext cx="10175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2" descr="35645-329208-19-obl-l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141663"/>
            <a:ext cx="827088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5" descr="omega2846250bi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997200"/>
            <a:ext cx="984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6" descr="2653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068638"/>
            <a:ext cx="1042987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7" descr="1281639394_113636301_1----10-2002-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652963"/>
            <a:ext cx="1020763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8" name="Text Box 23"/>
          <p:cNvSpPr txBox="1">
            <a:spLocks noChangeArrowheads="1"/>
          </p:cNvSpPr>
          <p:nvPr/>
        </p:nvSpPr>
        <p:spPr bwMode="auto">
          <a:xfrm>
            <a:off x="6424613" y="2079625"/>
            <a:ext cx="1293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/>
              <a:t>8 класс</a:t>
            </a:r>
          </a:p>
        </p:txBody>
      </p:sp>
      <p:sp>
        <p:nvSpPr>
          <p:cNvPr id="6159" name="Text Box 24"/>
          <p:cNvSpPr txBox="1">
            <a:spLocks noChangeArrowheads="1"/>
          </p:cNvSpPr>
          <p:nvPr/>
        </p:nvSpPr>
        <p:spPr bwMode="auto">
          <a:xfrm>
            <a:off x="6300788" y="3429000"/>
            <a:ext cx="1420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  </a:t>
            </a:r>
            <a:r>
              <a:rPr lang="ru-RU" altLang="ru-RU" sz="2400" b="1"/>
              <a:t>9 класс</a:t>
            </a:r>
          </a:p>
        </p:txBody>
      </p:sp>
      <p:sp>
        <p:nvSpPr>
          <p:cNvPr id="6160" name="Text Box 25"/>
          <p:cNvSpPr txBox="1">
            <a:spLocks noChangeArrowheads="1"/>
          </p:cNvSpPr>
          <p:nvPr/>
        </p:nvSpPr>
        <p:spPr bwMode="auto">
          <a:xfrm>
            <a:off x="6300788" y="4868863"/>
            <a:ext cx="1463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/>
              <a:t>10 класс</a:t>
            </a:r>
          </a:p>
        </p:txBody>
      </p:sp>
      <p:sp>
        <p:nvSpPr>
          <p:cNvPr id="6161" name="AutoShape 26">
            <a:hlinkClick r:id="rId1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3850" y="6092825"/>
            <a:ext cx="1366838" cy="620713"/>
          </a:xfrm>
          <a:prstGeom prst="leftArrow">
            <a:avLst>
              <a:gd name="adj1" fmla="val 50000"/>
              <a:gd name="adj2" fmla="val 55051"/>
            </a:avLst>
          </a:prstGeom>
          <a:solidFill>
            <a:schemeClr val="bg2">
              <a:alpha val="3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rgbClr val="3333CC"/>
                </a:solidFill>
              </a:rPr>
              <a:t>Содержание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3333CC"/>
                </a:solidFill>
              </a:rPr>
              <a:t>Олимпиады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89138"/>
            <a:ext cx="8229600" cy="43815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smtClean="0"/>
              <a:t>    </a:t>
            </a:r>
            <a:r>
              <a:rPr lang="ru-RU" altLang="ru-RU" sz="2400" smtClean="0"/>
              <a:t>Здесь можно познакомиться со всеми курсами по географии, посмотреть уроки и упражнения, задать вопросы учителям. На странички всех курсов разрешён гостевой доступ.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Страница лаборатории географии.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Здесь размещены аннотации всех курсов по географии, работы учеников. Зарегистрированные пользователи могут оставить сообщение в форуме</a:t>
            </a:r>
            <a:r>
              <a:rPr lang="ru-RU" altLang="ru-RU" sz="2400" smtClean="0">
                <a:hlinkClick r:id="rId3" action="ppaction://hlinkfile"/>
              </a:rPr>
              <a:t> </a:t>
            </a:r>
            <a:endParaRPr lang="ru-RU" altLang="ru-RU" sz="2400" smtClean="0"/>
          </a:p>
          <a:p>
            <a:pPr eaLnBrk="1" hangingPunct="1">
              <a:lnSpc>
                <a:spcPct val="90000"/>
              </a:lnSpc>
            </a:pPr>
            <a:endParaRPr lang="ru-RU" alt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Олимпиадные задания для </a:t>
            </a:r>
            <a:r>
              <a:rPr lang="ru-RU" altLang="ru-RU" sz="2400" smtClean="0">
                <a:hlinkClick r:id="rId3" action="ppaction://hlinkfile"/>
              </a:rPr>
              <a:t>10 класса</a:t>
            </a:r>
            <a:endParaRPr lang="ru-RU" alt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Олимпиадные задания по географии для </a:t>
            </a:r>
            <a:r>
              <a:rPr lang="ru-RU" altLang="ru-RU" sz="2400" smtClean="0">
                <a:hlinkClick r:id="rId4" action="ppaction://hlinkfile"/>
              </a:rPr>
              <a:t>7 класса</a:t>
            </a:r>
            <a:endParaRPr lang="ru-RU" altLang="ru-RU" sz="2400" smtClean="0"/>
          </a:p>
          <a:p>
            <a:pPr eaLnBrk="1" hangingPunct="1">
              <a:lnSpc>
                <a:spcPct val="90000"/>
              </a:lnSpc>
            </a:pPr>
            <a:endParaRPr lang="ru-RU" altLang="ru-RU" sz="2800" smtClean="0"/>
          </a:p>
          <a:p>
            <a:pPr eaLnBrk="1" hangingPunct="1">
              <a:lnSpc>
                <a:spcPct val="90000"/>
              </a:lnSpc>
            </a:pPr>
            <a:endParaRPr lang="ru-RU" altLang="ru-RU" sz="2800" smtClean="0"/>
          </a:p>
        </p:txBody>
      </p:sp>
      <p:sp>
        <p:nvSpPr>
          <p:cNvPr id="7172" name="AutoShape 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3850" y="6092825"/>
            <a:ext cx="1366838" cy="620713"/>
          </a:xfrm>
          <a:prstGeom prst="leftArrow">
            <a:avLst>
              <a:gd name="adj1" fmla="val 50000"/>
              <a:gd name="adj2" fmla="val 55051"/>
            </a:avLst>
          </a:prstGeom>
          <a:solidFill>
            <a:schemeClr val="bg2">
              <a:alpha val="3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rgbClr val="3333CC"/>
                </a:solidFill>
              </a:rPr>
              <a:t>Содержание</a:t>
            </a:r>
          </a:p>
        </p:txBody>
      </p:sp>
      <p:pic>
        <p:nvPicPr>
          <p:cNvPr id="7173" name="Picture 5" descr="image_ph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95513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chemeClr val="accent2"/>
                </a:solidFill>
              </a:rPr>
              <a:t>ЕГЭ</a:t>
            </a:r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>
            <p:ph idx="1"/>
          </p:nvPr>
        </p:nvGraphicFramePr>
        <p:xfrm>
          <a:off x="1187450" y="1628775"/>
          <a:ext cx="7056438" cy="439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Документ" r:id="rId4" imgW="5941641" imgH="5506102" progId="Word.Document.8">
                  <p:embed/>
                </p:oleObj>
              </mc:Choice>
              <mc:Fallback>
                <p:oleObj name="Документ" r:id="rId4" imgW="5941641" imgH="5506102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628775"/>
                        <a:ext cx="7056438" cy="439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AutoShape 5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3850" y="6092825"/>
            <a:ext cx="1366838" cy="620713"/>
          </a:xfrm>
          <a:prstGeom prst="leftArrow">
            <a:avLst>
              <a:gd name="adj1" fmla="val 50000"/>
              <a:gd name="adj2" fmla="val 55051"/>
            </a:avLst>
          </a:prstGeom>
          <a:solidFill>
            <a:schemeClr val="bg2">
              <a:alpha val="3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rgbClr val="3333CC"/>
                </a:solidFill>
              </a:rPr>
              <a:t>Содержание</a:t>
            </a:r>
          </a:p>
        </p:txBody>
      </p:sp>
      <p:pic>
        <p:nvPicPr>
          <p:cNvPr id="8197" name="Picture 6" descr="voyager_en_anglai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60350"/>
            <a:ext cx="2087562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7000875" y="58975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199" name="Text Box 8"/>
          <p:cNvSpPr txBox="1">
            <a:spLocks noChangeArrowheads="1"/>
          </p:cNvSpPr>
          <p:nvPr/>
        </p:nvSpPr>
        <p:spPr bwMode="auto">
          <a:xfrm>
            <a:off x="6372225" y="5876925"/>
            <a:ext cx="20161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hlinkClick r:id="rId8" action="ppaction://hlinkfile"/>
              </a:rPr>
              <a:t>Тест 1   </a:t>
            </a:r>
            <a:r>
              <a:rPr lang="ru-RU" altLang="ru-RU">
                <a:hlinkClick r:id="rId9" action="ppaction://hlinkfile"/>
              </a:rPr>
              <a:t>Тест 2  </a:t>
            </a:r>
            <a:r>
              <a:rPr lang="ru-RU" altLang="ru-RU">
                <a:hlinkClick r:id="rId10" action="ppaction://hlinkfile"/>
              </a:rPr>
              <a:t>Тест 3</a:t>
            </a: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CC3399"/>
                </a:solidFill>
              </a:rPr>
              <a:t>Ссылки на: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8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>
                <a:hlinkClick r:id="rId3"/>
              </a:rPr>
              <a:t>Федеральный образовательный портал</a:t>
            </a:r>
            <a:endParaRPr lang="ru-RU" alt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>
                <a:hlinkClick r:id="rId4"/>
              </a:rPr>
              <a:t>Министерство образования и науки Российской Федерации</a:t>
            </a:r>
            <a:endParaRPr lang="ru-RU" alt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>
                <a:hlinkClick r:id="rId5"/>
              </a:rPr>
              <a:t>Сайт информационной поддержки ЕГЭ</a:t>
            </a:r>
            <a:endParaRPr lang="ru-RU" alt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>
                <a:hlinkClick r:id="rId6"/>
              </a:rPr>
              <a:t>Сайт "Я иду на урок географии</a:t>
            </a:r>
            <a:r>
              <a:rPr lang="ru-RU" altLang="ru-RU" sz="1000" smtClean="0"/>
              <a:t>"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>
                <a:hlinkClick r:id="rId7"/>
              </a:rPr>
              <a:t>Электронная версия газеты ГЕОГРАФИЯ</a:t>
            </a:r>
            <a:endParaRPr lang="ru-RU" alt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>
                <a:hlinkClick r:id="rId8"/>
              </a:rPr>
              <a:t>Сообщество учителей географии</a:t>
            </a:r>
            <a:endParaRPr lang="ru-RU" alt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>
                <a:hlinkClick r:id="rId9"/>
              </a:rPr>
              <a:t>Для учителя географии</a:t>
            </a:r>
            <a:r>
              <a:rPr lang="ru-RU" altLang="ru-RU" sz="1000" smtClean="0"/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>
                <a:hlinkClick r:id="rId10"/>
              </a:rPr>
              <a:t>rgo.ru - "RGO.ru" географический портал Планета Земля. - Раздел "Энциклопедия" - это "Малая географическая энциклопедия" (Физическая география, Страноведение, Экономическая география". Есть раздел "Учителям".  </a:t>
            </a:r>
            <a:endParaRPr lang="ru-RU" alt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>
                <a:hlinkClick r:id="rId6"/>
              </a:rPr>
              <a:t>● geo.1september.ru  - сайт "Я иду на урок географии"  Статьи по разделам: Землеведение (136); География материков, океанов, стран (41); География России (446); Экономическая и социальная география мира (381).</a:t>
            </a:r>
            <a:endParaRPr lang="ru-RU" alt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>
                <a:hlinkClick r:id="rId7"/>
              </a:rPr>
              <a:t>● geo.1september.ru - газета "География" (между выходом очередного номера газеты и появлением полнотекстовой версии номера на сайте установлен годовой интервал) 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>
                <a:hlinkClick r:id="rId7"/>
              </a:rPr>
              <a:t>● georus.by.ru - "География России". Данные о каждом субъекте Российской Федерации.  Сведения о регионах. Федеральные округа РФ. Экономические районы. Часовые пояса и др.</a:t>
            </a:r>
            <a:endParaRPr lang="ru-RU" alt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>
                <a:hlinkClick r:id="rId11"/>
              </a:rPr>
              <a:t>● geo.historic.ru - географический on-line справочник "Страны мира".  Сведения по всем странам мира.  Физическая карта. Справочные данные. Часовые пояса. </a:t>
            </a:r>
            <a:endParaRPr lang="ru-RU" alt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/>
              <a:t>● </a:t>
            </a:r>
            <a:r>
              <a:rPr lang="ru-RU" altLang="ru-RU" sz="1000" smtClean="0">
                <a:hlinkClick r:id="rId12"/>
              </a:rPr>
              <a:t>afromberg.narod.ru - сайт учителя Географии Фромберга А.Э. 6 - 10кл. Программы, Поурочное планирование (учителям), Электронные уроки (частично), Практические работы, Справочные материалы, Экзамены (9кл., 11кл., ЕГЭ), Подготовка в Вузы.</a:t>
            </a:r>
            <a:endParaRPr lang="ru-RU" alt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/>
              <a:t>● </a:t>
            </a:r>
            <a:r>
              <a:rPr lang="ru-RU" altLang="ru-RU" sz="1000" smtClean="0">
                <a:hlinkClick r:id="rId13"/>
              </a:rPr>
              <a:t>geografia.ru - География.ру - клуб путешествий. Путешествия по всему миру, географическое общество, экзотические страны мира, увлекательные путешествия, интересные рассказы, фотоальбомы и др.</a:t>
            </a:r>
            <a:endParaRPr lang="ru-RU" altLang="ru-RU" sz="1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1000" smtClean="0"/>
              <a:t>  ● </a:t>
            </a:r>
            <a:r>
              <a:rPr lang="ru-RU" altLang="ru-RU" sz="1000" smtClean="0">
                <a:hlinkClick r:id="rId13"/>
              </a:rPr>
              <a:t>nature.worldstreasure.com  - "Чудеса природы"  Иллюстрированные и классифицированные по географическому расположению материалы о природных явлениях. (фото + текст, неплохой сайт, чтобы просто отдохнуть и узнать интересные факты).</a:t>
            </a:r>
            <a:r>
              <a:rPr lang="ru-RU" altLang="ru-RU" sz="8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200" smtClean="0">
                <a:hlinkClick r:id="rId14"/>
              </a:rPr>
              <a:t>basni.narod.ru  "Странник" - справочник стран мира. Краткая характеристика всех стран мира. Сведения о географическом положении, государственном устройстве, населении, истории и экономике каждой из стран. Изображение национальной символики </a:t>
            </a:r>
            <a:endParaRPr lang="ru-RU" altLang="ru-RU" sz="12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800" smtClean="0"/>
              <a:t> </a:t>
            </a:r>
            <a:r>
              <a:rPr lang="ru-RU" altLang="ru-RU" sz="1200" smtClean="0">
                <a:hlinkClick r:id="rId15"/>
              </a:rPr>
              <a:t>● terrus.ru   "Территориальное устройство России" - Справочник-каталог "Вся Россия" по экономическим районам. </a:t>
            </a:r>
            <a:endParaRPr lang="ru-RU" altLang="ru-RU" sz="1200" smtClean="0"/>
          </a:p>
          <a:p>
            <a:pPr eaLnBrk="1" hangingPunct="1">
              <a:lnSpc>
                <a:spcPct val="80000"/>
              </a:lnSpc>
            </a:pPr>
            <a:endParaRPr lang="ru-RU" altLang="ru-RU" sz="12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800" smtClean="0"/>
              <a:t> </a:t>
            </a:r>
            <a:endParaRPr lang="ru-RU" altLang="ru-RU" sz="1000" smtClean="0"/>
          </a:p>
          <a:p>
            <a:pPr eaLnBrk="1" hangingPunct="1">
              <a:lnSpc>
                <a:spcPct val="80000"/>
              </a:lnSpc>
            </a:pPr>
            <a:endParaRPr lang="ru-RU" altLang="ru-RU" sz="1000" smtClean="0"/>
          </a:p>
        </p:txBody>
      </p:sp>
      <p:sp>
        <p:nvSpPr>
          <p:cNvPr id="9220" name="AutoShape 4">
            <a:hlinkClick r:id="rId1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3850" y="6092825"/>
            <a:ext cx="1366838" cy="620713"/>
          </a:xfrm>
          <a:prstGeom prst="leftArrow">
            <a:avLst>
              <a:gd name="adj1" fmla="val 50000"/>
              <a:gd name="adj2" fmla="val 55051"/>
            </a:avLst>
          </a:prstGeom>
          <a:solidFill>
            <a:schemeClr val="bg2">
              <a:alpha val="3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rgbClr val="3333CC"/>
                </a:solidFill>
              </a:rPr>
              <a:t>Содержание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008000"/>
                </a:solidFill>
              </a:rPr>
              <a:t>Путешествия (фотоальбом)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400" b="1" i="1" smtClean="0"/>
              <a:t>Путешествия учат больше, чем что бы то ни было.</a:t>
            </a:r>
          </a:p>
          <a:p>
            <a:pPr eaLnBrk="1" hangingPunct="1">
              <a:buFontTx/>
              <a:buNone/>
            </a:pPr>
            <a:r>
              <a:rPr lang="ru-RU" altLang="ru-RU" sz="2400" b="1" i="1" smtClean="0"/>
              <a:t>Иногда один день проведённый в других местах, даёт больше, чем десять лет жизни дома.</a:t>
            </a:r>
            <a:r>
              <a:rPr lang="ru-RU" altLang="ru-RU" sz="2000" i="1" smtClean="0"/>
              <a:t> 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827088" y="2781300"/>
            <a:ext cx="6318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                         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476375" y="34290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  <p:sp>
        <p:nvSpPr>
          <p:cNvPr id="10246" name="Text Box 6">
            <a:hlinkClick r:id="" action="ppaction://noaction" highlightClick="1"/>
          </p:cNvPr>
          <p:cNvSpPr txBox="1">
            <a:spLocks noChangeArrowheads="1"/>
          </p:cNvSpPr>
          <p:nvPr/>
        </p:nvSpPr>
        <p:spPr bwMode="auto">
          <a:xfrm>
            <a:off x="900113" y="3500438"/>
            <a:ext cx="150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i="1" u="sng">
                <a:solidFill>
                  <a:schemeClr val="accent2"/>
                </a:solidFill>
              </a:rPr>
              <a:t>Маршрут 1</a:t>
            </a:r>
          </a:p>
        </p:txBody>
      </p:sp>
      <p:sp>
        <p:nvSpPr>
          <p:cNvPr id="10247" name="Text Box 7">
            <a:hlinkClick r:id="" action="ppaction://noaction" highlightClick="1"/>
          </p:cNvPr>
          <p:cNvSpPr txBox="1">
            <a:spLocks noChangeArrowheads="1"/>
          </p:cNvSpPr>
          <p:nvPr/>
        </p:nvSpPr>
        <p:spPr bwMode="auto">
          <a:xfrm>
            <a:off x="879475" y="4168775"/>
            <a:ext cx="150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i="1" u="sng">
                <a:solidFill>
                  <a:schemeClr val="accent2"/>
                </a:solidFill>
              </a:rPr>
              <a:t>Маршрут 2</a:t>
            </a:r>
          </a:p>
        </p:txBody>
      </p:sp>
      <p:sp>
        <p:nvSpPr>
          <p:cNvPr id="10248" name="Text Box 8">
            <a:hlinkClick r:id="" action="ppaction://noaction" highlightClick="1"/>
          </p:cNvPr>
          <p:cNvSpPr txBox="1">
            <a:spLocks noChangeArrowheads="1"/>
          </p:cNvSpPr>
          <p:nvPr/>
        </p:nvSpPr>
        <p:spPr bwMode="auto">
          <a:xfrm>
            <a:off x="879475" y="4745038"/>
            <a:ext cx="150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i="1" u="sng">
                <a:solidFill>
                  <a:schemeClr val="accent2"/>
                </a:solidFill>
              </a:rPr>
              <a:t>Маршрут 3</a:t>
            </a:r>
          </a:p>
        </p:txBody>
      </p:sp>
      <p:sp>
        <p:nvSpPr>
          <p:cNvPr id="10249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3850" y="6092825"/>
            <a:ext cx="1366838" cy="620713"/>
          </a:xfrm>
          <a:prstGeom prst="leftArrow">
            <a:avLst>
              <a:gd name="adj1" fmla="val 50000"/>
              <a:gd name="adj2" fmla="val 55051"/>
            </a:avLst>
          </a:prstGeom>
          <a:solidFill>
            <a:schemeClr val="bg2">
              <a:alpha val="3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>
                <a:solidFill>
                  <a:srgbClr val="3333CC"/>
                </a:solidFill>
              </a:rPr>
              <a:t>Содержание</a:t>
            </a:r>
          </a:p>
        </p:txBody>
      </p:sp>
      <p:pic>
        <p:nvPicPr>
          <p:cNvPr id="10250" name="Picture 10" descr="3833_gallery_048_g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3463"/>
            <a:ext cx="3817938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687</Words>
  <Application>Microsoft Office PowerPoint</Application>
  <PresentationFormat>Экран (4:3)</PresentationFormat>
  <Paragraphs>84</Paragraphs>
  <Slides>9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Anime Ace v02</vt:lpstr>
      <vt:lpstr>Оформление по умолчанию</vt:lpstr>
      <vt:lpstr>Документ Microsoft Word</vt:lpstr>
      <vt:lpstr>Страничка учителя- географа     ГБОУ СОШ № 1465              Манохиной                            Натальи     Евгеньевны</vt:lpstr>
      <vt:lpstr>Презентация PowerPoint</vt:lpstr>
      <vt:lpstr>Рабочие программы по географии</vt:lpstr>
      <vt:lpstr>Работы по:</vt:lpstr>
      <vt:lpstr>Работы по:</vt:lpstr>
      <vt:lpstr>Олимпиады</vt:lpstr>
      <vt:lpstr>ЕГЭ</vt:lpstr>
      <vt:lpstr>Ссылки на:</vt:lpstr>
      <vt:lpstr>Путешествия (фотоальбом)</vt:lpstr>
    </vt:vector>
  </TitlesOfParts>
  <Company>MoBIL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Страничка учителя- географа     ГОУ СОШ № 665              Манохиной                            Натальи     Евгеньевны</dc:title>
  <dc:creator>Nat</dc:creator>
  <cp:lastModifiedBy>Nataly</cp:lastModifiedBy>
  <cp:revision>16</cp:revision>
  <dcterms:created xsi:type="dcterms:W3CDTF">2011-03-22T17:38:38Z</dcterms:created>
  <dcterms:modified xsi:type="dcterms:W3CDTF">2014-11-23T11:19:45Z</dcterms:modified>
</cp:coreProperties>
</file>