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28" autoAdjust="0"/>
    <p:restoredTop sz="94660"/>
  </p:normalViewPr>
  <p:slideViewPr>
    <p:cSldViewPr>
      <p:cViewPr varScale="1">
        <p:scale>
          <a:sx n="47" d="100"/>
          <a:sy n="47" d="100"/>
        </p:scale>
        <p:origin x="-6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D218-CE70-4D71-B902-5E801880A34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BB39-AB76-4997-AD12-8C2ACB4C1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D218-CE70-4D71-B902-5E801880A34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BB39-AB76-4997-AD12-8C2ACB4C1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D218-CE70-4D71-B902-5E801880A34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BB39-AB76-4997-AD12-8C2ACB4C1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D218-CE70-4D71-B902-5E801880A34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BB39-AB76-4997-AD12-8C2ACB4C1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D218-CE70-4D71-B902-5E801880A34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BB39-AB76-4997-AD12-8C2ACB4C1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D218-CE70-4D71-B902-5E801880A34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BB39-AB76-4997-AD12-8C2ACB4C1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D218-CE70-4D71-B902-5E801880A34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BB39-AB76-4997-AD12-8C2ACB4C1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D218-CE70-4D71-B902-5E801880A34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BB39-AB76-4997-AD12-8C2ACB4C1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D218-CE70-4D71-B902-5E801880A34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BB39-AB76-4997-AD12-8C2ACB4C1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D218-CE70-4D71-B902-5E801880A34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BB39-AB76-4997-AD12-8C2ACB4C1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D218-CE70-4D71-B902-5E801880A34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BB39-AB76-4997-AD12-8C2ACB4C1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4D218-CE70-4D71-B902-5E801880A34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4BB39-AB76-4997-AD12-8C2ACB4C1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tabLst>
                <a:tab pos="2800350" algn="l"/>
              </a:tabLst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Методическая разработка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урока производственного обучения по профессии</a:t>
            </a:r>
            <a:r>
              <a:rPr kumimoji="0" lang="ru-RU" sz="2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kumimoji="0" lang="ru-RU" sz="2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«Мастер по обработке цифровой информации»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0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Microsoft Excel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.Автоматизированный расчет с использованием элементов управления.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03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Логическая функция «Если».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8003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800350" algn="l"/>
              </a:tabLst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800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800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 производственного обучения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800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Канева Анастасия Викторовна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0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03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г.Ногинск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03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2014г.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03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84048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hangingPunct="0">
              <a:tabLst>
                <a:tab pos="28003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ОБРАЗОВАНИЯ МО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tabLst>
                <a:tab pos="28003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tabLst>
                <a:tab pos="28003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СРЕДНЕГО ПРОФЕССИОНАЛЬНОГО ОБРАЗОВАНИЯ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tabLst>
                <a:tab pos="28003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Подмосковный колледж «Энергия»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tabLst>
                <a:tab pos="28003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Отдельная образовательная территория г.Ногинск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3. В </a:t>
            </a:r>
            <a:r>
              <a:rPr lang="ru-RU" sz="1600" dirty="0" smtClean="0"/>
              <a:t>поле </a:t>
            </a:r>
            <a:r>
              <a:rPr lang="ru-RU" sz="1600" b="1" dirty="0" smtClean="0"/>
              <a:t>Формировать список по диапазону </a:t>
            </a:r>
            <a:r>
              <a:rPr lang="ru-RU" sz="1600" dirty="0" smtClean="0"/>
              <a:t>укажите соответствующий лист и адрес диапазона, в котором находятся элементы списка – типы материнских  плат (лист платы, ячейки А2:А4). В поле </a:t>
            </a:r>
            <a:r>
              <a:rPr lang="ru-RU" sz="1600" b="1" dirty="0" smtClean="0"/>
              <a:t>связь с ячейкой </a:t>
            </a:r>
            <a:r>
              <a:rPr lang="ru-RU" sz="1600" dirty="0" smtClean="0"/>
              <a:t>введите  адрес любой пустой ячейки на том же листе. В ячейке будет хранится номер элемента, выбранного из списка</a:t>
            </a:r>
            <a:r>
              <a:rPr lang="ru-RU" sz="1600" dirty="0" smtClean="0"/>
              <a:t>..Для того, чтобы добавить список комплектующих из прайс-листов, нужно выполнить </a:t>
            </a:r>
            <a:br>
              <a:rPr lang="ru-RU" sz="1600" dirty="0" smtClean="0"/>
            </a:br>
            <a:r>
              <a:rPr lang="ru-RU" sz="1600" dirty="0" smtClean="0"/>
              <a:t>следующие действия:</a:t>
            </a:r>
            <a:br>
              <a:rPr lang="ru-RU" sz="1600" dirty="0" smtClean="0"/>
            </a:br>
            <a:r>
              <a:rPr lang="ru-RU" sz="1600" dirty="0" smtClean="0"/>
              <a:t>1. на листе </a:t>
            </a:r>
            <a:r>
              <a:rPr lang="ru-RU" sz="1600" b="1" dirty="0" smtClean="0"/>
              <a:t>СЧЕТ</a:t>
            </a:r>
            <a:r>
              <a:rPr lang="ru-RU" sz="1600" dirty="0" smtClean="0"/>
              <a:t> щелкните ПКМ по полю со списком для материнских плат и выберите команду </a:t>
            </a:r>
            <a:r>
              <a:rPr lang="ru-RU" sz="1600" b="1" dirty="0" smtClean="0"/>
              <a:t>Формат объекта ( </a:t>
            </a:r>
            <a:r>
              <a:rPr lang="ru-RU" sz="1600" dirty="0" smtClean="0"/>
              <a:t>примените эту команду ко всем полям со списком</a:t>
            </a:r>
            <a:r>
              <a:rPr lang="ru-RU" sz="1600" b="1" dirty="0" smtClean="0"/>
              <a:t>)</a:t>
            </a:r>
            <a:r>
              <a:rPr lang="ru-RU" sz="1600" dirty="0" smtClean="0"/>
              <a:t>: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Рисунок 2" descr="4 шаг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01" y="1585901"/>
            <a:ext cx="8643998" cy="4986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4. Функция </a:t>
            </a:r>
            <a:r>
              <a:rPr lang="ru-RU" sz="1800" b="1" dirty="0" smtClean="0"/>
              <a:t>ЕСЛИ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Для того, чтобы при выборе разных компонентов </a:t>
            </a:r>
            <a:r>
              <a:rPr lang="ru-RU" sz="1800" b="1" dirty="0" smtClean="0"/>
              <a:t>в столбце </a:t>
            </a:r>
            <a:r>
              <a:rPr lang="en-US" sz="1800" b="1" dirty="0" smtClean="0"/>
              <a:t>D </a:t>
            </a:r>
            <a:r>
              <a:rPr lang="ru-RU" sz="1800" dirty="0" smtClean="0"/>
              <a:t>на листе </a:t>
            </a:r>
            <a:r>
              <a:rPr lang="ru-RU" sz="1800" b="1" dirty="0" smtClean="0"/>
              <a:t>СЧЕТ</a:t>
            </a:r>
            <a:r>
              <a:rPr lang="ru-RU" sz="1800" dirty="0" smtClean="0"/>
              <a:t> подставлялись правильные цены, используйте функцию ЕСЛИ. Если в той ячейке, где хранится номер выбранного элемента хранится число 1 – то на листе </a:t>
            </a:r>
            <a:r>
              <a:rPr lang="ru-RU" sz="1800" b="1" dirty="0" smtClean="0"/>
              <a:t>СЧЕТ</a:t>
            </a:r>
            <a:r>
              <a:rPr lang="ru-RU" sz="1800" dirty="0" smtClean="0"/>
              <a:t> должна появиться цена соответствующей модели памяти из ячейки В2, если 2-другая цена из ячейки В3 и т.д.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3" y="6215083"/>
            <a:ext cx="8715435" cy="642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Проверьте работу функции </a:t>
            </a:r>
            <a:r>
              <a:rPr lang="ru-RU" b="1" dirty="0" smtClean="0"/>
              <a:t>ЕСЛИ</a:t>
            </a:r>
            <a:r>
              <a:rPr lang="ru-RU" dirty="0" smtClean="0"/>
              <a:t> (выбирайте разные наименования и следите за изменением цены). Примените функцию ЕСЛИ для остальных полей.</a:t>
            </a:r>
            <a:endParaRPr lang="ru-RU" dirty="0"/>
          </a:p>
        </p:txBody>
      </p:sp>
      <p:pic>
        <p:nvPicPr>
          <p:cNvPr id="5" name="Рисунок 4" descr="6 шаг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88" y="1500174"/>
            <a:ext cx="8180654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5. В ячейке </a:t>
            </a:r>
            <a:r>
              <a:rPr lang="en-US" sz="2000" dirty="0" smtClean="0"/>
              <a:t>D</a:t>
            </a:r>
            <a:r>
              <a:rPr lang="ru-RU" sz="2000" dirty="0" smtClean="0"/>
              <a:t>18 на листе счет вычислите сумму по столбцу </a:t>
            </a:r>
            <a:r>
              <a:rPr lang="en-US" sz="2000" dirty="0" smtClean="0"/>
              <a:t>D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 descr="7 шаг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5840"/>
            <a:ext cx="8429684" cy="5566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>6. </a:t>
            </a:r>
            <a:r>
              <a:rPr lang="ru-RU" sz="1600" b="1" dirty="0" smtClean="0"/>
              <a:t>Работа с переключателем.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Переключатели будут работать следующим </a:t>
            </a:r>
            <a:r>
              <a:rPr lang="ru-RU" sz="1600" dirty="0" err="1" smtClean="0"/>
              <a:t>образом:если</a:t>
            </a:r>
            <a:r>
              <a:rPr lang="ru-RU" sz="1600" dirty="0" smtClean="0"/>
              <a:t> будет выбран переключатель 2 (гарантия 2 года), то сумма увеличится на 50</a:t>
            </a:r>
            <a:r>
              <a:rPr lang="en-US" sz="1600" dirty="0" smtClean="0"/>
              <a:t>$.</a:t>
            </a:r>
            <a:r>
              <a:rPr lang="ru-RU" sz="1600" dirty="0" smtClean="0"/>
              <a:t> Щелкните ПКМ по любому из переключателей и выберите команду ФОРМАТ ОБЪЕКТА, установите связь с любой пустой ячейкой на листе счет, напр. </a:t>
            </a:r>
            <a:r>
              <a:rPr lang="en-US" sz="1600" dirty="0" smtClean="0"/>
              <a:t>G20</a:t>
            </a:r>
            <a:r>
              <a:rPr lang="ru-RU" sz="1600" dirty="0" smtClean="0"/>
              <a:t>, в которой будет хранится номер выбранного переключателя (1 или 2)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3" name="Рисунок 2" descr="8 шаг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85926"/>
            <a:ext cx="8643966" cy="4929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7. В </a:t>
            </a:r>
            <a:r>
              <a:rPr lang="ru-RU" sz="1800" dirty="0" smtClean="0"/>
              <a:t>ячейке </a:t>
            </a:r>
            <a:r>
              <a:rPr lang="en-US" sz="1800" dirty="0" smtClean="0"/>
              <a:t>D20</a:t>
            </a:r>
            <a:r>
              <a:rPr lang="ru-RU" sz="1800" dirty="0" smtClean="0"/>
              <a:t>, используя функцию ЕСЛИ, вычислите стоимость гарантии (если переключатель в ячейке </a:t>
            </a:r>
            <a:r>
              <a:rPr lang="en-US" sz="1800" dirty="0" smtClean="0"/>
              <a:t>G20=2</a:t>
            </a:r>
            <a:r>
              <a:rPr lang="ru-RU" sz="1800" dirty="0" smtClean="0"/>
              <a:t>, то начисляем 50</a:t>
            </a:r>
            <a:r>
              <a:rPr lang="en-US" sz="1800" dirty="0" smtClean="0"/>
              <a:t>$</a:t>
            </a:r>
            <a:r>
              <a:rPr lang="ru-RU" sz="1800" dirty="0" smtClean="0"/>
              <a:t>, иначе нет начислений</a:t>
            </a:r>
            <a:r>
              <a:rPr lang="ru-RU" sz="1800" dirty="0" smtClean="0"/>
              <a:t>).</a:t>
            </a:r>
            <a:endParaRPr lang="ru-RU" sz="1800" dirty="0"/>
          </a:p>
        </p:txBody>
      </p:sp>
      <p:pic>
        <p:nvPicPr>
          <p:cNvPr id="3" name="Рисунок 2" descr="9 шаг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8643998" cy="544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8. Работа с флажком.</a:t>
            </a:r>
            <a:br>
              <a:rPr lang="ru-RU" sz="1800" dirty="0" smtClean="0"/>
            </a:br>
            <a:r>
              <a:rPr lang="ru-RU" sz="1800" dirty="0" smtClean="0"/>
              <a:t>Если флажок установлен «нужна доставка», то цена увеличится на 20</a:t>
            </a:r>
            <a:r>
              <a:rPr lang="en-US" sz="1800" dirty="0" smtClean="0"/>
              <a:t>$</a:t>
            </a:r>
            <a:r>
              <a:rPr lang="ru-RU" sz="1800" dirty="0" smtClean="0"/>
              <a:t>. Воспользуйтесь командой </a:t>
            </a:r>
            <a:r>
              <a:rPr lang="ru-RU" sz="1800" b="1" dirty="0" smtClean="0"/>
              <a:t>формат объекта. </a:t>
            </a:r>
            <a:r>
              <a:rPr lang="ru-RU" sz="1800" dirty="0" smtClean="0"/>
              <a:t>Установите связь с любой пустой ячейкой на листе </a:t>
            </a:r>
            <a:r>
              <a:rPr lang="ru-RU" sz="1800" b="1" dirty="0" smtClean="0"/>
              <a:t>СЧЕТ, в </a:t>
            </a:r>
            <a:r>
              <a:rPr lang="ru-RU" sz="1800" dirty="0" smtClean="0"/>
              <a:t>которой будет храниться значение соответствующее состоянию флажка </a:t>
            </a:r>
            <a:r>
              <a:rPr lang="ru-RU" sz="1800" b="1" dirty="0" smtClean="0"/>
              <a:t>(ИСТИНА </a:t>
            </a:r>
            <a:r>
              <a:rPr lang="ru-RU" sz="1800" dirty="0" smtClean="0"/>
              <a:t>если флажок установлен и</a:t>
            </a:r>
            <a:r>
              <a:rPr lang="ru-RU" sz="1800" b="1" dirty="0" smtClean="0"/>
              <a:t> ЛОЖЬ </a:t>
            </a:r>
            <a:r>
              <a:rPr lang="ru-RU" sz="1800" dirty="0" smtClean="0"/>
              <a:t>в противном случае</a:t>
            </a:r>
            <a:r>
              <a:rPr lang="ru-RU" sz="1800" b="1" dirty="0" smtClean="0"/>
              <a:t>). </a:t>
            </a:r>
            <a:r>
              <a:rPr lang="ru-RU" sz="1800" dirty="0" smtClean="0"/>
              <a:t>Используя функцию </a:t>
            </a:r>
            <a:r>
              <a:rPr lang="ru-RU" sz="1800" b="1" dirty="0" smtClean="0"/>
              <a:t>ЕСЛИ </a:t>
            </a:r>
            <a:r>
              <a:rPr lang="ru-RU" sz="1800" dirty="0" smtClean="0"/>
              <a:t>вычислите    стоимость доставки (если в ячейке выбранной вами стоит </a:t>
            </a:r>
            <a:r>
              <a:rPr lang="ru-RU" sz="1800" b="1" dirty="0" smtClean="0"/>
              <a:t>ИСТИНА, </a:t>
            </a:r>
            <a:r>
              <a:rPr lang="ru-RU" sz="1800" dirty="0" smtClean="0"/>
              <a:t>то начисляем 20</a:t>
            </a:r>
            <a:r>
              <a:rPr lang="en-US" sz="1800" dirty="0" smtClean="0"/>
              <a:t>$</a:t>
            </a:r>
            <a:r>
              <a:rPr lang="ru-RU" sz="1800" dirty="0" smtClean="0"/>
              <a:t>, </a:t>
            </a:r>
            <a:br>
              <a:rPr lang="ru-RU" sz="1800" dirty="0" smtClean="0"/>
            </a:br>
            <a:r>
              <a:rPr lang="ru-RU" sz="1800" dirty="0" smtClean="0"/>
              <a:t>иначе нет начислений).</a:t>
            </a:r>
            <a:endParaRPr lang="ru-RU" sz="1800" dirty="0"/>
          </a:p>
        </p:txBody>
      </p:sp>
      <p:pic>
        <p:nvPicPr>
          <p:cNvPr id="4" name="Рисунок 3" descr="10 шаг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17" y="1785926"/>
            <a:ext cx="8643966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9. В ячейке </a:t>
            </a:r>
            <a:r>
              <a:rPr lang="en-US" sz="2000" dirty="0" smtClean="0"/>
              <a:t>D</a:t>
            </a:r>
            <a:r>
              <a:rPr lang="ru-RU" sz="2000" dirty="0" smtClean="0"/>
              <a:t>24, используя функцию </a:t>
            </a:r>
            <a:r>
              <a:rPr lang="ru-RU" sz="2000" b="1" dirty="0" smtClean="0"/>
              <a:t>ЕСЛИ</a:t>
            </a:r>
            <a:r>
              <a:rPr lang="ru-RU" sz="2000" dirty="0" smtClean="0"/>
              <a:t> , вычислите величину скидки, которая зависит от стоимости заказа (если сумма в ячейке </a:t>
            </a:r>
            <a:r>
              <a:rPr lang="en-US" sz="2000" dirty="0" smtClean="0"/>
              <a:t>D18 </a:t>
            </a:r>
            <a:r>
              <a:rPr lang="ru-RU" sz="2000" dirty="0" smtClean="0"/>
              <a:t>больше 700</a:t>
            </a:r>
            <a:r>
              <a:rPr lang="en-US" sz="2000" dirty="0" smtClean="0"/>
              <a:t>$</a:t>
            </a:r>
            <a:r>
              <a:rPr lang="ru-RU" sz="2000" dirty="0" smtClean="0"/>
              <a:t>, то предоставляется скидка 5%, иначе не предоставляется).</a:t>
            </a:r>
            <a:endParaRPr lang="ru-RU" sz="2000" dirty="0"/>
          </a:p>
        </p:txBody>
      </p:sp>
      <p:pic>
        <p:nvPicPr>
          <p:cNvPr id="3" name="Рисунок 2" descr="11 шаг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363006"/>
            <a:ext cx="8501122" cy="5494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10. В ячейке </a:t>
            </a:r>
            <a:r>
              <a:rPr lang="en-US" sz="2700" dirty="0" smtClean="0"/>
              <a:t>D26</a:t>
            </a:r>
            <a:r>
              <a:rPr lang="ru-RU" sz="2700" dirty="0" smtClean="0"/>
              <a:t> вычислите полную стоимость компьютера с учетом гарантии, доставки, скидки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 descr="13 шаг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1" y="1286744"/>
            <a:ext cx="8929718" cy="5285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11. Вычислите в столбце </a:t>
            </a:r>
            <a:r>
              <a:rPr lang="en-US" sz="2000" dirty="0" smtClean="0"/>
              <a:t>E</a:t>
            </a:r>
            <a:r>
              <a:rPr lang="ru-RU" sz="2000" dirty="0" smtClean="0"/>
              <a:t> соответствующие цены в рублях, используйте абсолютную ссылку на курс </a:t>
            </a:r>
            <a:r>
              <a:rPr lang="en-US" sz="2000" dirty="0" smtClean="0"/>
              <a:t>$.</a:t>
            </a:r>
            <a:endParaRPr lang="ru-RU" sz="2000" dirty="0"/>
          </a:p>
        </p:txBody>
      </p:sp>
      <p:pic>
        <p:nvPicPr>
          <p:cNvPr id="3" name="Рисунок 2" descr="14 шаг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77" y="928670"/>
            <a:ext cx="8358246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12.</a:t>
            </a:r>
            <a:r>
              <a:rPr lang="ru-RU" sz="2000" dirty="0" smtClean="0"/>
              <a:t> В ячейку с датой вставьте функцию сегодня , залейте блок ячеек </a:t>
            </a:r>
            <a:r>
              <a:rPr lang="en-US" sz="2000" dirty="0" smtClean="0"/>
              <a:t>A1</a:t>
            </a:r>
            <a:r>
              <a:rPr lang="ru-RU" sz="2000" dirty="0" smtClean="0"/>
              <a:t>:Е27 серым цветом, чтобы скрыть линии сетки. </a:t>
            </a:r>
            <a:br>
              <a:rPr lang="ru-RU" sz="2000" dirty="0" smtClean="0"/>
            </a:br>
            <a:r>
              <a:rPr lang="ru-RU" sz="2000" dirty="0" smtClean="0"/>
              <a:t>Вот что получится!</a:t>
            </a:r>
            <a:endParaRPr lang="ru-RU" sz="2000" dirty="0"/>
          </a:p>
        </p:txBody>
      </p:sp>
      <p:pic>
        <p:nvPicPr>
          <p:cNvPr id="3" name="Рисунок 2" descr="14 шаг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01" y="1071522"/>
            <a:ext cx="8643998" cy="5572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6583362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Microsoft Excel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.Автоматизированный расчет с использованием элементов управления». «Функция ЕСЛИ».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Обучающая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закрепить теоретические знания; приобрести умения и навыки  при выполнении автоматизированного расчета с использованием элементов управления  в программе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решения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информационных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развивать способность к анализу и обобщению, самоконтролю, самооценке;  анализировать учебно-производственные работы  с целью достижения лучших результатов, уметь применять теоретические знания на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практике.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Воспитывающая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формировать у учащихся  способность к  самостоятельной работе для достижения совместных целей, стремление  к развитию профессиональных способностей  и мастерства; личностные качества (исполнительность, внимание, трудолюбие).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2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СПАСИБО ЗА ВНИМАНИЕ!!!</a:t>
            </a:r>
            <a:endParaRPr lang="ru-RU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154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урока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Microsoft Excel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.Автоматизированный расчет с использованием элементов управления». «Функция ЕСЛИ».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Обучающая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закрепить теоретические знания; приобрести умения и навыки  при выполнении автоматизированного расчета с использованием элементов управления  в программе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решения информационных задач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развивать способность к анализу и обобщению, самоконтролю, самооценке;  анализировать учебно-производственные работы  с целью достижения лучших результатов, уметь применять теоретические знания на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практике.</a:t>
            </a:r>
          </a:p>
          <a:p>
            <a:pPr algn="just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Воспитывающая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формировать у учащихся  способность к  самостоятельной работе для достижения совместных целей, стремление  к развитию профессиональных способностей  и мастерства; личностные качества (исполнительность, внимание, трудолюбие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1" y="428604"/>
            <a:ext cx="86439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Ввести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понятие «Автоматизированный расчет»;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Обучить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 командам, с помощью которых осуществляется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-автоматизированный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расчет с использованием элементов управления;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использования такого расчета;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усвоение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обучения:</a:t>
            </a:r>
            <a:endParaRPr lang="ru-RU" sz="20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практический (упражнение);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наглядный (демонстрация);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словесный (объяснение, разъяснение, беседа);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видеометод (просмотр мультимедийной презентации);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репродуктивный (применение ранее полученных знаний для решения конкретной задачи).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обучения:</a:t>
            </a:r>
            <a:endParaRPr lang="ru-RU" sz="20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формирования и совершенствования умений и навыков.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929718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Материально-техническая база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кабинет – лаборатория Мастеров по обработке цифровой информации;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оборудование –ПЭВМ, интерактивная доска.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Дидактическое обеспечение: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раздаточный материал.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 выбора темы методической разработки:</a:t>
            </a:r>
          </a:p>
          <a:p>
            <a:pPr algn="ctr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связи с развитием инновационных технологий и большим количеством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автоматизированных расчетов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 больше используется в самых разных сферах  поэтому изучение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Microsoft Excel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считаю наиболее актуальным;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Для удовлетворения личных интересов: найти такие способы, которые позволят сделать  урок интересным и насыщенным, а самое главное,  помогут вызвать интерес обучающихся   к изучаемому предмету.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82868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исследования темы разработки: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Наблюдение;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Изучение опыта;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Изучение творчества обучающихся;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Беседа.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исследования темы разработки: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Интернет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Методическая литература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ПРАКТИЧЕСКАЯ РАБОТА 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«Автоматизированный  расчет  с использованием 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лементов управления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Microsoft Excel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81439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Откройте программу  </a:t>
            </a:r>
            <a:r>
              <a:rPr lang="en-US" sz="1600" dirty="0" smtClean="0"/>
              <a:t>MS Excel</a:t>
            </a:r>
            <a:r>
              <a:rPr lang="ru-RU" sz="1600" dirty="0" smtClean="0"/>
              <a:t>. Добавьте несколько  дополнительных листов,</a:t>
            </a:r>
          </a:p>
          <a:p>
            <a:pPr marL="342900" indent="-342900"/>
            <a:r>
              <a:rPr lang="ru-RU" sz="1600" dirty="0" smtClean="0"/>
              <a:t>переименуйте их, измените цвет ярлычка, разместите на разных листах данные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5" name="Рисунок 4" descr="1 шаг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01" y="1714488"/>
            <a:ext cx="8643998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122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2. Создайте еще один лист 7-СЧЕТ, заполните исходные данные и разместите на нем: 6 полей со списками, 2 переключателя и 1 флажок (панель </a:t>
            </a:r>
            <a:r>
              <a:rPr lang="ru-RU" sz="1800" dirty="0" smtClean="0"/>
              <a:t>разработчик-элементы управления):</a:t>
            </a:r>
            <a:endParaRPr lang="ru-RU" sz="1800" dirty="0"/>
          </a:p>
        </p:txBody>
      </p:sp>
      <p:pic>
        <p:nvPicPr>
          <p:cNvPr id="3" name="Рисунок 2" descr="2 шаг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928671"/>
            <a:ext cx="8429684" cy="5715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5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Таблица примет следующий вид:</a:t>
            </a:r>
            <a:endParaRPr lang="ru-RU" sz="2400" dirty="0"/>
          </a:p>
        </p:txBody>
      </p:sp>
      <p:pic>
        <p:nvPicPr>
          <p:cNvPr id="3" name="Рисунок 2" descr="3 шаг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785794"/>
            <a:ext cx="8635999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332</TotalTime>
  <Words>451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</vt:lpstr>
      <vt:lpstr>Методическая разработка  урока производственного обучения по профессии  «Мастер по обработке цифровой информации» </vt:lpstr>
      <vt:lpstr>   Тема урока: «Microsoft Excel.Автоматизированный расчет с использованием элементов управления». «Функция ЕСЛИ». Цели:  Обучающая – закрепить теоретические знания; приобрести умения и навыки  при выполнении автоматизированного расчета с использованием элементов управления  в программе Microsoft  Excel для решения информационных задач;  Развивающая – развивать способность к анализу и обобщению, самоконтролю, самооценке;  анализировать учебно-производственные работы  с целью достижения лучших результатов, уметь применять теоретические знания на практике. Воспитывающая – формировать у учащихся  способность к  самостоятельной работе для достижения совместных целей, стремление  к развитию профессиональных способностей  и мастерства; личностные качества (исполнительность, внимание, трудолюбие). </vt:lpstr>
      <vt:lpstr>Слайд 3</vt:lpstr>
      <vt:lpstr>Слайд 4</vt:lpstr>
      <vt:lpstr>Слайд 5</vt:lpstr>
      <vt:lpstr>Слайд 6</vt:lpstr>
      <vt:lpstr>Слайд 7</vt:lpstr>
      <vt:lpstr>2. Создайте еще один лист 7-СЧЕТ, заполните исходные данные и разместите на нем: 6 полей со списками, 2 переключателя и 1 флажок (панель разработчик-элементы управления):</vt:lpstr>
      <vt:lpstr>Таблица примет следующий вид:</vt:lpstr>
      <vt:lpstr>   3. В поле Формировать список по диапазону укажите соответствующий лист и адрес диапазона, в котором находятся элементы списка – типы материнских  плат (лист платы, ячейки А2:А4). В поле связь с ячейкой введите  адрес любой пустой ячейки на том же листе. В ячейке будет хранится номер элемента, выбранного из списка..Для того, чтобы добавить список комплектующих из прайс-листов, нужно выполнить  следующие действия: 1. на листе СЧЕТ щелкните ПКМ по полю со списком для материнских плат и выберите команду Формат объекта ( примените эту команду ко всем полям со списком): </vt:lpstr>
      <vt:lpstr>   4. Функция ЕСЛИ: Для того, чтобы при выборе разных компонентов в столбце D на листе СЧЕТ подставлялись правильные цены, используйте функцию ЕСЛИ. Если в той ячейке, где хранится номер выбранного элемента хранится число 1 – то на листе СЧЕТ должна появиться цена соответствующей модели памяти из ячейки В2, если 2-другая цена из ячейки В3 и т.д.</vt:lpstr>
      <vt:lpstr>5. В ячейке D18 на листе счет вычислите сумму по столбцу D.</vt:lpstr>
      <vt:lpstr>   6. Работа с переключателем. Переключатели будут работать следующим образом:если будет выбран переключатель 2 (гарантия 2 года), то сумма увеличится на 50$. Щелкните ПКМ по любому из переключателей и выберите команду ФОРМАТ ОБЪЕКТА, установите связь с любой пустой ячейкой на листе счет, напр. G20, в которой будет хранится номер выбранного переключателя (1 или 2)   </vt:lpstr>
      <vt:lpstr>7. В ячейке D20, используя функцию ЕСЛИ, вычислите стоимость гарантии (если переключатель в ячейке G20=2, то начисляем 50$, иначе нет начислений).</vt:lpstr>
      <vt:lpstr>8. Работа с флажком. Если флажок установлен «нужна доставка», то цена увеличится на 20$. Воспользуйтесь командой формат объекта. Установите связь с любой пустой ячейкой на листе СЧЕТ, в которой будет храниться значение соответствующее состоянию флажка (ИСТИНА если флажок установлен и ЛОЖЬ в противном случае). Используя функцию ЕСЛИ вычислите    стоимость доставки (если в ячейке выбранной вами стоит ИСТИНА, то начисляем 20$,  иначе нет начислений).</vt:lpstr>
      <vt:lpstr>9. В ячейке D24, используя функцию ЕСЛИ , вычислите величину скидки, которая зависит от стоимости заказа (если сумма в ячейке D18 больше 700$, то предоставляется скидка 5%, иначе не предоставляется).</vt:lpstr>
      <vt:lpstr>10. В ячейке D26 вычислите полную стоимость компьютера с учетом гарантии, доставки, скидки.</vt:lpstr>
      <vt:lpstr>11. Вычислите в столбце E соответствующие цены в рублях, используйте абсолютную ссылку на курс $.</vt:lpstr>
      <vt:lpstr> 12. В ячейку с датой вставьте функцию сегодня , залейте блок ячеек A1:Е27 серым цветом, чтобы скрыть линии сетки.  Вот что получится!</vt:lpstr>
      <vt:lpstr>СПАСИБО ЗА ВНИМАНИЕ!!!</vt:lpstr>
    </vt:vector>
  </TitlesOfParts>
  <Company>ГОУ НПО ПУ 37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 урока производственного обучения по профессии  «Мастер по обработке цифровой информации» </dc:title>
  <dc:creator>Лаборатория ЭВМ</dc:creator>
  <cp:lastModifiedBy>Лаборатория ЭВМ</cp:lastModifiedBy>
  <cp:revision>34</cp:revision>
  <dcterms:created xsi:type="dcterms:W3CDTF">2014-05-14T08:53:15Z</dcterms:created>
  <dcterms:modified xsi:type="dcterms:W3CDTF">2014-05-16T10:10:15Z</dcterms:modified>
</cp:coreProperties>
</file>