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7" r:id="rId3"/>
    <p:sldId id="258" r:id="rId4"/>
    <p:sldId id="293" r:id="rId5"/>
    <p:sldId id="276" r:id="rId6"/>
    <p:sldId id="259" r:id="rId7"/>
    <p:sldId id="261" r:id="rId8"/>
    <p:sldId id="281" r:id="rId9"/>
    <p:sldId id="282" r:id="rId10"/>
    <p:sldId id="284" r:id="rId11"/>
    <p:sldId id="283" r:id="rId12"/>
    <p:sldId id="285" r:id="rId13"/>
    <p:sldId id="286" r:id="rId14"/>
    <p:sldId id="287" r:id="rId15"/>
    <p:sldId id="288" r:id="rId16"/>
    <p:sldId id="289" r:id="rId17"/>
    <p:sldId id="290" r:id="rId18"/>
    <p:sldId id="260" r:id="rId19"/>
    <p:sldId id="291" r:id="rId20"/>
    <p:sldId id="292" r:id="rId21"/>
    <p:sldId id="294" r:id="rId22"/>
    <p:sldId id="262" r:id="rId23"/>
    <p:sldId id="263" r:id="rId24"/>
    <p:sldId id="264" r:id="rId25"/>
    <p:sldId id="265" r:id="rId26"/>
    <p:sldId id="266" r:id="rId27"/>
    <p:sldId id="267" r:id="rId28"/>
    <p:sldId id="268" r:id="rId29"/>
    <p:sldId id="269" r:id="rId30"/>
    <p:sldId id="271" r:id="rId31"/>
    <p:sldId id="277" r:id="rId32"/>
    <p:sldId id="280" r:id="rId33"/>
    <p:sldId id="278" r:id="rId34"/>
    <p:sldId id="272" r:id="rId35"/>
    <p:sldId id="273" r:id="rId36"/>
    <p:sldId id="274" r:id="rId37"/>
    <p:sldId id="275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9999"/>
    <a:srgbClr val="FFFFE1"/>
    <a:srgbClr val="C5E40A"/>
    <a:srgbClr val="EBFFFF"/>
    <a:srgbClr val="FCC7A6"/>
    <a:srgbClr val="B8FED3"/>
    <a:srgbClr val="B91ED8"/>
    <a:srgbClr val="7F079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0" autoAdjust="0"/>
    <p:restoredTop sz="94660"/>
  </p:normalViewPr>
  <p:slideViewPr>
    <p:cSldViewPr>
      <p:cViewPr varScale="1">
        <p:scale>
          <a:sx n="64" d="100"/>
          <a:sy n="64" d="100"/>
        </p:scale>
        <p:origin x="-135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628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9E9ECD-2C3C-4C2A-A443-52C34A759D35}" type="datetimeFigureOut">
              <a:rPr lang="ru-RU" smtClean="0"/>
              <a:pPr/>
              <a:t>09.04.2014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7E844-2EDD-4C53-BA92-9827C8F1E82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9ACA3-829E-4532-8349-1455E01C1FF7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970F8A-41A8-4D77-AFD4-640A9325F5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70F8A-41A8-4D77-AFD4-640A9325F55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70F8A-41A8-4D77-AFD4-640A9325F55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70F8A-41A8-4D77-AFD4-640A9325F55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0"/>
            <a:ext cx="8003232" cy="1162050"/>
          </a:xfrm>
        </p:spPr>
        <p:txBody>
          <a:bodyPr anchor="ctr">
            <a:norm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ЭЛЕКТРОННЫЕ ТАБЛИЦЫ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excel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052735"/>
            <a:ext cx="2016224" cy="1405247"/>
          </a:xfrm>
          <a:prstGeom prst="rect">
            <a:avLst/>
          </a:prstGeom>
          <a:noFill/>
        </p:spPr>
      </p:pic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0DAF0-E2B8-4BB7-97C0-4595AD259512}" type="datetime1">
              <a:rPr lang="ru-RU" sz="1600" smtClean="0"/>
              <a:pPr/>
              <a:t>09.04.2014</a:t>
            </a:fld>
            <a:endParaRPr lang="ru-RU" sz="1600" dirty="0"/>
          </a:p>
        </p:txBody>
      </p:sp>
      <p:pic>
        <p:nvPicPr>
          <p:cNvPr id="1027" name="Picture 3" descr="C:\Users\User\Desktop\e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052735"/>
            <a:ext cx="1872208" cy="1389057"/>
          </a:xfrm>
          <a:prstGeom prst="rect">
            <a:avLst/>
          </a:prstGeom>
          <a:noFill/>
        </p:spPr>
      </p:pic>
      <p:pic>
        <p:nvPicPr>
          <p:cNvPr id="1028" name="Picture 4" descr="C:\Users\User\Desktop\TA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2852936"/>
            <a:ext cx="7072584" cy="302433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04664"/>
            <a:ext cx="8280920" cy="5688632"/>
          </a:xfrm>
        </p:spPr>
        <p:txBody>
          <a:bodyPr>
            <a:normAutofit fontScale="92500" lnSpcReduction="10000"/>
          </a:bodyPr>
          <a:lstStyle/>
          <a:p>
            <a:r>
              <a:rPr lang="ru-RU" b="1" u="sng" dirty="0" smtClean="0">
                <a:solidFill>
                  <a:srgbClr val="FF0000"/>
                </a:solidFill>
              </a:rPr>
              <a:t>Шаг 3. Форматирование границ.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Границам таблицы можно задать желаемую толщину линии, тип и цвет.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u="sng" dirty="0" smtClean="0"/>
              <a:t>Для этого: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― выделяем таблицу;</a:t>
            </a:r>
            <a:br>
              <a:rPr lang="ru-RU" dirty="0" smtClean="0"/>
            </a:br>
            <a:r>
              <a:rPr lang="ru-RU" dirty="0" smtClean="0"/>
              <a:t>― заходим в пункт меню "Ячейки" ― "Формат" ― "Формат ячеек" ― "Граница";</a:t>
            </a:r>
            <a:br>
              <a:rPr lang="ru-RU" dirty="0" smtClean="0"/>
            </a:br>
            <a:r>
              <a:rPr lang="ru-RU" dirty="0" smtClean="0"/>
              <a:t>― выбираем пункты "Внешние" и "Внутренние", тип линии и цвет.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764704"/>
            <a:ext cx="5189786" cy="5499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11560" y="188640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Так же можно создать границы следующим образом: </a:t>
            </a:r>
            <a:r>
              <a:rPr lang="ru-RU" b="1" dirty="0" smtClean="0"/>
              <a:t>Главная</a:t>
            </a:r>
            <a:r>
              <a:rPr lang="ru-RU" dirty="0" smtClean="0"/>
              <a:t> – </a:t>
            </a:r>
            <a:r>
              <a:rPr lang="ru-RU" b="1" dirty="0" smtClean="0"/>
              <a:t>Шрифты</a:t>
            </a:r>
            <a:r>
              <a:rPr lang="ru-RU" dirty="0" smtClean="0"/>
              <a:t> - </a:t>
            </a:r>
            <a:r>
              <a:rPr lang="ru-RU" b="1" dirty="0" smtClean="0"/>
              <a:t>Границы</a:t>
            </a:r>
            <a:endParaRPr lang="ru-RU" b="1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b="1" u="sng" dirty="0" smtClean="0">
                <a:solidFill>
                  <a:srgbClr val="FF0000"/>
                </a:solidFill>
              </a:rPr>
              <a:t>Шаг 4. Форматирование фона.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Для изменения цвета фона выделяем нужную область, а затем: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― заходим в пункт меню "Ячейки" ― "Формат" ― "Формат ячеек" ― "Заливка";</a:t>
            </a:r>
            <a:br>
              <a:rPr lang="ru-RU" dirty="0" smtClean="0"/>
            </a:br>
            <a:r>
              <a:rPr lang="ru-RU" dirty="0" smtClean="0"/>
              <a:t>― выбираем нужный цвет или способ заливки.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1" y="885396"/>
            <a:ext cx="6113453" cy="549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71600" y="188640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Так же можно форматировать фон следующим образом</a:t>
            </a:r>
            <a:r>
              <a:rPr lang="ru-RU" sz="2000" b="1" dirty="0" smtClean="0"/>
              <a:t>: Главная – Шрифты – Цвета темы</a:t>
            </a:r>
            <a:endParaRPr lang="ru-RU" sz="2000" b="1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Форматирование текста в таблице</a:t>
            </a:r>
            <a:endParaRPr lang="ru-RU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348880"/>
            <a:ext cx="4032448" cy="3539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55576" y="1484784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Форматировать текст можно при помощи следующих кнопок: Главная - Выравнивание</a:t>
            </a:r>
            <a:endParaRPr lang="ru-RU" sz="2000" b="1" dirty="0"/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611560" y="2276872"/>
            <a:ext cx="1512168" cy="936104"/>
          </a:xfrm>
          <a:prstGeom prst="wedgeRoundRectCallout">
            <a:avLst>
              <a:gd name="adj1" fmla="val 73405"/>
              <a:gd name="adj2" fmla="val 7011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 верхнему краю</a:t>
            </a:r>
            <a:endParaRPr lang="ru-RU" dirty="0"/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4067944" y="2132856"/>
            <a:ext cx="1440160" cy="792088"/>
          </a:xfrm>
          <a:prstGeom prst="wedgeRoundRectCallout">
            <a:avLst>
              <a:gd name="adj1" fmla="val -43921"/>
              <a:gd name="adj2" fmla="val 9848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 середине</a:t>
            </a:r>
            <a:endParaRPr lang="ru-RU" dirty="0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5940152" y="2492896"/>
            <a:ext cx="1584176" cy="792088"/>
          </a:xfrm>
          <a:prstGeom prst="wedgeRoundRectCallout">
            <a:avLst>
              <a:gd name="adj1" fmla="val -74806"/>
              <a:gd name="adj2" fmla="val 9248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 нижнему краю</a:t>
            </a:r>
            <a:endParaRPr lang="ru-RU" dirty="0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755576" y="4581128"/>
            <a:ext cx="1296144" cy="864096"/>
          </a:xfrm>
          <a:prstGeom prst="wedgeRoundRectCallout">
            <a:avLst>
              <a:gd name="adj1" fmla="val 105280"/>
              <a:gd name="adj2" fmla="val 386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 левому краю</a:t>
            </a:r>
            <a:endParaRPr lang="ru-RU" dirty="0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3923928" y="5517232"/>
            <a:ext cx="936104" cy="720080"/>
          </a:xfrm>
          <a:prstGeom prst="wedgeRoundRectCallout">
            <a:avLst>
              <a:gd name="adj1" fmla="val -47473"/>
              <a:gd name="adj2" fmla="val -9252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 центру</a:t>
            </a:r>
            <a:endParaRPr lang="ru-RU" dirty="0"/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5652120" y="5013176"/>
            <a:ext cx="1152128" cy="1008112"/>
          </a:xfrm>
          <a:prstGeom prst="wedgeRoundRectCallout">
            <a:avLst>
              <a:gd name="adj1" fmla="val -64053"/>
              <a:gd name="adj2" fmla="val -2757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 правому краю</a:t>
            </a:r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Ориентация – положение текста в таблице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924944"/>
            <a:ext cx="577215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9552" y="1556792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Для того, что бы изменить положение текста в таблице необходимо: Главная – Выравнивание – кнопка  </a:t>
            </a:r>
            <a:endParaRPr lang="ru-RU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844824"/>
            <a:ext cx="166418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Перенос текста по словам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196752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Для того, что бы сделать перенос по словам необходимо: Набрать текст в ячейке, и выбрать кнопку «перенос по словам»</a:t>
            </a:r>
            <a:endParaRPr lang="ru-RU" sz="20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416" y="1988840"/>
            <a:ext cx="8898126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Объединение ячеек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1340768"/>
            <a:ext cx="6984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Для того, что бы объединить и поместить текст в центре необходимо: </a:t>
            </a:r>
            <a:r>
              <a:rPr lang="ru-RU" sz="2000" b="1" dirty="0" smtClean="0"/>
              <a:t>Выделить диапазон ячеек и воспользоваться кнопкой «Объединить и поместить  в центре»</a:t>
            </a:r>
            <a:endParaRPr lang="ru-RU" sz="20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956" y="2420888"/>
            <a:ext cx="890804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332656"/>
            <a:ext cx="62646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Типы данных (формат ячеек)</a:t>
            </a:r>
            <a:br>
              <a:rPr lang="ru-RU" sz="3200" b="1" dirty="0" smtClean="0"/>
            </a:b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692696"/>
            <a:ext cx="878497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latin typeface="Times New Roman" pitchFamily="18" charset="0"/>
              </a:rPr>
              <a:t>Вычислительные возможности электронных таблиц позволяют создавать любые документы, содержащие данные различных типов :</a:t>
            </a:r>
            <a:r>
              <a:rPr lang="ru-RU" sz="2200" i="1" dirty="0" smtClean="0">
                <a:latin typeface="Times New Roman" pitchFamily="18" charset="0"/>
              </a:rPr>
              <a:t>текстовые и числовые данные, рисунки и графики, формулы и функции и др.</a:t>
            </a:r>
            <a:endParaRPr lang="ru-RU" sz="2200" dirty="0" smtClean="0"/>
          </a:p>
          <a:p>
            <a:pPr algn="just">
              <a:buFont typeface="Arial" charset="0"/>
              <a:buNone/>
            </a:pPr>
            <a:r>
              <a:rPr lang="ru-RU" sz="2200" dirty="0" smtClean="0"/>
              <a:t>            Числа в электронных таблицах Excel могут быть записаны в обычном числовом или экспоненциальном формате, </a:t>
            </a:r>
            <a:r>
              <a:rPr lang="ru-RU" sz="2200" u="sng" dirty="0" smtClean="0"/>
              <a:t>например</a:t>
            </a:r>
            <a:r>
              <a:rPr lang="ru-RU" sz="2200" dirty="0" smtClean="0"/>
              <a:t>: 69,56 или 0,6956</a:t>
            </a:r>
            <a:r>
              <a:rPr lang="en-US" sz="2200" dirty="0" smtClean="0">
                <a:latin typeface="Arial" charset="0"/>
              </a:rPr>
              <a:t>E</a:t>
            </a:r>
            <a:r>
              <a:rPr lang="ru-RU" sz="2200" dirty="0" smtClean="0"/>
              <a:t> + 02. </a:t>
            </a:r>
          </a:p>
          <a:p>
            <a:pPr algn="just">
              <a:buFont typeface="Arial" charset="0"/>
              <a:buNone/>
            </a:pPr>
            <a:r>
              <a:rPr lang="ru-RU" sz="2200" dirty="0" smtClean="0"/>
              <a:t>       Текстом в электронных таблицах Excel является последовательность символов, состоящая из букв, цифр и пробелов, </a:t>
            </a:r>
            <a:r>
              <a:rPr lang="ru-RU" sz="2200" u="sng" dirty="0" smtClean="0"/>
              <a:t>например</a:t>
            </a:r>
            <a:r>
              <a:rPr lang="ru-RU" sz="2200" dirty="0" smtClean="0"/>
              <a:t>, запись «21 день» является текстовой. </a:t>
            </a:r>
          </a:p>
        </p:txBody>
      </p:sp>
      <p:pic>
        <p:nvPicPr>
          <p:cNvPr id="4098" name="Picture 2" descr="C:\Users\User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077072"/>
            <a:ext cx="5497562" cy="2604927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Типы данных(формат ячеек)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1196752"/>
            <a:ext cx="882047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• Текстовый. </a:t>
            </a:r>
            <a:r>
              <a:rPr lang="ru-RU" sz="2000" dirty="0" smtClean="0"/>
              <a:t>Это обычный текстовый формат, который носит информационный характер. </a:t>
            </a:r>
          </a:p>
          <a:p>
            <a:r>
              <a:rPr lang="ru-RU" sz="2000" b="1" dirty="0" smtClean="0"/>
              <a:t>• Числовой. </a:t>
            </a:r>
            <a:r>
              <a:rPr lang="ru-RU" sz="2000" dirty="0" smtClean="0"/>
              <a:t>Для ввода числовых данных, которые будут участвовать в различных формулах и статистике, следует использовать именно этот формат. Число может быть положительным или отрицательным (в последнем случае перед числом ставится знак «минус»), а также дробным. </a:t>
            </a:r>
          </a:p>
          <a:p>
            <a:r>
              <a:rPr lang="ru-RU" sz="2000" b="1" dirty="0" smtClean="0"/>
              <a:t>• Денежный. </a:t>
            </a:r>
            <a:r>
              <a:rPr lang="ru-RU" sz="2000" dirty="0" smtClean="0"/>
              <a:t>Этот формат используют для ввода различных денежных величин. Кроме того, в конце значения указывается валюта. </a:t>
            </a:r>
          </a:p>
          <a:p>
            <a:r>
              <a:rPr lang="ru-RU" sz="2000" b="1" dirty="0" smtClean="0"/>
              <a:t>• Финансовый. </a:t>
            </a:r>
            <a:r>
              <a:rPr lang="ru-RU" sz="2000" dirty="0" smtClean="0"/>
              <a:t>Такой же формат, что и денежный, но данные в столбцах выравниваются по разделителю целой и дробной части.</a:t>
            </a:r>
          </a:p>
          <a:p>
            <a:r>
              <a:rPr lang="ru-RU" sz="2000" b="1" dirty="0" smtClean="0"/>
              <a:t>• Дата. </a:t>
            </a:r>
            <a:r>
              <a:rPr lang="ru-RU" sz="2000" dirty="0" smtClean="0"/>
              <a:t>В ячейках можно указывать даты в различных форматах, </a:t>
            </a:r>
          </a:p>
          <a:p>
            <a:r>
              <a:rPr lang="ru-RU" sz="2000" b="1" dirty="0" smtClean="0"/>
              <a:t>• Время. </a:t>
            </a:r>
            <a:r>
              <a:rPr lang="ru-RU" sz="2000" dirty="0" smtClean="0"/>
              <a:t>Формат вывода данных в ячейках такого типа можно выбрать. </a:t>
            </a:r>
          </a:p>
          <a:p>
            <a:r>
              <a:rPr lang="ru-RU" sz="2000" b="1" dirty="0" smtClean="0"/>
              <a:t>• Процентный. </a:t>
            </a:r>
            <a:r>
              <a:rPr lang="ru-RU" sz="2000" dirty="0" smtClean="0"/>
              <a:t>Данный формат обладает всеми свойствами формата </a:t>
            </a:r>
            <a:r>
              <a:rPr lang="ru-RU" sz="2000" b="1" dirty="0" smtClean="0"/>
              <a:t>Числовой</a:t>
            </a:r>
            <a:r>
              <a:rPr lang="ru-RU" sz="2000" dirty="0" smtClean="0"/>
              <a:t>. При этом число умножается на 100, а в конец добавляется символ </a:t>
            </a:r>
            <a:r>
              <a:rPr lang="ru-RU" sz="2000" b="1" dirty="0" smtClean="0"/>
              <a:t>%</a:t>
            </a:r>
            <a:r>
              <a:rPr lang="ru-RU" sz="2000" dirty="0" smtClean="0"/>
              <a:t>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188640"/>
            <a:ext cx="82089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u="sng" dirty="0" smtClean="0">
                <a:latin typeface="Times New Roman" pitchFamily="18" charset="0"/>
              </a:rPr>
              <a:t>Электронная таблица </a:t>
            </a:r>
            <a:r>
              <a:rPr lang="ru-RU" sz="2800" b="1" dirty="0" smtClean="0">
                <a:latin typeface="Times New Roman" pitchFamily="18" charset="0"/>
              </a:rPr>
              <a:t>–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это работающее в</a:t>
            </a: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диалоговом режиме приложение, хранящее и обрабатывающее данные  в прямоугольных таблицах.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User\Desktop\kbcn - копия (2)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39552" y="2060848"/>
            <a:ext cx="5206760" cy="3024335"/>
          </a:xfrm>
          <a:prstGeom prst="rect">
            <a:avLst/>
          </a:prstGeom>
          <a:noFill/>
        </p:spPr>
      </p:pic>
      <p:pic>
        <p:nvPicPr>
          <p:cNvPr id="37890" name="Picture 2" descr="http://www.naviusresearch.com/data/images/excelic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492896"/>
            <a:ext cx="1943100" cy="1943101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7164288" y="2636912"/>
            <a:ext cx="151216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MS Excel</a:t>
            </a:r>
          </a:p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Типы данных (формат ячеек)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143000"/>
            <a:ext cx="2743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9552" y="1412776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Главная - Число</a:t>
            </a:r>
            <a:endParaRPr lang="ru-RU" sz="4800" b="1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Формула в </a:t>
            </a:r>
            <a:r>
              <a:rPr lang="en-US" dirty="0" smtClean="0"/>
              <a:t>Excel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Вычисления </a:t>
            </a:r>
            <a:r>
              <a:rPr lang="ru-RU" dirty="0" smtClean="0"/>
              <a:t>в электронной таблице </a:t>
            </a:r>
            <a:r>
              <a:rPr lang="ru-RU" b="1" u="sng" dirty="0" smtClean="0"/>
              <a:t>Excel</a:t>
            </a:r>
            <a:r>
              <a:rPr lang="ru-RU" dirty="0" smtClean="0"/>
              <a:t> производятся во многом благодаря формулам.</a:t>
            </a:r>
            <a:br>
              <a:rPr lang="ru-RU" dirty="0" smtClean="0"/>
            </a:br>
            <a:r>
              <a:rPr lang="ru-RU" dirty="0" smtClean="0"/>
              <a:t>Формула ― это математическое выражение, зависящее от содержания ячеек и созданное для вычислений результата. В формуле могут содержаться ссылки на ячейки, данные или алгоритм последующих действий.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60648"/>
            <a:ext cx="76328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u="sng" dirty="0" smtClean="0"/>
              <a:t>Формула </a:t>
            </a:r>
            <a:r>
              <a:rPr lang="ru-RU" sz="2800" dirty="0" smtClean="0"/>
              <a:t>  должна начинаться со знака « = » и может включать в себя числа, имена ячеек, функции (математические, статистические, логические, финансовые, дата и время и т.д.) и знаки математических операций.</a:t>
            </a:r>
            <a:endParaRPr lang="ru-RU" sz="28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92896"/>
            <a:ext cx="2267744" cy="2480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220072" y="2456795"/>
            <a:ext cx="392392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u="sng" dirty="0" smtClean="0"/>
              <a:t>Например</a:t>
            </a:r>
            <a:r>
              <a:rPr lang="ru-RU" sz="2600" dirty="0" smtClean="0"/>
              <a:t>, формула «=А1+В2»</a:t>
            </a:r>
            <a:r>
              <a:rPr lang="en-US" sz="2600" dirty="0" smtClean="0"/>
              <a:t>(1)</a:t>
            </a:r>
            <a:r>
              <a:rPr lang="ru-RU" sz="2600" dirty="0" smtClean="0"/>
              <a:t> обеспечивает сложение чисел, хранящихся в ячейках А1 и В2, а формула «=А1*С5»</a:t>
            </a:r>
            <a:r>
              <a:rPr lang="en-US" sz="2600" dirty="0" smtClean="0"/>
              <a:t>(2)</a:t>
            </a:r>
            <a:r>
              <a:rPr lang="ru-RU" sz="2600" dirty="0" smtClean="0"/>
              <a:t> —умножение числа, хранящегося в ячейке А1, на число в ячейке С5.</a:t>
            </a:r>
            <a:endParaRPr lang="ru-RU" sz="2600" dirty="0"/>
          </a:p>
        </p:txBody>
      </p:sp>
      <p:pic>
        <p:nvPicPr>
          <p:cNvPr id="3074" name="Picture 2" descr="C:\Users\User\Desktop\Безымянный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4149080"/>
            <a:ext cx="2402673" cy="2438648"/>
          </a:xfrm>
          <a:prstGeom prst="rect">
            <a:avLst/>
          </a:prstGeom>
          <a:noFill/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2627784" y="3284984"/>
            <a:ext cx="864096" cy="648072"/>
          </a:xfrm>
          <a:prstGeom prst="wedgeRoundRectCallout">
            <a:avLst>
              <a:gd name="adj1" fmla="val -165882"/>
              <a:gd name="adj2" fmla="val 71884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smtClean="0">
                <a:solidFill>
                  <a:schemeClr val="tx1"/>
                </a:solidFill>
              </a:rPr>
              <a:t>1</a:t>
            </a:r>
            <a:endParaRPr lang="ru-RU" sz="14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1403648" y="5661248"/>
            <a:ext cx="899096" cy="648072"/>
          </a:xfrm>
          <a:prstGeom prst="wedgeRoundRectCallout">
            <a:avLst>
              <a:gd name="adj1" fmla="val 202496"/>
              <a:gd name="adj2" fmla="val 16301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smtClean="0">
                <a:solidFill>
                  <a:schemeClr val="tx1"/>
                </a:solidFill>
              </a:rPr>
              <a:t>2</a:t>
            </a:r>
            <a:endParaRPr lang="ru-RU" sz="14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5689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При вводе формулы в ячейке отображается не сама формула, а </a:t>
            </a:r>
            <a:r>
              <a:rPr lang="ru-RU" sz="2800" u="sng" dirty="0" smtClean="0"/>
              <a:t>результат вычислений по этой формуле</a:t>
            </a:r>
            <a:r>
              <a:rPr lang="ru-RU" sz="2800" dirty="0" smtClean="0"/>
              <a:t>. При изменении исходных значений, входящих в формулу, результат пересчитывается немедленно </a:t>
            </a:r>
            <a:r>
              <a:rPr lang="ru-RU" sz="2800" u="sng" dirty="0" smtClean="0"/>
              <a:t>автоматически.</a:t>
            </a:r>
            <a:endParaRPr lang="ru-RU" sz="2800" dirty="0"/>
          </a:p>
        </p:txBody>
      </p:sp>
      <p:pic>
        <p:nvPicPr>
          <p:cNvPr id="5122" name="Picture 2" descr="C:\Users\User\Desktop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56992"/>
            <a:ext cx="7930845" cy="2462634"/>
          </a:xfrm>
          <a:prstGeom prst="rect">
            <a:avLst/>
          </a:prstGeom>
          <a:noFill/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6516216" y="2276872"/>
            <a:ext cx="1547168" cy="648072"/>
          </a:xfrm>
          <a:prstGeom prst="wedgeRoundRectCallout">
            <a:avLst>
              <a:gd name="adj1" fmla="val 2761"/>
              <a:gd name="adj2" fmla="val 150983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Формула</a:t>
            </a:r>
            <a:endParaRPr lang="ru-RU" sz="14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3851920" y="5949280"/>
            <a:ext cx="1656184" cy="720080"/>
          </a:xfrm>
          <a:prstGeom prst="wedgeRoundRectCallout">
            <a:avLst>
              <a:gd name="adj1" fmla="val -16786"/>
              <a:gd name="adj2" fmla="val -164349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Результат вычислений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Относительные, абсолютные и  смешанные ссылки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484784"/>
            <a:ext cx="8352928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charset="0"/>
              <a:buNone/>
            </a:pPr>
            <a:r>
              <a:rPr lang="ru-RU" sz="2800" dirty="0" smtClean="0"/>
              <a:t>Существуют два основных типа ссылок: </a:t>
            </a:r>
            <a:r>
              <a:rPr lang="ru-RU" sz="2800" b="1" dirty="0" smtClean="0"/>
              <a:t>относительные и абсолютные.</a:t>
            </a:r>
            <a:endParaRPr lang="ru-RU" sz="2800" dirty="0" smtClean="0"/>
          </a:p>
          <a:p>
            <a:pPr algn="just">
              <a:buFont typeface="Arial" charset="0"/>
              <a:buNone/>
            </a:pPr>
            <a:r>
              <a:rPr lang="ru-RU" sz="2800" b="1" dirty="0" smtClean="0"/>
              <a:t>Относительная ссылка </a:t>
            </a:r>
            <a:r>
              <a:rPr lang="ru-RU" sz="2800" dirty="0" smtClean="0"/>
              <a:t>в формуле используется для указания адреса ячейки, вычисляемого относительно ячейки, в которой находится формула. </a:t>
            </a:r>
          </a:p>
          <a:p>
            <a:pPr algn="just">
              <a:buFont typeface="Arial" charset="0"/>
              <a:buNone/>
            </a:pPr>
            <a:r>
              <a:rPr lang="ru-RU" sz="2800" dirty="0" smtClean="0"/>
              <a:t>Относительные ссылки имеют следующий вид:А1, В2, С3 и т.д.</a:t>
            </a:r>
          </a:p>
          <a:p>
            <a:pPr>
              <a:buFont typeface="Arial" charset="0"/>
              <a:buNone/>
            </a:pPr>
            <a:endParaRPr lang="ru-RU" dirty="0" smtClean="0"/>
          </a:p>
        </p:txBody>
      </p:sp>
      <p:pic>
        <p:nvPicPr>
          <p:cNvPr id="6146" name="Picture 2" descr="C:\Users\User\Desktop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5085184"/>
            <a:ext cx="4749800" cy="1600200"/>
          </a:xfrm>
          <a:prstGeom prst="rect">
            <a:avLst/>
          </a:prstGeom>
          <a:noFill/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6300192" y="4437112"/>
            <a:ext cx="1547168" cy="648072"/>
          </a:xfrm>
          <a:prstGeom prst="wedgeRoundRectCallout">
            <a:avLst>
              <a:gd name="adj1" fmla="val -107383"/>
              <a:gd name="adj2" fmla="val 82573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Относительная ссылка</a:t>
            </a:r>
            <a:endParaRPr lang="ru-RU" sz="14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2089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charset="0"/>
              <a:buNone/>
            </a:pPr>
            <a:r>
              <a:rPr lang="ru-RU" sz="2800" dirty="0" smtClean="0"/>
              <a:t>При перемещении или копировании формулы из активной ячейки относительные ссылки автоматически изменяются в зависимости от положения ячейки, в которую скопирована формула. При смещении положения ячейки на одну строку(1) в формуле изменяются на единицу номера строк, а при смещении на один столбец(2) на одну букву смещаются имена столбцов.</a:t>
            </a:r>
          </a:p>
          <a:p>
            <a:pPr>
              <a:buFont typeface="Arial" charset="0"/>
              <a:buNone/>
            </a:pPr>
            <a:endParaRPr lang="ru-RU" sz="2800" dirty="0" smtClean="0"/>
          </a:p>
        </p:txBody>
      </p:sp>
      <p:pic>
        <p:nvPicPr>
          <p:cNvPr id="2050" name="Picture 2" descr="C:\Users\User\Desktop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365104"/>
            <a:ext cx="6019800" cy="2209800"/>
          </a:xfrm>
          <a:prstGeom prst="rect">
            <a:avLst/>
          </a:prstGeom>
          <a:noFill/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3491880" y="5877272"/>
            <a:ext cx="720080" cy="648072"/>
          </a:xfrm>
          <a:prstGeom prst="wedgeRoundRectCallout">
            <a:avLst>
              <a:gd name="adj1" fmla="val 188918"/>
              <a:gd name="adj2" fmla="val -86314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2</a:t>
            </a:r>
            <a:endParaRPr lang="ru-RU" sz="14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4860032" y="3645024"/>
            <a:ext cx="792088" cy="648072"/>
          </a:xfrm>
          <a:prstGeom prst="wedgeRoundRectCallout">
            <a:avLst>
              <a:gd name="adj1" fmla="val -96889"/>
              <a:gd name="adj2" fmla="val 217256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1</a:t>
            </a:r>
            <a:endParaRPr lang="ru-RU" sz="14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/>
              <a:t>Абсолютные  ссылки </a:t>
            </a:r>
            <a:r>
              <a:rPr lang="ru-RU" sz="2800" u="sng" dirty="0" smtClean="0"/>
              <a:t> </a:t>
            </a:r>
            <a:r>
              <a:rPr lang="ru-RU" sz="2800" dirty="0" smtClean="0"/>
              <a:t>в формуле используются для указания фиксированных адресов ячеек.</a:t>
            </a:r>
            <a:endParaRPr lang="ru-RU" sz="2800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16832"/>
            <a:ext cx="4824536" cy="426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148064" y="1916832"/>
            <a:ext cx="39959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 абсолютных ссылках перед неизменяемым значением адреса ячейки ставится знак доллара </a:t>
            </a:r>
            <a:r>
              <a:rPr lang="en-US" sz="2800" dirty="0" smtClean="0"/>
              <a:t>$(1)</a:t>
            </a:r>
            <a:r>
              <a:rPr lang="ru-RU" sz="2800" dirty="0" smtClean="0"/>
              <a:t>, </a:t>
            </a:r>
            <a:r>
              <a:rPr lang="ru-RU" sz="2800" u="sng" dirty="0" smtClean="0"/>
              <a:t>например</a:t>
            </a:r>
            <a:r>
              <a:rPr lang="ru-RU" sz="2800" dirty="0" smtClean="0"/>
              <a:t>, $А$1.</a:t>
            </a:r>
            <a:endParaRPr lang="ru-RU" sz="2800" dirty="0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3491880" y="5877272"/>
            <a:ext cx="720080" cy="648072"/>
          </a:xfrm>
          <a:prstGeom prst="wedgeRoundRectCallout">
            <a:avLst>
              <a:gd name="adj1" fmla="val -172800"/>
              <a:gd name="adj2" fmla="val -103416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smtClean="0">
                <a:solidFill>
                  <a:schemeClr val="tx1"/>
                </a:solidFill>
              </a:rPr>
              <a:t>1</a:t>
            </a:r>
            <a:endParaRPr lang="ru-RU" sz="14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82809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При копировании или перемещении формулы абсолютные ссылки не  изменяются.</a:t>
            </a:r>
          </a:p>
          <a:p>
            <a:pPr algn="just"/>
            <a:r>
              <a:rPr lang="ru-RU" sz="2800" dirty="0" smtClean="0"/>
              <a:t> </a:t>
            </a:r>
            <a:r>
              <a:rPr lang="ru-RU" sz="2800" u="sng" dirty="0" smtClean="0"/>
              <a:t>Например</a:t>
            </a:r>
            <a:r>
              <a:rPr lang="ru-RU" sz="2800" dirty="0" smtClean="0"/>
              <a:t>,</a:t>
            </a:r>
            <a:r>
              <a:rPr lang="ru-RU" sz="2800" u="sng" dirty="0" smtClean="0"/>
              <a:t> </a:t>
            </a:r>
            <a:r>
              <a:rPr lang="ru-RU" sz="2800" dirty="0" smtClean="0"/>
              <a:t>при  копировании формулы из активной ячейки С1, содержащей абсолютные ссылки на ячейки </a:t>
            </a:r>
            <a:r>
              <a:rPr lang="en-US" sz="2800" dirty="0" smtClean="0"/>
              <a:t>$A$1  </a:t>
            </a:r>
            <a:r>
              <a:rPr lang="ru-RU" sz="2800" dirty="0" smtClean="0"/>
              <a:t>и</a:t>
            </a:r>
            <a:r>
              <a:rPr lang="en-US" sz="2800" dirty="0" smtClean="0"/>
              <a:t> $B$1 </a:t>
            </a:r>
            <a:r>
              <a:rPr lang="ru-RU" sz="2800" dirty="0" smtClean="0"/>
              <a:t>значения столбцов и строк не изменятся.</a:t>
            </a:r>
            <a:endParaRPr lang="ru-RU" sz="2800" dirty="0"/>
          </a:p>
        </p:txBody>
      </p:sp>
      <p:pic>
        <p:nvPicPr>
          <p:cNvPr id="3074" name="Picture 2" descr="C:\Users\User\Desktop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077072"/>
            <a:ext cx="5981700" cy="1905000"/>
          </a:xfrm>
          <a:prstGeom prst="rect">
            <a:avLst/>
          </a:prstGeom>
          <a:noFill/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5220072" y="3068960"/>
            <a:ext cx="1547168" cy="648072"/>
          </a:xfrm>
          <a:prstGeom prst="wedgeRoundRectCallout">
            <a:avLst>
              <a:gd name="adj1" fmla="val -36640"/>
              <a:gd name="adj2" fmla="val 262149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4788024" y="2780928"/>
            <a:ext cx="1979216" cy="936104"/>
          </a:xfrm>
          <a:prstGeom prst="wedgeRoundRectCallout">
            <a:avLst>
              <a:gd name="adj1" fmla="val 46753"/>
              <a:gd name="adj2" fmla="val 221531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Не изменяются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06489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b="1" dirty="0" smtClean="0"/>
              <a:t>Смешанные ссылки  </a:t>
            </a:r>
            <a:r>
              <a:rPr lang="ru-RU" sz="2600" dirty="0" smtClean="0"/>
              <a:t>использование в формулах относительных и абсолютных ссылок одновременно. Относительные ссылки при копировании изменяются, а абсолютные — нет. </a:t>
            </a:r>
            <a:r>
              <a:rPr lang="ru-RU" sz="2600" u="sng" dirty="0" smtClean="0"/>
              <a:t>Например, </a:t>
            </a:r>
            <a:r>
              <a:rPr lang="ru-RU" sz="2600" dirty="0" smtClean="0"/>
              <a:t>символ доллара стоит перед буквой </a:t>
            </a:r>
            <a:r>
              <a:rPr lang="ru-RU" sz="2600" b="1" dirty="0" smtClean="0"/>
              <a:t>$А1</a:t>
            </a:r>
            <a:r>
              <a:rPr lang="ru-RU" sz="2600" dirty="0" smtClean="0"/>
              <a:t>, то координата столбца абсолютная, а строки — относительная. И символ доллара стоит перед числом </a:t>
            </a:r>
            <a:r>
              <a:rPr lang="ru-RU" sz="2600" b="1" dirty="0" smtClean="0"/>
              <a:t>А$1</a:t>
            </a:r>
            <a:r>
              <a:rPr lang="ru-RU" sz="2600" dirty="0" smtClean="0"/>
              <a:t>, то, наоборот, координата столбца относительная, а строки — абсолютная. </a:t>
            </a:r>
            <a:endParaRPr lang="ru-RU" sz="2600" u="sng" dirty="0"/>
          </a:p>
        </p:txBody>
      </p:sp>
      <p:pic>
        <p:nvPicPr>
          <p:cNvPr id="4098" name="Picture 2" descr="C:\Users\User\Desktop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4221088"/>
            <a:ext cx="5994400" cy="2108200"/>
          </a:xfrm>
          <a:prstGeom prst="rect">
            <a:avLst/>
          </a:prstGeom>
          <a:noFill/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4932040" y="3645024"/>
            <a:ext cx="1584176" cy="504056"/>
          </a:xfrm>
          <a:prstGeom prst="wedgeRoundRectCallout">
            <a:avLst>
              <a:gd name="adj1" fmla="val -44200"/>
              <a:gd name="adj2" fmla="val 253416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4860032" y="3645024"/>
            <a:ext cx="1656184" cy="504056"/>
          </a:xfrm>
          <a:prstGeom prst="wedgeRoundRectCallout">
            <a:avLst>
              <a:gd name="adj1" fmla="val 25536"/>
              <a:gd name="adj2" fmla="val 303991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Изменяется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4860032" y="6309320"/>
            <a:ext cx="1224136" cy="288032"/>
          </a:xfrm>
          <a:prstGeom prst="wedgeRoundRectCallout">
            <a:avLst>
              <a:gd name="adj1" fmla="val 71549"/>
              <a:gd name="adj2" fmla="val -327896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4716016" y="6237312"/>
            <a:ext cx="1584176" cy="432048"/>
          </a:xfrm>
          <a:prstGeom prst="wedgeRoundRectCallout">
            <a:avLst>
              <a:gd name="adj1" fmla="val -19024"/>
              <a:gd name="adj2" fmla="val -283897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Не изменяется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4202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Сортировка и поиск данных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908720"/>
            <a:ext cx="79928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Упорядочение записей называется </a:t>
            </a:r>
            <a:r>
              <a:rPr lang="ru-RU" sz="2400" b="1" dirty="0" smtClean="0"/>
              <a:t>сортировкой.</a:t>
            </a:r>
          </a:p>
          <a:p>
            <a:pPr algn="just"/>
            <a:r>
              <a:rPr lang="ru-RU" sz="2400" b="1" dirty="0" smtClean="0"/>
              <a:t>Сортировка</a:t>
            </a:r>
            <a:r>
              <a:rPr lang="ru-RU" sz="2400" dirty="0" smtClean="0"/>
              <a:t> данных в электронных таблицах – это упорядочение записей (строк) по значениям одного из полей.</a:t>
            </a:r>
            <a:endParaRPr lang="en-US" sz="2400" dirty="0" smtClean="0"/>
          </a:p>
          <a:p>
            <a:pPr algn="just"/>
            <a:r>
              <a:rPr lang="ru-RU" sz="2400" b="1" dirty="0" smtClean="0"/>
              <a:t>Вложенные сортировки </a:t>
            </a:r>
            <a:r>
              <a:rPr lang="ru-RU" sz="2400" dirty="0" smtClean="0"/>
              <a:t>– это сортировки данных по нескольким столбцам, при этом назначается последовательность сортировки столбцов.</a:t>
            </a:r>
            <a:endParaRPr lang="ru-RU" sz="2400" dirty="0"/>
          </a:p>
        </p:txBody>
      </p:sp>
      <p:pic>
        <p:nvPicPr>
          <p:cNvPr id="1026" name="Picture 2" descr="C:\Users\User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573016"/>
            <a:ext cx="6017231" cy="2998059"/>
          </a:xfrm>
          <a:prstGeom prst="rect">
            <a:avLst/>
          </a:prstGeom>
          <a:noFill/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7596832" y="4437112"/>
            <a:ext cx="1295648" cy="648072"/>
          </a:xfrm>
          <a:prstGeom prst="wedgeRoundRectCallout">
            <a:avLst>
              <a:gd name="adj1" fmla="val -91264"/>
              <a:gd name="adj2" fmla="val -24317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Сортировка</a:t>
            </a:r>
            <a:endParaRPr lang="ru-RU" sz="14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4"/>
          <p:cNvSpPr>
            <a:spLocks noGrp="1"/>
          </p:cNvSpPr>
          <p:nvPr>
            <p:ph type="title"/>
          </p:nvPr>
        </p:nvSpPr>
        <p:spPr>
          <a:xfrm>
            <a:off x="2411760" y="0"/>
            <a:ext cx="6870700" cy="539750"/>
          </a:xfrm>
        </p:spPr>
        <p:txBody>
          <a:bodyPr/>
          <a:lstStyle/>
          <a:p>
            <a:pPr eaLnBrk="1" hangingPunct="1"/>
            <a:r>
              <a:rPr lang="ru-RU" sz="2800" b="1" dirty="0" smtClean="0"/>
              <a:t>Структура окна </a:t>
            </a:r>
            <a:r>
              <a:rPr lang="en-US" sz="2800" b="1" dirty="0" smtClean="0"/>
              <a:t>Excel</a:t>
            </a:r>
            <a:endParaRPr lang="ru-RU" sz="2800" b="1" dirty="0" smtClean="0"/>
          </a:p>
        </p:txBody>
      </p:sp>
      <p:pic>
        <p:nvPicPr>
          <p:cNvPr id="3074" name="Picture 2" descr="C:\Users\User\Desktop\kbcn - копия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76002" y="1600200"/>
            <a:ext cx="7791996" cy="4525963"/>
          </a:xfrm>
          <a:prstGeom prst="rect">
            <a:avLst/>
          </a:prstGeom>
          <a:noFill/>
        </p:spPr>
      </p:pic>
      <p:sp>
        <p:nvSpPr>
          <p:cNvPr id="10" name="Скругленная прямоугольная выноска 9"/>
          <p:cNvSpPr/>
          <p:nvPr/>
        </p:nvSpPr>
        <p:spPr>
          <a:xfrm>
            <a:off x="3131840" y="404664"/>
            <a:ext cx="936104" cy="504056"/>
          </a:xfrm>
          <a:prstGeom prst="wedgeRoundRectCallout">
            <a:avLst>
              <a:gd name="adj1" fmla="val 3420"/>
              <a:gd name="adj2" fmla="val 189079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с</a:t>
            </a:r>
            <a:r>
              <a:rPr lang="ru-RU" sz="1000" b="1" dirty="0" smtClean="0">
                <a:solidFill>
                  <a:schemeClr val="tx1"/>
                </a:solidFill>
              </a:rPr>
              <a:t>трока</a:t>
            </a:r>
          </a:p>
          <a:p>
            <a:pPr algn="ctr">
              <a:defRPr/>
            </a:pPr>
            <a:r>
              <a:rPr lang="ru-RU" sz="1000" b="1" dirty="0" smtClean="0">
                <a:solidFill>
                  <a:schemeClr val="tx1"/>
                </a:solidFill>
              </a:rPr>
              <a:t>заголовка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4427984" y="692696"/>
            <a:ext cx="827088" cy="482971"/>
          </a:xfrm>
          <a:prstGeom prst="wedgeRoundRectCallout">
            <a:avLst>
              <a:gd name="adj1" fmla="val 10820"/>
              <a:gd name="adj2" fmla="val 193739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chemeClr val="tx1"/>
                </a:solidFill>
              </a:rPr>
              <a:t>Главное</a:t>
            </a:r>
          </a:p>
          <a:p>
            <a:pPr algn="ctr">
              <a:defRPr/>
            </a:pPr>
            <a:r>
              <a:rPr lang="ru-RU" sz="1100" b="1" dirty="0">
                <a:solidFill>
                  <a:schemeClr val="tx1"/>
                </a:solidFill>
              </a:rPr>
              <a:t>меню</a:t>
            </a:r>
          </a:p>
          <a:p>
            <a:pPr algn="ctr">
              <a:defRPr/>
            </a:pP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683568" y="404664"/>
            <a:ext cx="1008112" cy="504378"/>
          </a:xfrm>
          <a:prstGeom prst="wedgeRoundRectCallout">
            <a:avLst>
              <a:gd name="adj1" fmla="val 728"/>
              <a:gd name="adj2" fmla="val 282787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>
                <a:solidFill>
                  <a:schemeClr val="tx1"/>
                </a:solidFill>
              </a:rPr>
              <a:t>Панель </a:t>
            </a:r>
          </a:p>
          <a:p>
            <a:pPr algn="ctr">
              <a:defRPr/>
            </a:pPr>
            <a:r>
              <a:rPr lang="ru-RU" sz="1100" dirty="0">
                <a:solidFill>
                  <a:schemeClr val="tx1"/>
                </a:solidFill>
              </a:rPr>
              <a:t>инструментов</a:t>
            </a: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 rot="16200000">
            <a:off x="1058342" y="2982218"/>
            <a:ext cx="395287" cy="712787"/>
          </a:xfrm>
          <a:prstGeom prst="wedgeRoundRectCallout">
            <a:avLst>
              <a:gd name="adj1" fmla="val 191963"/>
              <a:gd name="adj2" fmla="val -18429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"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адрес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ячейки</a:t>
            </a:r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 rot="16200000">
            <a:off x="1274366" y="4206354"/>
            <a:ext cx="395288" cy="712788"/>
          </a:xfrm>
          <a:prstGeom prst="wedgeRoundRectCallout">
            <a:avLst>
              <a:gd name="adj1" fmla="val 195667"/>
              <a:gd name="adj2" fmla="val -104520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"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Номер 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строки</a:t>
            </a:r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 rot="16200000">
            <a:off x="3216424" y="2768352"/>
            <a:ext cx="396875" cy="854075"/>
          </a:xfrm>
          <a:prstGeom prst="wedgeRoundRectCallout">
            <a:avLst>
              <a:gd name="adj1" fmla="val 125648"/>
              <a:gd name="adj2" fmla="val 88215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"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</a:rPr>
              <a:t>название</a:t>
            </a:r>
            <a:endParaRPr lang="ru-RU" sz="12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столбца</a:t>
            </a:r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 rot="16200000">
            <a:off x="2066896" y="2765753"/>
            <a:ext cx="469616" cy="787997"/>
          </a:xfrm>
          <a:prstGeom prst="wedgeRoundRectCallout">
            <a:avLst>
              <a:gd name="adj1" fmla="val 132007"/>
              <a:gd name="adj2" fmla="val 54608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"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Строка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формул</a:t>
            </a:r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7596336" y="2636912"/>
            <a:ext cx="998538" cy="457200"/>
          </a:xfrm>
          <a:prstGeom prst="wedgeRoundRectCallout">
            <a:avLst>
              <a:gd name="adj1" fmla="val -222833"/>
              <a:gd name="adj2" fmla="val 323428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chemeClr val="tx1"/>
                </a:solidFill>
              </a:rPr>
              <a:t>Рабочее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поле</a:t>
            </a:r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 rot="16200000">
            <a:off x="3252143" y="4820865"/>
            <a:ext cx="396875" cy="925512"/>
          </a:xfrm>
          <a:prstGeom prst="wedgeRoundRectCallout">
            <a:avLst>
              <a:gd name="adj1" fmla="val -183171"/>
              <a:gd name="adj2" fmla="val -40421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"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Строка состояния</a:t>
            </a:r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 rot="16200000">
            <a:off x="1386285" y="4598491"/>
            <a:ext cx="396875" cy="938212"/>
          </a:xfrm>
          <a:prstGeom prst="wedgeRoundRectCallout">
            <a:avLst>
              <a:gd name="adj1" fmla="val -216083"/>
              <a:gd name="adj2" fmla="val 372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"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Рабочие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листы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88640"/>
            <a:ext cx="82089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400" dirty="0" smtClean="0"/>
              <a:t>Поиск данных в электронной таблице – это отбор записей (строк), удовлетворяющих условиям поиска, заданным в форме фильтра.</a:t>
            </a:r>
          </a:p>
          <a:p>
            <a:r>
              <a:rPr lang="ru-RU" sz="2400" dirty="0" smtClean="0"/>
              <a:t>Фильтр скрывает в исходной таблице записи, не удовлетворяющие условиям поиска.</a:t>
            </a:r>
            <a:br>
              <a:rPr lang="ru-RU" sz="2400" dirty="0" smtClean="0"/>
            </a:br>
            <a:r>
              <a:rPr lang="ru-RU" sz="2400" dirty="0" smtClean="0"/>
              <a:t>    Фильтры определяются с помощью условий поиска (больше, меньше, равно, начинается с…, содержит… и т. д.) и значений (100, 10 и т. д.). </a:t>
            </a:r>
            <a:endParaRPr lang="ru-RU" sz="2400" dirty="0"/>
          </a:p>
        </p:txBody>
      </p:sp>
      <p:pic>
        <p:nvPicPr>
          <p:cNvPr id="2051" name="Picture 3" descr="C:\Users\User\Desktop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212976"/>
            <a:ext cx="5006206" cy="3269215"/>
          </a:xfrm>
          <a:prstGeom prst="rect">
            <a:avLst/>
          </a:prstGeom>
          <a:noFill/>
        </p:spPr>
      </p:pic>
      <p:pic>
        <p:nvPicPr>
          <p:cNvPr id="2052" name="Picture 4" descr="C:\Users\User\Desktop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140968"/>
            <a:ext cx="3535175" cy="3230823"/>
          </a:xfrm>
          <a:prstGeom prst="rect">
            <a:avLst/>
          </a:prstGeom>
          <a:noFill/>
        </p:spPr>
      </p:pic>
      <p:cxnSp>
        <p:nvCxnSpPr>
          <p:cNvPr id="7" name="Прямая со стрелкой 6"/>
          <p:cNvCxnSpPr/>
          <p:nvPr/>
        </p:nvCxnSpPr>
        <p:spPr>
          <a:xfrm flipH="1">
            <a:off x="3995936" y="5589240"/>
            <a:ext cx="3600400" cy="216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188640"/>
            <a:ext cx="35357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Встроенные функции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564904"/>
            <a:ext cx="28083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/>
          </a:p>
          <a:p>
            <a:r>
              <a:rPr lang="ru-RU" sz="2400" b="1" dirty="0" smtClean="0"/>
              <a:t>-</a:t>
            </a:r>
            <a:r>
              <a:rPr lang="ru-RU" sz="2400" dirty="0" smtClean="0"/>
              <a:t>Математические</a:t>
            </a:r>
          </a:p>
          <a:p>
            <a:r>
              <a:rPr lang="ru-RU" sz="2400" dirty="0" smtClean="0"/>
              <a:t>-Статистические</a:t>
            </a:r>
          </a:p>
          <a:p>
            <a:r>
              <a:rPr lang="ru-RU" sz="2400" dirty="0" smtClean="0"/>
              <a:t>-Финансовые</a:t>
            </a:r>
          </a:p>
          <a:p>
            <a:r>
              <a:rPr lang="ru-RU" sz="2400" dirty="0" smtClean="0"/>
              <a:t>-Дата и время и т. д.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692696"/>
            <a:ext cx="8964488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600" dirty="0" smtClean="0"/>
              <a:t>Для облегчения расчетов в табличном процессоре </a:t>
            </a:r>
            <a:r>
              <a:rPr lang="en-US" sz="2600" dirty="0" smtClean="0"/>
              <a:t>Excel</a:t>
            </a:r>
            <a:r>
              <a:rPr lang="ru-RU" sz="2600" dirty="0" smtClean="0"/>
              <a:t> есть встроенные функции.</a:t>
            </a:r>
          </a:p>
          <a:p>
            <a:pPr>
              <a:lnSpc>
                <a:spcPct val="90000"/>
              </a:lnSpc>
            </a:pPr>
            <a:r>
              <a:rPr lang="ru-RU" sz="2600" dirty="0" smtClean="0"/>
              <a:t>Каждая стандартная встроенная функция имеет свое имя.</a:t>
            </a:r>
          </a:p>
          <a:p>
            <a:pPr>
              <a:lnSpc>
                <a:spcPct val="90000"/>
              </a:lnSpc>
            </a:pPr>
            <a:r>
              <a:rPr lang="ru-RU" sz="2600" dirty="0" smtClean="0"/>
              <a:t>Для удобства выбора и обращения к ним, все функции объединены в группы, называемые </a:t>
            </a:r>
            <a:r>
              <a:rPr lang="ru-RU" sz="2600" b="1" i="1" dirty="0" smtClean="0"/>
              <a:t>категориями</a:t>
            </a:r>
            <a:r>
              <a:rPr lang="ru-RU" sz="2600" dirty="0" smtClean="0"/>
              <a:t>:</a:t>
            </a:r>
          </a:p>
        </p:txBody>
      </p:sp>
      <p:pic>
        <p:nvPicPr>
          <p:cNvPr id="8" name="Picture 2" descr="C:\Users\User\Desktop\3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852936"/>
            <a:ext cx="4464496" cy="3804527"/>
          </a:xfrm>
          <a:prstGeom prst="rect">
            <a:avLst/>
          </a:prstGeom>
          <a:noFill/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1115616" y="5229200"/>
            <a:ext cx="2051720" cy="792088"/>
          </a:xfrm>
          <a:prstGeom prst="wedgeRoundRectCallout">
            <a:avLst>
              <a:gd name="adj1" fmla="val 161888"/>
              <a:gd name="adj2" fmla="val -298872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Категории</a:t>
            </a:r>
            <a:endParaRPr lang="ru-RU" sz="24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404664"/>
            <a:ext cx="86409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2400" dirty="0" smtClean="0"/>
              <a:t>Использование всех функций в формулах происходит по совершенно одинаковым </a:t>
            </a:r>
            <a:r>
              <a:rPr lang="ru-RU" sz="2400" b="1" dirty="0" smtClean="0"/>
              <a:t>правилам</a:t>
            </a:r>
            <a:r>
              <a:rPr lang="ru-RU" sz="2400" dirty="0" smtClean="0"/>
              <a:t>: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ru-RU" sz="2400" dirty="0" smtClean="0"/>
              <a:t>Каждая функция имеет свое неповторимое (уникальное) имя;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ru-RU" sz="2400" dirty="0" smtClean="0"/>
              <a:t>При обращении к функции после ее имени в круглых скобках указывается список аргументов, разделенных точкой с запятой;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ru-RU" sz="2400" dirty="0" smtClean="0"/>
              <a:t>Ввод функции в ячейку надо начинать со знака «=», а затем указать ее имя.</a:t>
            </a:r>
          </a:p>
          <a:p>
            <a:pPr lvl="1">
              <a:lnSpc>
                <a:spcPct val="90000"/>
              </a:lnSpc>
            </a:pPr>
            <a:r>
              <a:rPr lang="ru-RU" sz="2400" dirty="0" smtClean="0"/>
              <a:t>Например, некоторые математические функции</a:t>
            </a:r>
            <a:endParaRPr lang="ru-RU" sz="2400" dirty="0"/>
          </a:p>
        </p:txBody>
      </p:sp>
      <p:graphicFrame>
        <p:nvGraphicFramePr>
          <p:cNvPr id="6" name="Group 105"/>
          <p:cNvGraphicFramePr>
            <a:graphicFrameLocks noGrp="1"/>
          </p:cNvGraphicFramePr>
          <p:nvPr/>
        </p:nvGraphicFramePr>
        <p:xfrm>
          <a:off x="539552" y="3933056"/>
          <a:ext cx="8229600" cy="2229232"/>
        </p:xfrm>
        <a:graphic>
          <a:graphicData uri="http://schemas.openxmlformats.org/drawingml/2006/table">
            <a:tbl>
              <a:tblPr/>
              <a:tblGrid>
                <a:gridCol w="2590800"/>
                <a:gridCol w="1981200"/>
                <a:gridCol w="1600200"/>
                <a:gridCol w="2057400"/>
              </a:tblGrid>
              <a:tr h="547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Название и обозначение функции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Имя функции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Пример записи функции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Примечание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Синус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sin(x)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SIN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(…)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SIN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(А5)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Содержимое ячеек А5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в радианах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Квадратный корень -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корень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КОРЕНЬ (…)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КОРЕНЬ(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D12)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Содержимое ячейки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D12&gt;0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Сумма -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сумм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СУММ(…)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СУММ(А1;В9)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Сложение двух чисел, содержащихся в ячейках А1 и В9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1" y="188640"/>
            <a:ext cx="84249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Например, суммирование значений диапазона ячеек одна из наиболее часто используемых функций. Для этого  выделяем нужный диапазон  ячеек, выбираем категорию </a:t>
            </a:r>
            <a:r>
              <a:rPr lang="ru-RU" sz="2800" u="sng" dirty="0" smtClean="0"/>
              <a:t>математические,</a:t>
            </a:r>
            <a:r>
              <a:rPr lang="ru-RU" sz="2800" dirty="0" smtClean="0"/>
              <a:t> функцию</a:t>
            </a:r>
            <a:r>
              <a:rPr lang="ru-RU" sz="2800" u="sng" dirty="0" smtClean="0"/>
              <a:t> СУММ</a:t>
            </a:r>
            <a:r>
              <a:rPr lang="ru-RU" sz="2800" dirty="0" smtClean="0"/>
              <a:t>, нужный диапазон ячеек и </a:t>
            </a:r>
            <a:r>
              <a:rPr lang="ru-RU" sz="2800" u="sng" dirty="0" smtClean="0"/>
              <a:t>ОК.</a:t>
            </a:r>
            <a:r>
              <a:rPr lang="ru-RU" sz="2800" dirty="0" smtClean="0"/>
              <a:t> Получаем  искомую сумму.</a:t>
            </a:r>
            <a:endParaRPr lang="ru-RU" sz="2800" u="sng" dirty="0"/>
          </a:p>
        </p:txBody>
      </p:sp>
      <p:pic>
        <p:nvPicPr>
          <p:cNvPr id="6146" name="Picture 2" descr="C:\Users\User\Desktop\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40968"/>
            <a:ext cx="3801161" cy="2995042"/>
          </a:xfrm>
          <a:prstGeom prst="rect">
            <a:avLst/>
          </a:prstGeom>
          <a:noFill/>
        </p:spPr>
      </p:pic>
      <p:pic>
        <p:nvPicPr>
          <p:cNvPr id="6147" name="Picture 3" descr="C:\Users\User\Desktop\2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645024"/>
            <a:ext cx="4211960" cy="2505153"/>
          </a:xfrm>
          <a:prstGeom prst="rect">
            <a:avLst/>
          </a:prstGeom>
          <a:noFill/>
        </p:spPr>
      </p:pic>
      <p:pic>
        <p:nvPicPr>
          <p:cNvPr id="6148" name="Picture 4" descr="C:\Users\User\Desktop\33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2636912"/>
            <a:ext cx="3092366" cy="282828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0"/>
            <a:ext cx="57361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Построение диаграмм и графиков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579358"/>
            <a:ext cx="8496944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Электронные таблицы  позволяют  визуализировать данные, размещенные на рабочем листе, в виде </a:t>
            </a:r>
            <a:r>
              <a:rPr lang="ru-RU" sz="2400" b="1" dirty="0" smtClean="0"/>
              <a:t>диаграммы .  </a:t>
            </a:r>
            <a:r>
              <a:rPr lang="ru-RU" sz="2400" dirty="0" smtClean="0"/>
              <a:t>Для каждого набора данных важно правильно подобрать тип создаваемой диаграммы.</a:t>
            </a:r>
            <a:endParaRPr lang="ru-RU" sz="2400" b="1" dirty="0" smtClean="0"/>
          </a:p>
          <a:p>
            <a:r>
              <a:rPr lang="ru-RU" sz="2400" b="1" dirty="0" smtClean="0"/>
              <a:t>Типы диаграмм:</a:t>
            </a:r>
          </a:p>
          <a:p>
            <a:pPr>
              <a:buFontTx/>
              <a:buChar char="-"/>
            </a:pPr>
            <a:r>
              <a:rPr lang="ru-RU" sz="2400" b="1" dirty="0" smtClean="0"/>
              <a:t> Линейчатые </a:t>
            </a:r>
            <a:r>
              <a:rPr lang="ru-RU" sz="2400" dirty="0" smtClean="0"/>
              <a:t>(для наглядного сравнения различных величин)</a:t>
            </a:r>
          </a:p>
          <a:p>
            <a:pPr>
              <a:buFontTx/>
              <a:buChar char="-"/>
            </a:pPr>
            <a:r>
              <a:rPr lang="ru-RU" sz="2400" b="1" dirty="0" smtClean="0"/>
              <a:t>Круговые</a:t>
            </a:r>
            <a:r>
              <a:rPr lang="ru-RU" sz="2400" dirty="0" smtClean="0"/>
              <a:t> (для отображения величин частей некоторого целого)</a:t>
            </a:r>
          </a:p>
          <a:p>
            <a:pPr>
              <a:buFontTx/>
              <a:buChar char="-"/>
            </a:pPr>
            <a:r>
              <a:rPr lang="ru-RU" sz="2400" dirty="0" smtClean="0"/>
              <a:t> </a:t>
            </a:r>
            <a:r>
              <a:rPr lang="ru-RU" sz="2400" b="1" dirty="0" smtClean="0"/>
              <a:t>Графики</a:t>
            </a:r>
            <a:r>
              <a:rPr lang="ru-RU" sz="2400" dirty="0" smtClean="0"/>
              <a:t> (для построения графиков функций и отображения изменения величин в зависимости от времени) </a:t>
            </a:r>
          </a:p>
          <a:p>
            <a:r>
              <a:rPr lang="ru-RU" sz="2400" b="1" dirty="0" smtClean="0"/>
              <a:t>Ряд данных </a:t>
            </a:r>
            <a:r>
              <a:rPr lang="ru-RU" sz="2400" dirty="0" smtClean="0"/>
              <a:t>– множество значений, которые необходимо отобразить на диаграмме.</a:t>
            </a:r>
          </a:p>
          <a:p>
            <a:r>
              <a:rPr lang="ru-RU" sz="2400" b="1" dirty="0" smtClean="0"/>
              <a:t>Категории -</a:t>
            </a:r>
            <a:r>
              <a:rPr lang="ru-RU" sz="2400" dirty="0" smtClean="0"/>
              <a:t> задают положение значений ряда данных на диаграмме.</a:t>
            </a:r>
          </a:p>
          <a:p>
            <a:r>
              <a:rPr lang="ru-RU" sz="2400" dirty="0" smtClean="0"/>
              <a:t>Диаграммы </a:t>
            </a:r>
            <a:r>
              <a:rPr lang="ru-RU" sz="2400" u="sng" dirty="0" smtClean="0"/>
              <a:t>связаны</a:t>
            </a:r>
            <a:r>
              <a:rPr lang="ru-RU" sz="2400" dirty="0" smtClean="0"/>
              <a:t> с исходными данными на рабочем листе и </a:t>
            </a:r>
            <a:r>
              <a:rPr lang="ru-RU" sz="2400" u="sng" dirty="0" smtClean="0"/>
              <a:t>обновляются</a:t>
            </a:r>
            <a:r>
              <a:rPr lang="ru-RU" sz="2400" dirty="0" smtClean="0"/>
              <a:t> при обновлении данных на рабочем листе.</a:t>
            </a:r>
          </a:p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188640"/>
            <a:ext cx="42806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/>
              <a:t>Линейчатые  диаграммы</a:t>
            </a:r>
            <a:endParaRPr lang="ru-RU" sz="2800" dirty="0"/>
          </a:p>
        </p:txBody>
      </p:sp>
      <p:pic>
        <p:nvPicPr>
          <p:cNvPr id="1026" name="Picture 2" descr="C:\Users\User\Desktop\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3635896" cy="4347640"/>
          </a:xfrm>
          <a:prstGeom prst="rect">
            <a:avLst/>
          </a:prstGeom>
          <a:noFill/>
        </p:spPr>
      </p:pic>
      <p:pic>
        <p:nvPicPr>
          <p:cNvPr id="1027" name="Picture 3" descr="C:\Users\User\Desktop\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988840"/>
            <a:ext cx="3619523" cy="4433555"/>
          </a:xfrm>
          <a:prstGeom prst="rect">
            <a:avLst/>
          </a:prstGeom>
          <a:noFill/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6588224" y="764704"/>
            <a:ext cx="1835200" cy="936104"/>
          </a:xfrm>
          <a:prstGeom prst="wedgeRoundRectCallout">
            <a:avLst>
              <a:gd name="adj1" fmla="val -59085"/>
              <a:gd name="adj2" fmla="val 330489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Горизонтальная объемная</a:t>
            </a:r>
            <a:endParaRPr lang="ru-RU" sz="14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1619672" y="5949280"/>
            <a:ext cx="2736304" cy="648072"/>
          </a:xfrm>
          <a:prstGeom prst="wedgeRoundRectCallout">
            <a:avLst>
              <a:gd name="adj1" fmla="val -22438"/>
              <a:gd name="adj2" fmla="val -297346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Вертикальная </a:t>
            </a:r>
            <a:endParaRPr lang="ru-RU" sz="14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332656"/>
            <a:ext cx="53285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Круговые диаграммы</a:t>
            </a:r>
            <a:endParaRPr lang="ru-RU" sz="2800" dirty="0"/>
          </a:p>
        </p:txBody>
      </p:sp>
      <p:pic>
        <p:nvPicPr>
          <p:cNvPr id="2050" name="Picture 2" descr="C:\Users\User\Desktop\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4043699" cy="3672408"/>
          </a:xfrm>
          <a:prstGeom prst="rect">
            <a:avLst/>
          </a:prstGeom>
          <a:noFill/>
        </p:spPr>
      </p:pic>
      <p:pic>
        <p:nvPicPr>
          <p:cNvPr id="2051" name="Picture 3" descr="C:\Users\User\Desktop\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060848"/>
            <a:ext cx="4430638" cy="4067217"/>
          </a:xfrm>
          <a:prstGeom prst="rect">
            <a:avLst/>
          </a:prstGeom>
          <a:noFill/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6948264" y="476672"/>
            <a:ext cx="1800200" cy="1152128"/>
          </a:xfrm>
          <a:prstGeom prst="wedgeRoundRectCallout">
            <a:avLst>
              <a:gd name="adj1" fmla="val -93306"/>
              <a:gd name="adj2" fmla="val 273755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Объемная разрезанная</a:t>
            </a:r>
            <a:endParaRPr lang="ru-RU" sz="20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323528" y="4941168"/>
            <a:ext cx="2376264" cy="1080120"/>
          </a:xfrm>
          <a:prstGeom prst="wedgeRoundRectCallout">
            <a:avLst>
              <a:gd name="adj1" fmla="val 17046"/>
              <a:gd name="adj2" fmla="val -152983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Плоская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endParaRPr lang="ru-RU" sz="1400" b="1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ru-RU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3888" y="188640"/>
            <a:ext cx="16400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Графики</a:t>
            </a:r>
            <a:endParaRPr lang="ru-RU" sz="2800" dirty="0"/>
          </a:p>
        </p:txBody>
      </p:sp>
      <p:pic>
        <p:nvPicPr>
          <p:cNvPr id="3074" name="Picture 2" descr="C:\Users\User\Desktop\32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3816424" cy="4985802"/>
          </a:xfrm>
          <a:prstGeom prst="rect">
            <a:avLst/>
          </a:prstGeom>
          <a:noFill/>
        </p:spPr>
      </p:pic>
      <p:pic>
        <p:nvPicPr>
          <p:cNvPr id="3075" name="Picture 3" descr="C:\Users\User\Desktop\Безымянн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628800"/>
            <a:ext cx="3912892" cy="4585568"/>
          </a:xfrm>
          <a:prstGeom prst="rect">
            <a:avLst/>
          </a:prstGeom>
          <a:noFill/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827584" y="6021288"/>
            <a:ext cx="1547168" cy="648072"/>
          </a:xfrm>
          <a:prstGeom prst="wedgeRoundRectCallout">
            <a:avLst>
              <a:gd name="adj1" fmla="val 41267"/>
              <a:gd name="adj2" fmla="val -212445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Плоский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endParaRPr lang="ru-RU" sz="1400" b="1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7308304" y="332656"/>
            <a:ext cx="1547168" cy="1008112"/>
          </a:xfrm>
          <a:prstGeom prst="wedgeRoundRectCallout">
            <a:avLst>
              <a:gd name="adj1" fmla="val -35872"/>
              <a:gd name="adj2" fmla="val 357609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Объемный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endParaRPr lang="ru-RU" sz="1400" b="1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ru-RU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332656"/>
            <a:ext cx="54726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Основные параметры электронных таблиц</a:t>
            </a:r>
            <a:endParaRPr lang="ru-RU" sz="4000" b="1" dirty="0"/>
          </a:p>
        </p:txBody>
      </p:sp>
      <p:pic>
        <p:nvPicPr>
          <p:cNvPr id="3" name="Picture 2" descr="C:\Users\User\Desktop\tta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4752528" cy="4837746"/>
          </a:xfrm>
          <a:prstGeom prst="rect">
            <a:avLst/>
          </a:prstGeom>
          <a:noFill/>
        </p:spPr>
      </p:pic>
      <p:sp>
        <p:nvSpPr>
          <p:cNvPr id="5" name="Скругленная прямоугольная выноска 4"/>
          <p:cNvSpPr/>
          <p:nvPr/>
        </p:nvSpPr>
        <p:spPr>
          <a:xfrm rot="16200000">
            <a:off x="2394397" y="5246563"/>
            <a:ext cx="396875" cy="938212"/>
          </a:xfrm>
          <a:prstGeom prst="wedgeRoundRectCallout">
            <a:avLst>
              <a:gd name="adj1" fmla="val -153247"/>
              <a:gd name="adj2" fmla="val -76416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"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</a:rPr>
              <a:t>Рабочие</a:t>
            </a:r>
            <a:endParaRPr lang="ru-RU" sz="1200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1200" b="1" dirty="0">
                <a:solidFill>
                  <a:sysClr val="windowText" lastClr="000000"/>
                </a:solidFill>
              </a:rPr>
              <a:t>листы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922881" y="1988840"/>
            <a:ext cx="392607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dirty="0" smtClean="0"/>
              <a:t>1.Рабочие листы </a:t>
            </a:r>
            <a:endParaRPr lang="ru-RU" sz="4000" dirty="0" smtClean="0"/>
          </a:p>
          <a:p>
            <a:pPr algn="ctr"/>
            <a:r>
              <a:rPr lang="ru-RU" sz="4000" dirty="0" smtClean="0"/>
              <a:t>и </a:t>
            </a:r>
            <a:r>
              <a:rPr lang="ru-RU" sz="4000" dirty="0" smtClean="0"/>
              <a:t>книги</a:t>
            </a:r>
          </a:p>
        </p:txBody>
      </p:sp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6016" y="1484784"/>
            <a:ext cx="41399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2. Электронная таблица состоит из </a:t>
            </a:r>
            <a:r>
              <a:rPr lang="ru-RU" sz="2400" u="sng" dirty="0" smtClean="0"/>
              <a:t>столбцов и строк</a:t>
            </a:r>
            <a:r>
              <a:rPr lang="ru-RU" sz="2400" dirty="0" smtClean="0"/>
              <a:t>. Заголовки столбцов обозначаются буквами или сочетаниями букв (A, </a:t>
            </a:r>
            <a:r>
              <a:rPr lang="en-US" sz="2400" dirty="0" smtClean="0"/>
              <a:t>B</a:t>
            </a:r>
            <a:r>
              <a:rPr lang="ru-RU" sz="2400" dirty="0" smtClean="0"/>
              <a:t>,</a:t>
            </a:r>
            <a:r>
              <a:rPr lang="en-US" sz="2400" dirty="0" smtClean="0"/>
              <a:t> C, </a:t>
            </a:r>
            <a:r>
              <a:rPr lang="ru-RU" sz="2400" dirty="0" smtClean="0"/>
              <a:t> АВ и т. п.), заголовки строк — числами (1, </a:t>
            </a:r>
            <a:r>
              <a:rPr lang="en-US" sz="2400" dirty="0" smtClean="0"/>
              <a:t>6</a:t>
            </a:r>
            <a:r>
              <a:rPr lang="ru-RU" sz="2400" dirty="0" smtClean="0"/>
              <a:t>,</a:t>
            </a:r>
            <a:r>
              <a:rPr lang="en-US" sz="2400" dirty="0" smtClean="0"/>
              <a:t> 56,</a:t>
            </a:r>
            <a:r>
              <a:rPr lang="ru-RU" sz="2400" dirty="0" smtClean="0"/>
              <a:t> </a:t>
            </a:r>
            <a:r>
              <a:rPr lang="en-US" sz="2400" dirty="0" smtClean="0"/>
              <a:t>310</a:t>
            </a:r>
            <a:r>
              <a:rPr lang="ru-RU" sz="2400" dirty="0" smtClean="0"/>
              <a:t> и т. п.). </a:t>
            </a:r>
          </a:p>
        </p:txBody>
      </p:sp>
      <p:pic>
        <p:nvPicPr>
          <p:cNvPr id="3" name="Picture 2" descr="C:\Users\User\Desktop\22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979" y="1052736"/>
            <a:ext cx="4337180" cy="4968552"/>
          </a:xfrm>
          <a:prstGeom prst="rect">
            <a:avLst/>
          </a:prstGeom>
          <a:noFill/>
        </p:spPr>
      </p:pic>
      <p:sp>
        <p:nvSpPr>
          <p:cNvPr id="4" name="Скругленная прямоугольная выноска 3"/>
          <p:cNvSpPr/>
          <p:nvPr/>
        </p:nvSpPr>
        <p:spPr>
          <a:xfrm rot="16200000">
            <a:off x="827584" y="5085184"/>
            <a:ext cx="432048" cy="864096"/>
          </a:xfrm>
          <a:prstGeom prst="wedgeRoundRectCallout">
            <a:avLst>
              <a:gd name="adj1" fmla="val 269422"/>
              <a:gd name="adj2" fmla="val -54816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"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Номер 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строки</a:t>
            </a: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 rot="16200000">
            <a:off x="3072408" y="2624336"/>
            <a:ext cx="396875" cy="854075"/>
          </a:xfrm>
          <a:prstGeom prst="wedgeRoundRectCallout">
            <a:avLst>
              <a:gd name="adj1" fmla="val 101212"/>
              <a:gd name="adj2" fmla="val -143755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"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</a:rPr>
              <a:t>название</a:t>
            </a:r>
            <a:endParaRPr lang="ru-RU" sz="12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столбца</a:t>
            </a: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 rot="16200000">
            <a:off x="3491880" y="5517232"/>
            <a:ext cx="792088" cy="1368152"/>
          </a:xfrm>
          <a:prstGeom prst="wedgeRoundRectCallout">
            <a:avLst>
              <a:gd name="adj1" fmla="val 101212"/>
              <a:gd name="adj2" fmla="val -143755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"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</a:rPr>
              <a:t>столбец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 rot="16200000">
            <a:off x="3275856" y="4509120"/>
            <a:ext cx="648072" cy="1080120"/>
          </a:xfrm>
          <a:prstGeom prst="wedgeRoundRectCallout">
            <a:avLst>
              <a:gd name="adj1" fmla="val 230376"/>
              <a:gd name="adj2" fmla="val -104823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"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</a:rPr>
              <a:t>строка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29343" y="332656"/>
            <a:ext cx="59554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/>
              <a:t>Основные параметры электронных таблиц</a:t>
            </a:r>
            <a:endParaRPr lang="ru-RU" sz="24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u="sng" dirty="0" smtClean="0"/>
              <a:t>Ячейка</a:t>
            </a:r>
            <a:r>
              <a:rPr lang="ru-RU" sz="2400" dirty="0" smtClean="0"/>
              <a:t> — место пересечения столбца и строки. Каждая ячейка таблицы имеет свой собственный адрес.</a:t>
            </a:r>
          </a:p>
          <a:p>
            <a:pPr algn="just"/>
            <a:r>
              <a:rPr lang="ru-RU" sz="2400" dirty="0" smtClean="0"/>
              <a:t>    Адрес ячейки электронной таблицы составляется из заголовка столбца и заголовка строки, например: A1, B5, E7. Ячейка, с которой производятся какие-то действия, выделяется рамкой и называется активной.</a:t>
            </a:r>
          </a:p>
        </p:txBody>
      </p:sp>
      <p:pic>
        <p:nvPicPr>
          <p:cNvPr id="1027" name="Picture 3" descr="C:\Users\User\Desktop\kbcn - копия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392085"/>
            <a:ext cx="3168352" cy="4277275"/>
          </a:xfrm>
          <a:prstGeom prst="rect">
            <a:avLst/>
          </a:prstGeom>
          <a:noFill/>
        </p:spPr>
      </p:pic>
      <p:sp>
        <p:nvSpPr>
          <p:cNvPr id="6" name="Скругленная прямоугольная выноска 5"/>
          <p:cNvSpPr/>
          <p:nvPr/>
        </p:nvSpPr>
        <p:spPr>
          <a:xfrm rot="16200000">
            <a:off x="248382" y="2748570"/>
            <a:ext cx="720080" cy="1216843"/>
          </a:xfrm>
          <a:prstGeom prst="wedgeRoundRectCallout">
            <a:avLst>
              <a:gd name="adj1" fmla="val -121184"/>
              <a:gd name="adj2" fmla="val 65062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"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Адрес</a:t>
            </a:r>
            <a:endParaRPr lang="ru-RU" sz="14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ячейки</a:t>
            </a: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 rot="16200000">
            <a:off x="3596246" y="5340858"/>
            <a:ext cx="720080" cy="1216843"/>
          </a:xfrm>
          <a:prstGeom prst="wedgeRoundRectCallout">
            <a:avLst>
              <a:gd name="adj1" fmla="val 141858"/>
              <a:gd name="adj2" fmla="val -187862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"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Активная ячейка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44008" y="2276872"/>
            <a:ext cx="40679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Чтобы сделать ячейку активной, можно выбрать ее щелчком мыши или подвести “рамку” к нужной ячейке клавишами перемещения курсора. В средней части строки формул в режиме ввода появляются три кнопки</a:t>
            </a:r>
          </a:p>
          <a:p>
            <a:pPr algn="just"/>
            <a:r>
              <a:rPr lang="ru-RU" sz="2400" dirty="0" smtClean="0"/>
              <a:t>   а справа высвечивается содержимое ячейки.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369386"/>
            <a:ext cx="3691384" cy="4216978"/>
          </a:xfrm>
          <a:prstGeom prst="rect">
            <a:avLst/>
          </a:prstGeom>
          <a:noFill/>
        </p:spPr>
      </p:pic>
      <p:sp>
        <p:nvSpPr>
          <p:cNvPr id="3" name="Скругленная прямоугольная выноска 2"/>
          <p:cNvSpPr/>
          <p:nvPr/>
        </p:nvSpPr>
        <p:spPr>
          <a:xfrm rot="16200000">
            <a:off x="4535998" y="4905162"/>
            <a:ext cx="1080118" cy="1728193"/>
          </a:xfrm>
          <a:prstGeom prst="wedgeRoundRectCallout">
            <a:avLst>
              <a:gd name="adj1" fmla="val 55002"/>
              <a:gd name="adj2" fmla="val -107335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"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Диапазон ячеек А1: С5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64088" y="2348880"/>
            <a:ext cx="319454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1" dirty="0" smtClean="0"/>
          </a:p>
          <a:p>
            <a:endParaRPr lang="en-US" sz="2800" b="1" dirty="0" smtClean="0"/>
          </a:p>
          <a:p>
            <a:endParaRPr lang="en-US" sz="2800" b="1" dirty="0" smtClean="0"/>
          </a:p>
          <a:p>
            <a:r>
              <a:rPr lang="ru-RU" sz="2800" b="1" dirty="0" smtClean="0"/>
              <a:t>3.Диапазон </a:t>
            </a:r>
            <a:r>
              <a:rPr lang="ru-RU" sz="2800" b="1" dirty="0" smtClean="0"/>
              <a:t>ячеек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88640"/>
            <a:ext cx="82809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800" b="1" u="sng" dirty="0" smtClean="0"/>
          </a:p>
          <a:p>
            <a:r>
              <a:rPr lang="ru-RU" sz="2800" b="1" u="sng" dirty="0" smtClean="0"/>
              <a:t>Диапазон </a:t>
            </a:r>
            <a:r>
              <a:rPr lang="ru-RU" sz="2800" b="1" u="sng" dirty="0" smtClean="0"/>
              <a:t>ячеек-</a:t>
            </a:r>
            <a:r>
              <a:rPr lang="ru-RU" sz="2800" b="1" dirty="0" smtClean="0"/>
              <a:t> </a:t>
            </a:r>
            <a:r>
              <a:rPr lang="ru-RU" sz="2800" dirty="0" smtClean="0"/>
              <a:t>группа ячеек. Чтобы задать адрес диапазона, нужно указать адреса его левой верхней и правой </a:t>
            </a:r>
            <a:r>
              <a:rPr lang="ru-RU" sz="2800" dirty="0" smtClean="0"/>
              <a:t>нижней</a:t>
            </a:r>
            <a:r>
              <a:rPr lang="en-US" sz="2800" dirty="0" smtClean="0"/>
              <a:t> </a:t>
            </a:r>
            <a:r>
              <a:rPr lang="ru-RU" sz="2800" dirty="0" smtClean="0"/>
              <a:t>ячеек</a:t>
            </a:r>
            <a:r>
              <a:rPr lang="ru-RU" sz="2800" dirty="0" smtClean="0"/>
              <a:t>,  разделив их двоеточием</a:t>
            </a:r>
            <a:r>
              <a:rPr lang="ru-RU" sz="2800" b="1" dirty="0" smtClean="0"/>
              <a:t>. </a:t>
            </a:r>
          </a:p>
          <a:p>
            <a:endParaRPr lang="ru-RU" sz="2800" b="1" u="sng" dirty="0" smtClean="0">
              <a:solidFill>
                <a:srgbClr val="FFFFE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87824" y="62068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813289" y="188640"/>
            <a:ext cx="49875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/>
              <a:t>Основные параметры электронных таблиц</a:t>
            </a:r>
            <a:endParaRPr lang="ru-RU" sz="20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Создание и форматирование таблиц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u="sng" dirty="0" smtClean="0">
                <a:solidFill>
                  <a:srgbClr val="FF0000"/>
                </a:solidFill>
              </a:rPr>
              <a:t>Шаг 1. Заполнение шапки.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горизонтальные ячейки шапки вбиваем названия столбцов. Если слово не помещается ― следует увеличит ширину ячейки: </a:t>
            </a:r>
            <a:br>
              <a:rPr lang="ru-RU" dirty="0" smtClean="0"/>
            </a:br>
            <a:r>
              <a:rPr lang="ru-RU" dirty="0" smtClean="0"/>
              <a:t>― навести курсор на границу ячейки на верхнем горизонтальном сером поле с буквенными обозначениями (А, В, С и т. д.), ― нажать левую кнопку мышки,</a:t>
            </a:r>
            <a:br>
              <a:rPr lang="ru-RU" dirty="0" smtClean="0"/>
            </a:br>
            <a:r>
              <a:rPr lang="ru-RU" dirty="0" smtClean="0"/>
              <a:t>― потянуть в сторону на нужное расстояние.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Так же можно растягивать целые группы ячеек: выделить группу, навести курсор на границу одной из ячеек и, нажав левую кнопку мыши, потянуть в сторону.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Точно так же можно растягивать ячейки по высоте, только работая на вертикальном сером поле слева с числовым обозначениями (1, 2, 3 и т. д.).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8"/>
            <a:ext cx="8229600" cy="4525963"/>
          </a:xfrm>
        </p:spPr>
        <p:txBody>
          <a:bodyPr/>
          <a:lstStyle/>
          <a:p>
            <a:r>
              <a:rPr lang="ru-RU" b="1" u="sng" dirty="0" smtClean="0">
                <a:solidFill>
                  <a:srgbClr val="FF0000"/>
                </a:solidFill>
              </a:rPr>
              <a:t>Шаг 2. Заполнение таблицы текстом.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Заполняем таблицу текстовыми и числовыми данными, регулируя по необходимости длину и ширину ячеек.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Редактируем текст внутри ячейки или в строке формул.</a:t>
            </a:r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1625</TotalTime>
  <Words>1266</Words>
  <Application>Microsoft Office PowerPoint</Application>
  <PresentationFormat>Экран (4:3)</PresentationFormat>
  <Paragraphs>176</Paragraphs>
  <Slides>37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ЭЛЕКТРОННЫЕ ТАБЛИЦЫ</vt:lpstr>
      <vt:lpstr>Слайд 2</vt:lpstr>
      <vt:lpstr>Структура окна Excel</vt:lpstr>
      <vt:lpstr>Слайд 4</vt:lpstr>
      <vt:lpstr>Слайд 5</vt:lpstr>
      <vt:lpstr>Слайд 6</vt:lpstr>
      <vt:lpstr>Слайд 7</vt:lpstr>
      <vt:lpstr>Создание и форматирование таблиц</vt:lpstr>
      <vt:lpstr>Слайд 9</vt:lpstr>
      <vt:lpstr>Слайд 10</vt:lpstr>
      <vt:lpstr>Слайд 11</vt:lpstr>
      <vt:lpstr>Слайд 12</vt:lpstr>
      <vt:lpstr>Слайд 13</vt:lpstr>
      <vt:lpstr>Форматирование текста в таблице</vt:lpstr>
      <vt:lpstr>Ориентация – положение текста в таблице</vt:lpstr>
      <vt:lpstr>Перенос текста по словам</vt:lpstr>
      <vt:lpstr>Объединение ячеек</vt:lpstr>
      <vt:lpstr>Слайд 18</vt:lpstr>
      <vt:lpstr>Типы данных(формат ячеек)</vt:lpstr>
      <vt:lpstr>Типы данных (формат ячеек)</vt:lpstr>
      <vt:lpstr>Формула в Excel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ЭЛЕКТРОННЫЕ ТАБЛИЦЫ</dc:title>
  <dc:creator>admin</dc:creator>
  <cp:lastModifiedBy>пк</cp:lastModifiedBy>
  <cp:revision>196</cp:revision>
  <dcterms:created xsi:type="dcterms:W3CDTF">2013-01-25T07:32:13Z</dcterms:created>
  <dcterms:modified xsi:type="dcterms:W3CDTF">2014-04-09T11:22:25Z</dcterms:modified>
</cp:coreProperties>
</file>