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81" r:id="rId3"/>
    <p:sldId id="280" r:id="rId4"/>
    <p:sldId id="258" r:id="rId5"/>
    <p:sldId id="259" r:id="rId6"/>
    <p:sldId id="260" r:id="rId7"/>
    <p:sldId id="261" r:id="rId8"/>
    <p:sldId id="262" r:id="rId9"/>
    <p:sldId id="263" r:id="rId10"/>
    <p:sldId id="265" r:id="rId11"/>
    <p:sldId id="266" r:id="rId12"/>
    <p:sldId id="271" r:id="rId13"/>
    <p:sldId id="268" r:id="rId14"/>
    <p:sldId id="269" r:id="rId15"/>
    <p:sldId id="274" r:id="rId16"/>
    <p:sldId id="275"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39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C4589282-A160-436C-962D-785E50A0C10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15.08.2013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15.08.2013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15.08.2013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15.08.2013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15.08.2013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15.08.2013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15.08.2013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15.08.2013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mg-fotki.yandex.ru/get/4813/100944204.3d/0_74d65_9198d357_-1-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archi.ru/files/img/news/large/5239.jpg" TargetMode="Externa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hyperlink" Target="http://www.fontanka.ru/i/ff_attach/2010-08-08/84252-l6ua8q.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visit-petersburg.com/get.php?filename=qHfQvcOoTE96OoqaVoNLq688cg00S9.jpg" TargetMode="Externa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hyperlink" Target="http://upload.wikimedia.org/wikipedia/commons/thumb/9/9f/Bronze_Horseman002.jpg/450px-Bronze_Horseman002.jp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fr.academic.ru/pictures/frwiki/66/Bundesarchiv_Bild_183-S53267,_St._Petersburg,_Newski-Prospekt.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05.radikal.ru/i178/1106/7e/f9f310005cd5.jpg" TargetMode="Externa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adesmeutos.files.wordpress.com/2011/06/hermitage-museum-saint-petersburg-russia-1600x1200.jp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57224" y="285728"/>
            <a:ext cx="7500990" cy="144655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4400" b="1" dirty="0" smtClean="0">
                <a:ln/>
                <a:solidFill>
                  <a:srgbClr val="C00000"/>
                </a:solidFill>
              </a:rPr>
              <a:t>Люблю тебя, </a:t>
            </a:r>
          </a:p>
          <a:p>
            <a:pPr algn="ctr"/>
            <a:r>
              <a:rPr lang="ru-RU" sz="4400" b="1" dirty="0" smtClean="0">
                <a:ln/>
                <a:solidFill>
                  <a:srgbClr val="C00000"/>
                </a:solidFill>
              </a:rPr>
              <a:t>Петра творенье…</a:t>
            </a:r>
            <a:endParaRPr lang="ru-RU" sz="4400" b="1" cap="none" spc="0" dirty="0">
              <a:ln/>
              <a:solidFill>
                <a:srgbClr val="C00000"/>
              </a:solidFill>
              <a:effectLst/>
            </a:endParaRPr>
          </a:p>
        </p:txBody>
      </p:sp>
      <p:sp>
        <p:nvSpPr>
          <p:cNvPr id="5" name="TextBox 4"/>
          <p:cNvSpPr txBox="1"/>
          <p:nvPr/>
        </p:nvSpPr>
        <p:spPr>
          <a:xfrm>
            <a:off x="3071802" y="5929330"/>
            <a:ext cx="5357850" cy="707886"/>
          </a:xfrm>
          <a:prstGeom prst="rect">
            <a:avLst/>
          </a:prstGeom>
          <a:noFill/>
        </p:spPr>
        <p:txBody>
          <a:bodyPr wrap="square" rtlCol="0">
            <a:spAutoFit/>
          </a:bodyPr>
          <a:lstStyle/>
          <a:p>
            <a:pPr algn="r"/>
            <a:r>
              <a:rPr lang="ru-RU" sz="2400" dirty="0" smtClean="0"/>
              <a:t> </a:t>
            </a:r>
            <a:r>
              <a:rPr lang="ru-RU" sz="1600" dirty="0" smtClean="0"/>
              <a:t>ГБОУ СОШ №380 </a:t>
            </a:r>
            <a:r>
              <a:rPr lang="ru-RU" sz="1600" dirty="0" err="1" smtClean="0"/>
              <a:t>Красносельский</a:t>
            </a:r>
            <a:r>
              <a:rPr lang="ru-RU" sz="1600" dirty="0" smtClean="0"/>
              <a:t> район</a:t>
            </a:r>
          </a:p>
          <a:p>
            <a:pPr algn="r"/>
            <a:r>
              <a:rPr lang="ru-RU" sz="1600" dirty="0" err="1" smtClean="0"/>
              <a:t>Мигина</a:t>
            </a:r>
            <a:r>
              <a:rPr lang="ru-RU" sz="1600" dirty="0" smtClean="0"/>
              <a:t> Надежда Владимировна</a:t>
            </a:r>
            <a:endParaRPr lang="ru-RU" sz="1600" dirty="0"/>
          </a:p>
        </p:txBody>
      </p:sp>
      <p:sp>
        <p:nvSpPr>
          <p:cNvPr id="6" name="TextBox 5"/>
          <p:cNvSpPr txBox="1"/>
          <p:nvPr/>
        </p:nvSpPr>
        <p:spPr>
          <a:xfrm>
            <a:off x="857224" y="4929198"/>
            <a:ext cx="8001056" cy="707886"/>
          </a:xfrm>
          <a:prstGeom prst="rect">
            <a:avLst/>
          </a:prstGeom>
          <a:noFill/>
        </p:spPr>
        <p:txBody>
          <a:bodyPr wrap="square" rtlCol="0">
            <a:spAutoFit/>
          </a:bodyPr>
          <a:lstStyle/>
          <a:p>
            <a:r>
              <a:rPr lang="ru-RU" sz="4000" dirty="0" smtClean="0">
                <a:solidFill>
                  <a:srgbClr val="C00000"/>
                </a:solidFill>
              </a:rPr>
              <a:t>  </a:t>
            </a:r>
            <a:r>
              <a:rPr lang="ru-RU" sz="2400" dirty="0" smtClean="0">
                <a:solidFill>
                  <a:srgbClr val="C00000"/>
                </a:solidFill>
              </a:rPr>
              <a:t>Викторина: «Мифы и легенды Санкт- Петербурга»</a:t>
            </a:r>
            <a:endParaRPr lang="ru-RU" sz="2400" dirty="0">
              <a:solidFill>
                <a:srgbClr val="C00000"/>
              </a:solidFill>
            </a:endParaRPr>
          </a:p>
        </p:txBody>
      </p:sp>
      <p:pic>
        <p:nvPicPr>
          <p:cNvPr id="7" name="Picture 6" descr="radionetplus_ru_piter98"/>
          <p:cNvPicPr>
            <a:picLocks noChangeAspect="1" noChangeArrowheads="1"/>
          </p:cNvPicPr>
          <p:nvPr/>
        </p:nvPicPr>
        <p:blipFill>
          <a:blip r:embed="rId2"/>
          <a:srcRect/>
          <a:stretch>
            <a:fillRect/>
          </a:stretch>
        </p:blipFill>
        <p:spPr>
          <a:xfrm>
            <a:off x="2428860" y="1857365"/>
            <a:ext cx="4429155" cy="26780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785794"/>
            <a:ext cx="7000924" cy="1231106"/>
          </a:xfrm>
          <a:prstGeom prst="rect">
            <a:avLst/>
          </a:prstGeom>
        </p:spPr>
        <p:txBody>
          <a:bodyPr wrap="square">
            <a:spAutoFit/>
          </a:bodyPr>
          <a:lstStyle/>
          <a:p>
            <a:r>
              <a:rPr lang="ru-RU" sz="2000" b="1" dirty="0" smtClean="0"/>
              <a:t>Река Нева </a:t>
            </a:r>
            <a:r>
              <a:rPr lang="ru-RU" dirty="0" smtClean="0"/>
              <a:t>- одна из самых красивых и полноводных рек Европы. Вольная и своенравная, она подчеркивает красоту Северной столицы. Ей посвящают стихи и песни, она также любима, как и сам величественный Петербург:</a:t>
            </a:r>
            <a:endParaRPr lang="ru-RU" dirty="0"/>
          </a:p>
        </p:txBody>
      </p:sp>
      <p:sp>
        <p:nvSpPr>
          <p:cNvPr id="4" name="Прямоугольник 3"/>
          <p:cNvSpPr/>
          <p:nvPr/>
        </p:nvSpPr>
        <p:spPr>
          <a:xfrm>
            <a:off x="4071934" y="2285992"/>
            <a:ext cx="4572000" cy="3970318"/>
          </a:xfrm>
          <a:prstGeom prst="rect">
            <a:avLst/>
          </a:prstGeom>
        </p:spPr>
        <p:txBody>
          <a:bodyPr>
            <a:spAutoFit/>
          </a:bodyPr>
          <a:lstStyle/>
          <a:p>
            <a:r>
              <a:rPr lang="ru-RU" dirty="0" smtClean="0"/>
              <a:t>Существует старинная финская легенда, что не один могущественный правитель пытался построить город в устье своенравной и капризной Невы, но каждый раз построенные дома уходили в болото или смывались водами бурной реки. Только богатырю Петру Великому удалось возвести город на пучине. Два раза начинал он строить город, но каждый раз его поглощало болото. Тогда Петр выстроил сразу весь город на своей богатырской ладони и аккуратно опустил его на землю. Съесть город целиком пучина не смогла и была вынуждена покориться.</a:t>
            </a:r>
            <a:endParaRPr lang="ru-RU" dirty="0"/>
          </a:p>
        </p:txBody>
      </p:sp>
      <p:pic>
        <p:nvPicPr>
          <p:cNvPr id="6" name="Picture 12" descr="radionetplus_ru_piter129"/>
          <p:cNvPicPr>
            <a:picLocks noChangeAspect="1" noChangeArrowheads="1"/>
          </p:cNvPicPr>
          <p:nvPr/>
        </p:nvPicPr>
        <p:blipFill>
          <a:blip r:embed="rId2" cstate="print"/>
          <a:srcRect/>
          <a:stretch>
            <a:fillRect/>
          </a:stretch>
        </p:blipFill>
        <p:spPr>
          <a:xfrm>
            <a:off x="571472" y="2571744"/>
            <a:ext cx="3192042" cy="26373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Медный всадник, Санкт-Петербург"/>
          <p:cNvPicPr>
            <a:picLocks noChangeAspect="1" noChangeArrowheads="1"/>
          </p:cNvPicPr>
          <p:nvPr/>
        </p:nvPicPr>
        <p:blipFill>
          <a:blip r:embed="rId2" cstate="print"/>
          <a:srcRect/>
          <a:stretch>
            <a:fillRect/>
          </a:stretch>
        </p:blipFill>
        <p:spPr bwMode="auto">
          <a:xfrm>
            <a:off x="5286380" y="2285992"/>
            <a:ext cx="3214710" cy="2843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428596" y="1857364"/>
            <a:ext cx="4572000" cy="4801314"/>
          </a:xfrm>
          <a:prstGeom prst="rect">
            <a:avLst/>
          </a:prstGeom>
        </p:spPr>
        <p:txBody>
          <a:bodyPr>
            <a:spAutoFit/>
          </a:bodyPr>
          <a:lstStyle/>
          <a:p>
            <a:r>
              <a:rPr lang="ru-RU" dirty="0" smtClean="0"/>
              <a:t>   С самого дня установки он стал предметом для множества мифов и легенд. В одном из отдаленных поселений возникла своя версия возникновения памятника. Версия заключалась в том, что однажды Петр Первый развлекался тем, что перепрыгивал на своем коне с одного берега Невы на другой. В первый раз он воскликнул: "Все Божье и мое!", и перепрыгнул через реку. Во второй раз повторил: "Все Божье и мое!", и снова прыжок оказался удачным. Однако в третий раз император перепутал слова, и сказал: "Все мое и Божье!" В этот момент его настигла Божья кара: он окаменел и навечно остался памятником самому себе. </a:t>
            </a:r>
            <a:br>
              <a:rPr lang="ru-RU" dirty="0" smtClean="0"/>
            </a:br>
            <a:r>
              <a:rPr lang="ru-RU" dirty="0" smtClean="0"/>
              <a:t/>
            </a:r>
            <a:br>
              <a:rPr lang="ru-RU" dirty="0" smtClean="0"/>
            </a:br>
            <a:endParaRPr lang="ru-RU" dirty="0"/>
          </a:p>
        </p:txBody>
      </p:sp>
      <p:sp>
        <p:nvSpPr>
          <p:cNvPr id="6" name="TextBox 5"/>
          <p:cNvSpPr txBox="1"/>
          <p:nvPr/>
        </p:nvSpPr>
        <p:spPr>
          <a:xfrm>
            <a:off x="500034" y="428604"/>
            <a:ext cx="8072494" cy="1231106"/>
          </a:xfrm>
          <a:prstGeom prst="rect">
            <a:avLst/>
          </a:prstGeom>
          <a:noFill/>
        </p:spPr>
        <p:txBody>
          <a:bodyPr wrap="square" rtlCol="0">
            <a:spAutoFit/>
          </a:bodyPr>
          <a:lstStyle/>
          <a:p>
            <a:r>
              <a:rPr lang="ru-RU" sz="2000" b="1" dirty="0" smtClean="0"/>
              <a:t>Медный всадник</a:t>
            </a:r>
            <a:r>
              <a:rPr lang="ru-RU" dirty="0" smtClean="0"/>
              <a:t>, памятник, посвященный Петру Первому, стал одним из символов Санкт-Петербурга. С самого дня установки он стал предметом для множества мифов и легенд. Медный всадник, памятник, посвященный Петру Первому, стал одним из символов Санкт-Петербурга.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3000" fill="hold"/>
                                        <p:tgtEl>
                                          <p:spTgt spid="22530"/>
                                        </p:tgtEl>
                                        <p:attrNameLst>
                                          <p:attrName>ppt_w</p:attrName>
                                        </p:attrNameLst>
                                      </p:cBhvr>
                                      <p:tavLst>
                                        <p:tav tm="0">
                                          <p:val>
                                            <p:strVal val="#ppt_w*0.70"/>
                                          </p:val>
                                        </p:tav>
                                        <p:tav tm="100000">
                                          <p:val>
                                            <p:strVal val="#ppt_w"/>
                                          </p:val>
                                        </p:tav>
                                      </p:tavLst>
                                    </p:anim>
                                    <p:anim calcmode="lin" valueType="num">
                                      <p:cBhvr>
                                        <p:cTn id="8" dur="3000" fill="hold"/>
                                        <p:tgtEl>
                                          <p:spTgt spid="22530"/>
                                        </p:tgtEl>
                                        <p:attrNameLst>
                                          <p:attrName>ppt_h</p:attrName>
                                        </p:attrNameLst>
                                      </p:cBhvr>
                                      <p:tavLst>
                                        <p:tav tm="0">
                                          <p:val>
                                            <p:strVal val="#ppt_h"/>
                                          </p:val>
                                        </p:tav>
                                        <p:tav tm="100000">
                                          <p:val>
                                            <p:strVal val="#ppt_h"/>
                                          </p:val>
                                        </p:tav>
                                      </p:tavLst>
                                    </p:anim>
                                    <p:animEffect transition="in" filter="fade">
                                      <p:cBhvr>
                                        <p:cTn id="9" dur="3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3372" y="2786058"/>
            <a:ext cx="4143404" cy="1200329"/>
          </a:xfrm>
          <a:prstGeom prst="rect">
            <a:avLst/>
          </a:prstGeom>
          <a:noFill/>
        </p:spPr>
        <p:txBody>
          <a:bodyPr wrap="square" rtlCol="0">
            <a:spAutoFit/>
          </a:bodyPr>
          <a:lstStyle/>
          <a:p>
            <a:r>
              <a:rPr lang="ru-RU" sz="2400" dirty="0" smtClean="0"/>
              <a:t>Вопрос : У какой набережной пришвартован Крейсер Аврора?</a:t>
            </a:r>
            <a:endParaRPr lang="ru-RU" sz="2400" dirty="0"/>
          </a:p>
        </p:txBody>
      </p:sp>
      <p:sp>
        <p:nvSpPr>
          <p:cNvPr id="3" name="TextBox 2"/>
          <p:cNvSpPr txBox="1"/>
          <p:nvPr/>
        </p:nvSpPr>
        <p:spPr>
          <a:xfrm>
            <a:off x="1500166" y="5429264"/>
            <a:ext cx="6500858" cy="461665"/>
          </a:xfrm>
          <a:prstGeom prst="rect">
            <a:avLst/>
          </a:prstGeom>
          <a:noFill/>
        </p:spPr>
        <p:txBody>
          <a:bodyPr wrap="square" rtlCol="0">
            <a:spAutoFit/>
          </a:bodyPr>
          <a:lstStyle/>
          <a:p>
            <a:r>
              <a:rPr lang="ru-RU" sz="2400" dirty="0" smtClean="0"/>
              <a:t>Ответ: Петроградская набережная.</a:t>
            </a:r>
            <a:endParaRPr lang="ru-RU" sz="2400" dirty="0"/>
          </a:p>
        </p:txBody>
      </p:sp>
      <p:pic>
        <p:nvPicPr>
          <p:cNvPr id="27650" name="Picture 2" descr="Картинка 12 из 15060">
            <a:hlinkClick r:id="rId2"/>
          </p:cNvPr>
          <p:cNvPicPr>
            <a:picLocks noChangeAspect="1" noChangeArrowheads="1"/>
          </p:cNvPicPr>
          <p:nvPr/>
        </p:nvPicPr>
        <p:blipFill>
          <a:blip r:embed="rId3"/>
          <a:srcRect/>
          <a:stretch>
            <a:fillRect/>
          </a:stretch>
        </p:blipFill>
        <p:spPr bwMode="auto">
          <a:xfrm>
            <a:off x="785786" y="2285992"/>
            <a:ext cx="3191910" cy="1785950"/>
          </a:xfrm>
          <a:prstGeom prst="rect">
            <a:avLst/>
          </a:prstGeom>
          <a:noFill/>
        </p:spPr>
      </p:pic>
      <p:sp>
        <p:nvSpPr>
          <p:cNvPr id="5" name="TextBox 4"/>
          <p:cNvSpPr txBox="1"/>
          <p:nvPr/>
        </p:nvSpPr>
        <p:spPr>
          <a:xfrm>
            <a:off x="1928794" y="857232"/>
            <a:ext cx="5357850" cy="707886"/>
          </a:xfrm>
          <a:prstGeom prst="rect">
            <a:avLst/>
          </a:prstGeom>
          <a:noFill/>
        </p:spPr>
        <p:txBody>
          <a:bodyPr wrap="square" rtlCol="0">
            <a:spAutoFit/>
          </a:bodyPr>
          <a:lstStyle/>
          <a:p>
            <a:r>
              <a:rPr lang="ru-RU" sz="4000" b="1" dirty="0" smtClean="0">
                <a:ln w="17780" cmpd="sng">
                  <a:solidFill>
                    <a:srgbClr val="FFFFFF"/>
                  </a:solidFill>
                  <a:prstDash val="solid"/>
                  <a:miter lim="800000"/>
                </a:ln>
                <a:solidFill>
                  <a:srgbClr val="C00000"/>
                </a:solidFill>
                <a:effectLst>
                  <a:outerShdw blurRad="50800" algn="tl" rotWithShape="0">
                    <a:srgbClr val="000000"/>
                  </a:outerShdw>
                </a:effectLst>
              </a:rPr>
              <a:t>ФОТО-ВЕКТОРИНА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7620" y="571480"/>
            <a:ext cx="4214842" cy="1569660"/>
          </a:xfrm>
          <a:prstGeom prst="rect">
            <a:avLst/>
          </a:prstGeom>
          <a:noFill/>
        </p:spPr>
        <p:txBody>
          <a:bodyPr wrap="square" rtlCol="0">
            <a:spAutoFit/>
          </a:bodyPr>
          <a:lstStyle/>
          <a:p>
            <a:r>
              <a:rPr lang="ru-RU" sz="2400" dirty="0" smtClean="0"/>
              <a:t>Вопрос : Как называется этот собор и кому </a:t>
            </a:r>
          </a:p>
          <a:p>
            <a:r>
              <a:rPr lang="ru-RU" sz="2400" dirty="0" smtClean="0"/>
              <a:t>посвящена легенда</a:t>
            </a:r>
          </a:p>
          <a:p>
            <a:r>
              <a:rPr lang="ru-RU" sz="2400" dirty="0" smtClean="0"/>
              <a:t> этого собора? </a:t>
            </a:r>
            <a:endParaRPr lang="ru-RU" sz="2400" dirty="0"/>
          </a:p>
        </p:txBody>
      </p:sp>
      <p:sp>
        <p:nvSpPr>
          <p:cNvPr id="3" name="Прямоугольник 2"/>
          <p:cNvSpPr/>
          <p:nvPr/>
        </p:nvSpPr>
        <p:spPr>
          <a:xfrm>
            <a:off x="571472" y="2571744"/>
            <a:ext cx="8211094" cy="461665"/>
          </a:xfrm>
          <a:prstGeom prst="rect">
            <a:avLst/>
          </a:prstGeom>
        </p:spPr>
        <p:txBody>
          <a:bodyPr wrap="none">
            <a:spAutoFit/>
          </a:bodyPr>
          <a:lstStyle/>
          <a:p>
            <a:r>
              <a:rPr lang="ru-RU" sz="2400" dirty="0" smtClean="0"/>
              <a:t>Ответ : Исаакиевский собор. Архитектору Огюсту Монферану</a:t>
            </a:r>
            <a:endParaRPr lang="ru-RU" sz="2400" dirty="0"/>
          </a:p>
        </p:txBody>
      </p:sp>
      <p:pic>
        <p:nvPicPr>
          <p:cNvPr id="24578" name="Picture 2" descr="Картинка 7 из 33352">
            <a:hlinkClick r:id="rId2"/>
          </p:cNvPr>
          <p:cNvPicPr>
            <a:picLocks noChangeAspect="1" noChangeArrowheads="1"/>
          </p:cNvPicPr>
          <p:nvPr/>
        </p:nvPicPr>
        <p:blipFill>
          <a:blip r:embed="rId3"/>
          <a:srcRect/>
          <a:stretch>
            <a:fillRect/>
          </a:stretch>
        </p:blipFill>
        <p:spPr bwMode="auto">
          <a:xfrm>
            <a:off x="785786" y="571480"/>
            <a:ext cx="2136780" cy="1714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2" descr="Картинка 7 из 1006">
            <a:hlinkClick r:id="rId4"/>
          </p:cNvPr>
          <p:cNvPicPr>
            <a:picLocks noChangeAspect="1" noChangeArrowheads="1"/>
          </p:cNvPicPr>
          <p:nvPr/>
        </p:nvPicPr>
        <p:blipFill>
          <a:blip r:embed="rId5"/>
          <a:srcRect/>
          <a:stretch>
            <a:fillRect/>
          </a:stretch>
        </p:blipFill>
        <p:spPr bwMode="auto">
          <a:xfrm>
            <a:off x="6643702" y="4071942"/>
            <a:ext cx="1384536" cy="1585923"/>
          </a:xfrm>
          <a:prstGeom prst="rect">
            <a:avLst/>
          </a:prstGeom>
          <a:noFill/>
        </p:spPr>
      </p:pic>
      <p:sp>
        <p:nvSpPr>
          <p:cNvPr id="6" name="TextBox 5"/>
          <p:cNvSpPr txBox="1"/>
          <p:nvPr/>
        </p:nvSpPr>
        <p:spPr>
          <a:xfrm>
            <a:off x="500034" y="4071942"/>
            <a:ext cx="6000792" cy="1107996"/>
          </a:xfrm>
          <a:prstGeom prst="rect">
            <a:avLst/>
          </a:prstGeom>
          <a:noFill/>
        </p:spPr>
        <p:txBody>
          <a:bodyPr wrap="square" rtlCol="0">
            <a:spAutoFit/>
          </a:bodyPr>
          <a:lstStyle/>
          <a:p>
            <a:r>
              <a:rPr lang="ru-RU" sz="2400" dirty="0" smtClean="0"/>
              <a:t>Вопрос:   Что по преданию</a:t>
            </a:r>
          </a:p>
          <a:p>
            <a:r>
              <a:rPr lang="ru-RU" sz="2400" dirty="0" smtClean="0"/>
              <a:t> спрятано в шпиле Адмиралтейства?</a:t>
            </a:r>
          </a:p>
          <a:p>
            <a:endParaRPr lang="ru-RU" dirty="0"/>
          </a:p>
        </p:txBody>
      </p:sp>
      <p:sp>
        <p:nvSpPr>
          <p:cNvPr id="7" name="TextBox 6"/>
          <p:cNvSpPr txBox="1"/>
          <p:nvPr/>
        </p:nvSpPr>
        <p:spPr>
          <a:xfrm>
            <a:off x="1071538" y="5500702"/>
            <a:ext cx="3314562" cy="738664"/>
          </a:xfrm>
          <a:prstGeom prst="rect">
            <a:avLst/>
          </a:prstGeom>
          <a:noFill/>
        </p:spPr>
        <p:txBody>
          <a:bodyPr wrap="none" rtlCol="0">
            <a:spAutoFit/>
          </a:bodyPr>
          <a:lstStyle/>
          <a:p>
            <a:r>
              <a:rPr lang="ru-RU" sz="2400" dirty="0" smtClean="0"/>
              <a:t>Ответ: золотые монеты.</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714356"/>
            <a:ext cx="3714776" cy="1200329"/>
          </a:xfrm>
          <a:prstGeom prst="rect">
            <a:avLst/>
          </a:prstGeom>
          <a:noFill/>
        </p:spPr>
        <p:txBody>
          <a:bodyPr wrap="square" rtlCol="0">
            <a:spAutoFit/>
          </a:bodyPr>
          <a:lstStyle/>
          <a:p>
            <a:r>
              <a:rPr lang="ru-RU" sz="2400" dirty="0" smtClean="0"/>
              <a:t>Вопрос : Что это за здание и сколько в нем экспонатов?</a:t>
            </a:r>
            <a:endParaRPr lang="ru-RU" sz="2400" dirty="0"/>
          </a:p>
        </p:txBody>
      </p:sp>
      <p:sp>
        <p:nvSpPr>
          <p:cNvPr id="3" name="TextBox 2"/>
          <p:cNvSpPr txBox="1"/>
          <p:nvPr/>
        </p:nvSpPr>
        <p:spPr>
          <a:xfrm>
            <a:off x="714348" y="2143116"/>
            <a:ext cx="6000792" cy="461665"/>
          </a:xfrm>
          <a:prstGeom prst="rect">
            <a:avLst/>
          </a:prstGeom>
          <a:noFill/>
        </p:spPr>
        <p:txBody>
          <a:bodyPr wrap="square" rtlCol="0">
            <a:spAutoFit/>
          </a:bodyPr>
          <a:lstStyle/>
          <a:p>
            <a:r>
              <a:rPr lang="ru-RU" sz="2400" dirty="0" smtClean="0"/>
              <a:t>Ответ: Русский музей. 400 000 экспонатов.</a:t>
            </a:r>
            <a:endParaRPr lang="ru-RU" sz="2400" dirty="0"/>
          </a:p>
        </p:txBody>
      </p:sp>
      <p:pic>
        <p:nvPicPr>
          <p:cNvPr id="25602" name="Picture 2" descr="Картинка 12 из 129058">
            <a:hlinkClick r:id="rId2"/>
          </p:cNvPr>
          <p:cNvPicPr>
            <a:picLocks noChangeAspect="1" noChangeArrowheads="1"/>
          </p:cNvPicPr>
          <p:nvPr/>
        </p:nvPicPr>
        <p:blipFill>
          <a:blip r:embed="rId3"/>
          <a:srcRect/>
          <a:stretch>
            <a:fillRect/>
          </a:stretch>
        </p:blipFill>
        <p:spPr bwMode="auto">
          <a:xfrm>
            <a:off x="6715140" y="785794"/>
            <a:ext cx="1874578" cy="1635431"/>
          </a:xfrm>
          <a:prstGeom prst="rect">
            <a:avLst/>
          </a:prstGeom>
          <a:noFill/>
        </p:spPr>
      </p:pic>
      <p:pic>
        <p:nvPicPr>
          <p:cNvPr id="5" name="Picture 2" descr="Картинка 1 из 17095">
            <a:hlinkClick r:id="rId4"/>
          </p:cNvPr>
          <p:cNvPicPr>
            <a:picLocks noChangeAspect="1" noChangeArrowheads="1"/>
          </p:cNvPicPr>
          <p:nvPr/>
        </p:nvPicPr>
        <p:blipFill>
          <a:blip r:embed="rId5"/>
          <a:srcRect/>
          <a:stretch>
            <a:fillRect/>
          </a:stretch>
        </p:blipFill>
        <p:spPr bwMode="auto">
          <a:xfrm>
            <a:off x="1071538" y="3857628"/>
            <a:ext cx="1500198" cy="1841152"/>
          </a:xfrm>
          <a:prstGeom prst="rect">
            <a:avLst/>
          </a:prstGeom>
          <a:noFill/>
        </p:spPr>
      </p:pic>
      <p:sp>
        <p:nvSpPr>
          <p:cNvPr id="6" name="Прямоугольник 5"/>
          <p:cNvSpPr/>
          <p:nvPr/>
        </p:nvSpPr>
        <p:spPr>
          <a:xfrm>
            <a:off x="3214678" y="3786190"/>
            <a:ext cx="4572000" cy="830997"/>
          </a:xfrm>
          <a:prstGeom prst="rect">
            <a:avLst/>
          </a:prstGeom>
        </p:spPr>
        <p:txBody>
          <a:bodyPr>
            <a:spAutoFit/>
          </a:bodyPr>
          <a:lstStyle/>
          <a:p>
            <a:r>
              <a:rPr lang="ru-RU" sz="2400" dirty="0" smtClean="0"/>
              <a:t>Вопрос: Кому посвящен памятник  Медный всадник?</a:t>
            </a:r>
            <a:endParaRPr lang="ru-RU" sz="2400" dirty="0"/>
          </a:p>
        </p:txBody>
      </p:sp>
      <p:sp>
        <p:nvSpPr>
          <p:cNvPr id="7" name="TextBox 6"/>
          <p:cNvSpPr txBox="1"/>
          <p:nvPr/>
        </p:nvSpPr>
        <p:spPr>
          <a:xfrm>
            <a:off x="3286116" y="5786454"/>
            <a:ext cx="2571768" cy="830997"/>
          </a:xfrm>
          <a:prstGeom prst="rect">
            <a:avLst/>
          </a:prstGeom>
          <a:noFill/>
        </p:spPr>
        <p:txBody>
          <a:bodyPr wrap="square" rtlCol="0">
            <a:spAutoFit/>
          </a:bodyPr>
          <a:lstStyle/>
          <a:p>
            <a:r>
              <a:rPr lang="ru-RU" sz="2400" dirty="0" smtClean="0"/>
              <a:t>Ответ :</a:t>
            </a:r>
            <a:r>
              <a:rPr lang="en-US" sz="2400" dirty="0" smtClean="0"/>
              <a:t> </a:t>
            </a:r>
            <a:r>
              <a:rPr lang="ru-RU" sz="2400" dirty="0" smtClean="0"/>
              <a:t>Петр </a:t>
            </a:r>
            <a:r>
              <a:rPr lang="en-US" sz="2400" dirty="0" smtClean="0"/>
              <a:t>I</a:t>
            </a:r>
            <a:endParaRPr lang="ru-RU" sz="2400" dirty="0" smtClean="0"/>
          </a:p>
          <a:p>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ppt_x</p:attrName>
                                        </p:attrNameLst>
                                      </p:cBhvr>
                                      <p:tavLst>
                                        <p:tav tm="0">
                                          <p:val>
                                            <p:strVal val="#ppt_x-.2"/>
                                          </p:val>
                                        </p:tav>
                                        <p:tav tm="100000">
                                          <p:val>
                                            <p:strVal val="#ppt_x"/>
                                          </p:val>
                                        </p:tav>
                                      </p:tavLst>
                                    </p:anim>
                                    <p:anim calcmode="lin" valueType="num">
                                      <p:cBhvr>
                                        <p:cTn id="17"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1785926"/>
            <a:ext cx="4929222" cy="646331"/>
          </a:xfrm>
          <a:prstGeom prst="rect">
            <a:avLst/>
          </a:prstGeom>
          <a:noFill/>
        </p:spPr>
        <p:txBody>
          <a:bodyPr wrap="square" rtlCol="0">
            <a:spAutoFit/>
          </a:bodyPr>
          <a:lstStyle/>
          <a:p>
            <a:pPr>
              <a:buFont typeface="Arial" pitchFamily="34" charset="0"/>
              <a:buChar char="•"/>
            </a:pPr>
            <a:r>
              <a:rPr lang="ru-RU" dirty="0" smtClean="0"/>
              <a:t> Кто возвел город на Неве?</a:t>
            </a:r>
          </a:p>
          <a:p>
            <a:endParaRPr lang="ru-RU" dirty="0"/>
          </a:p>
        </p:txBody>
      </p:sp>
      <p:sp>
        <p:nvSpPr>
          <p:cNvPr id="3" name="TextBox 2"/>
          <p:cNvSpPr txBox="1"/>
          <p:nvPr/>
        </p:nvSpPr>
        <p:spPr>
          <a:xfrm>
            <a:off x="1928794" y="2786058"/>
            <a:ext cx="2357454" cy="369332"/>
          </a:xfrm>
          <a:prstGeom prst="rect">
            <a:avLst/>
          </a:prstGeom>
          <a:noFill/>
        </p:spPr>
        <p:txBody>
          <a:bodyPr wrap="square" rtlCol="0">
            <a:spAutoFit/>
          </a:bodyPr>
          <a:lstStyle/>
          <a:p>
            <a:r>
              <a:rPr lang="ru-RU" dirty="0" smtClean="0"/>
              <a:t>А)</a:t>
            </a:r>
            <a:r>
              <a:rPr lang="ru-RU" dirty="0" err="1" smtClean="0"/>
              <a:t>Каспер</a:t>
            </a:r>
            <a:endParaRPr lang="ru-RU" dirty="0"/>
          </a:p>
        </p:txBody>
      </p:sp>
      <p:sp>
        <p:nvSpPr>
          <p:cNvPr id="4" name="TextBox 3"/>
          <p:cNvSpPr txBox="1"/>
          <p:nvPr/>
        </p:nvSpPr>
        <p:spPr>
          <a:xfrm>
            <a:off x="3857620" y="2786058"/>
            <a:ext cx="1785950" cy="369332"/>
          </a:xfrm>
          <a:prstGeom prst="rect">
            <a:avLst/>
          </a:prstGeom>
          <a:noFill/>
        </p:spPr>
        <p:txBody>
          <a:bodyPr wrap="square" rtlCol="0">
            <a:spAutoFit/>
          </a:bodyPr>
          <a:lstStyle/>
          <a:p>
            <a:r>
              <a:rPr lang="ru-RU" dirty="0" smtClean="0"/>
              <a:t>Б)Петр</a:t>
            </a:r>
            <a:r>
              <a:rPr lang="en-US" dirty="0" smtClean="0"/>
              <a:t> I</a:t>
            </a:r>
            <a:r>
              <a:rPr lang="ru-RU" dirty="0" smtClean="0"/>
              <a:t>  </a:t>
            </a:r>
            <a:endParaRPr lang="ru-RU" dirty="0"/>
          </a:p>
        </p:txBody>
      </p:sp>
      <p:sp>
        <p:nvSpPr>
          <p:cNvPr id="5" name="TextBox 4"/>
          <p:cNvSpPr txBox="1"/>
          <p:nvPr/>
        </p:nvSpPr>
        <p:spPr>
          <a:xfrm>
            <a:off x="6143636" y="2786058"/>
            <a:ext cx="4000528" cy="369332"/>
          </a:xfrm>
          <a:prstGeom prst="rect">
            <a:avLst/>
          </a:prstGeom>
          <a:noFill/>
        </p:spPr>
        <p:txBody>
          <a:bodyPr wrap="square" rtlCol="0">
            <a:spAutoFit/>
          </a:bodyPr>
          <a:lstStyle/>
          <a:p>
            <a:r>
              <a:rPr lang="ru-RU" dirty="0" smtClean="0"/>
              <a:t>В)призрак Черной Бороды</a:t>
            </a:r>
            <a:endParaRPr lang="ru-RU" dirty="0"/>
          </a:p>
        </p:txBody>
      </p:sp>
      <p:sp>
        <p:nvSpPr>
          <p:cNvPr id="7" name="TextBox 6"/>
          <p:cNvSpPr txBox="1"/>
          <p:nvPr/>
        </p:nvSpPr>
        <p:spPr>
          <a:xfrm>
            <a:off x="714348" y="3714752"/>
            <a:ext cx="4714876" cy="369332"/>
          </a:xfrm>
          <a:prstGeom prst="rect">
            <a:avLst/>
          </a:prstGeom>
          <a:noFill/>
        </p:spPr>
        <p:txBody>
          <a:bodyPr wrap="square" rtlCol="0">
            <a:spAutoFit/>
          </a:bodyPr>
          <a:lstStyle/>
          <a:p>
            <a:pPr>
              <a:buFont typeface="Arial" pitchFamily="34" charset="0"/>
              <a:buChar char="•"/>
            </a:pPr>
            <a:r>
              <a:rPr lang="ru-RU" dirty="0" smtClean="0"/>
              <a:t> Кто живет в Петербурге?</a:t>
            </a:r>
            <a:endParaRPr lang="ru-RU" dirty="0"/>
          </a:p>
        </p:txBody>
      </p:sp>
      <p:sp>
        <p:nvSpPr>
          <p:cNvPr id="8" name="TextBox 7"/>
          <p:cNvSpPr txBox="1"/>
          <p:nvPr/>
        </p:nvSpPr>
        <p:spPr>
          <a:xfrm>
            <a:off x="1714480" y="4643446"/>
            <a:ext cx="3929090" cy="369332"/>
          </a:xfrm>
          <a:prstGeom prst="rect">
            <a:avLst/>
          </a:prstGeom>
          <a:noFill/>
        </p:spPr>
        <p:txBody>
          <a:bodyPr wrap="square" rtlCol="0">
            <a:spAutoFit/>
          </a:bodyPr>
          <a:lstStyle/>
          <a:p>
            <a:r>
              <a:rPr lang="ru-RU" dirty="0" smtClean="0"/>
              <a:t>                                      Б)Петербуржцы                     </a:t>
            </a:r>
            <a:endParaRPr lang="ru-RU" dirty="0"/>
          </a:p>
        </p:txBody>
      </p:sp>
      <p:sp>
        <p:nvSpPr>
          <p:cNvPr id="11" name="TextBox 10"/>
          <p:cNvSpPr txBox="1"/>
          <p:nvPr/>
        </p:nvSpPr>
        <p:spPr>
          <a:xfrm>
            <a:off x="642910" y="5643578"/>
            <a:ext cx="6643734" cy="369332"/>
          </a:xfrm>
          <a:prstGeom prst="rect">
            <a:avLst/>
          </a:prstGeom>
          <a:noFill/>
        </p:spPr>
        <p:txBody>
          <a:bodyPr wrap="square" rtlCol="0">
            <a:spAutoFit/>
          </a:bodyPr>
          <a:lstStyle/>
          <a:p>
            <a:pPr>
              <a:buFont typeface="Arial" pitchFamily="34" charset="0"/>
              <a:buChar char="•"/>
            </a:pPr>
            <a:r>
              <a:rPr lang="ru-RU" dirty="0" smtClean="0"/>
              <a:t> На какой реке стоит Санкт-Петербург?</a:t>
            </a:r>
            <a:endParaRPr lang="ru-RU" dirty="0"/>
          </a:p>
        </p:txBody>
      </p:sp>
      <p:sp>
        <p:nvSpPr>
          <p:cNvPr id="12" name="TextBox 11"/>
          <p:cNvSpPr txBox="1"/>
          <p:nvPr/>
        </p:nvSpPr>
        <p:spPr>
          <a:xfrm>
            <a:off x="2071670" y="6215082"/>
            <a:ext cx="2071670" cy="369332"/>
          </a:xfrm>
          <a:prstGeom prst="rect">
            <a:avLst/>
          </a:prstGeom>
          <a:noFill/>
        </p:spPr>
        <p:txBody>
          <a:bodyPr wrap="square" rtlCol="0">
            <a:spAutoFit/>
          </a:bodyPr>
          <a:lstStyle/>
          <a:p>
            <a:r>
              <a:rPr lang="ru-RU" dirty="0" smtClean="0"/>
              <a:t>А)Нева                      </a:t>
            </a:r>
            <a:endParaRPr lang="ru-RU" dirty="0"/>
          </a:p>
        </p:txBody>
      </p:sp>
      <p:sp>
        <p:nvSpPr>
          <p:cNvPr id="14" name="Прямоугольник 13"/>
          <p:cNvSpPr/>
          <p:nvPr/>
        </p:nvSpPr>
        <p:spPr>
          <a:xfrm>
            <a:off x="5715008" y="4643446"/>
            <a:ext cx="1385829" cy="369332"/>
          </a:xfrm>
          <a:prstGeom prst="rect">
            <a:avLst/>
          </a:prstGeom>
        </p:spPr>
        <p:txBody>
          <a:bodyPr wrap="none">
            <a:spAutoFit/>
          </a:bodyPr>
          <a:lstStyle/>
          <a:p>
            <a:r>
              <a:rPr lang="ru-RU" dirty="0" smtClean="0"/>
              <a:t>В)англичане</a:t>
            </a:r>
            <a:endParaRPr lang="ru-RU" dirty="0"/>
          </a:p>
        </p:txBody>
      </p:sp>
      <p:sp>
        <p:nvSpPr>
          <p:cNvPr id="15" name="Прямоугольник 14"/>
          <p:cNvSpPr/>
          <p:nvPr/>
        </p:nvSpPr>
        <p:spPr>
          <a:xfrm>
            <a:off x="2000232" y="4643446"/>
            <a:ext cx="1661673" cy="369332"/>
          </a:xfrm>
          <a:prstGeom prst="rect">
            <a:avLst/>
          </a:prstGeom>
        </p:spPr>
        <p:txBody>
          <a:bodyPr wrap="none">
            <a:spAutoFit/>
          </a:bodyPr>
          <a:lstStyle/>
          <a:p>
            <a:r>
              <a:rPr lang="ru-RU" dirty="0" smtClean="0"/>
              <a:t>А)Новгородцы </a:t>
            </a:r>
            <a:endParaRPr lang="ru-RU" dirty="0"/>
          </a:p>
        </p:txBody>
      </p:sp>
      <p:sp>
        <p:nvSpPr>
          <p:cNvPr id="16" name="Прямоугольник 15"/>
          <p:cNvSpPr/>
          <p:nvPr/>
        </p:nvSpPr>
        <p:spPr>
          <a:xfrm>
            <a:off x="3929058" y="6215082"/>
            <a:ext cx="2904706" cy="369332"/>
          </a:xfrm>
          <a:prstGeom prst="rect">
            <a:avLst/>
          </a:prstGeom>
        </p:spPr>
        <p:txBody>
          <a:bodyPr wrap="none">
            <a:spAutoFit/>
          </a:bodyPr>
          <a:lstStyle/>
          <a:p>
            <a:r>
              <a:rPr lang="ru-RU" dirty="0" smtClean="0"/>
              <a:t>Б)Печора                    В)Волга</a:t>
            </a:r>
            <a:endParaRPr lang="ru-RU" dirty="0"/>
          </a:p>
        </p:txBody>
      </p:sp>
      <p:sp>
        <p:nvSpPr>
          <p:cNvPr id="17" name="TextBox 16"/>
          <p:cNvSpPr txBox="1"/>
          <p:nvPr/>
        </p:nvSpPr>
        <p:spPr>
          <a:xfrm>
            <a:off x="785786" y="428604"/>
            <a:ext cx="7358114" cy="707886"/>
          </a:xfrm>
          <a:prstGeom prst="rect">
            <a:avLst/>
          </a:prstGeom>
          <a:noFill/>
        </p:spPr>
        <p:txBody>
          <a:bodyPr wrap="square" rtlCol="0">
            <a:spAutoFit/>
          </a:bodyPr>
          <a:lstStyle/>
          <a:p>
            <a:pPr algn="ctr"/>
            <a:r>
              <a:rPr lang="ru-RU" sz="4000" b="1" dirty="0" smtClean="0">
                <a:ln w="17780" cmpd="sng">
                  <a:solidFill>
                    <a:schemeClr val="accent1">
                      <a:tint val="3000"/>
                    </a:schemeClr>
                  </a:solidFill>
                  <a:prstDash val="solid"/>
                  <a:miter lim="800000"/>
                </a:ln>
                <a:solidFill>
                  <a:srgbClr val="C00000"/>
                </a:solidFill>
                <a:effectLst>
                  <a:outerShdw blurRad="55000" dist="50800" dir="5400000" algn="tl">
                    <a:srgbClr val="000000">
                      <a:alpha val="33000"/>
                    </a:srgbClr>
                  </a:outerShdw>
                </a:effectLst>
              </a:rPr>
              <a:t>ВОПРОСЫ НА ЗАСЫПКУ!</a:t>
            </a:r>
            <a:endParaRPr lang="ru-RU" sz="40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5" presetClass="exit" presetSubtype="0" fill="hold" grpId="0" nodeType="clickEffect">
                                  <p:stCondLst>
                                    <p:cond delay="0"/>
                                  </p:stCondLst>
                                  <p:childTnLst>
                                    <p:animEffect transition="out" filter="fade">
                                      <p:cBhvr>
                                        <p:cTn id="12" dur="1000" accel="50000">
                                          <p:stCondLst>
                                            <p:cond delay="0"/>
                                          </p:stCondLst>
                                        </p:cTn>
                                        <p:tgtEl>
                                          <p:spTgt spid="15"/>
                                        </p:tgtEl>
                                      </p:cBhvr>
                                    </p:animEffect>
                                    <p:anim calcmode="lin" valueType="num">
                                      <p:cBhvr>
                                        <p:cTn id="13" dur="500" accel="50000">
                                          <p:stCondLst>
                                            <p:cond delay="0"/>
                                          </p:stCondLst>
                                        </p:cTn>
                                        <p:tgtEl>
                                          <p:spTgt spid="15"/>
                                        </p:tgtEl>
                                        <p:attrNameLst>
                                          <p:attrName>ppt_y</p:attrName>
                                        </p:attrNameLst>
                                      </p:cBhvr>
                                      <p:tavLst>
                                        <p:tav tm="0">
                                          <p:val>
                                            <p:strVal val="ppt_y"/>
                                          </p:val>
                                        </p:tav>
                                        <p:tav tm="100000">
                                          <p:val>
                                            <p:strVal val="ppt_y+.1"/>
                                          </p:val>
                                        </p:tav>
                                      </p:tavLst>
                                    </p:anim>
                                    <p:anim calcmode="lin" valueType="num">
                                      <p:cBhvr>
                                        <p:cTn id="14" dur="500" decel="50000">
                                          <p:stCondLst>
                                            <p:cond delay="500"/>
                                          </p:stCondLst>
                                        </p:cTn>
                                        <p:tgtEl>
                                          <p:spTgt spid="15"/>
                                        </p:tgtEl>
                                        <p:attrNameLst>
                                          <p:attrName>ppt_y</p:attrName>
                                        </p:attrNameLst>
                                      </p:cBhvr>
                                      <p:tavLst>
                                        <p:tav tm="0">
                                          <p:val>
                                            <p:strVal val="ppt_y"/>
                                          </p:val>
                                        </p:tav>
                                        <p:tav tm="100000">
                                          <p:val>
                                            <p:strVal val="ppt_y-.1"/>
                                          </p:val>
                                        </p:tav>
                                      </p:tavLst>
                                    </p:anim>
                                    <p:anim calcmode="lin" valueType="num">
                                      <p:cBhvr>
                                        <p:cTn id="15" dur="500" accel="50000">
                                          <p:stCondLst>
                                            <p:cond delay="500"/>
                                          </p:stCondLst>
                                        </p:cTn>
                                        <p:tgtEl>
                                          <p:spTgt spid="15"/>
                                        </p:tgtEl>
                                        <p:attrNameLst>
                                          <p:attrName>ppt_x</p:attrName>
                                        </p:attrNameLst>
                                      </p:cBhvr>
                                      <p:tavLst>
                                        <p:tav tm="0">
                                          <p:val>
                                            <p:strVal val="ppt_x"/>
                                          </p:val>
                                        </p:tav>
                                        <p:tav tm="100000">
                                          <p:val>
                                            <p:strVal val="ppt_x+.4"/>
                                          </p:val>
                                        </p:tav>
                                      </p:tavLst>
                                    </p:anim>
                                    <p:anim calcmode="lin" valueType="num">
                                      <p:cBhvr>
                                        <p:cTn id="16" dur="1000"/>
                                        <p:tgtEl>
                                          <p:spTgt spid="15"/>
                                        </p:tgtEl>
                                        <p:attrNameLst>
                                          <p:attrName>ppt_h</p:attrName>
                                        </p:attrNameLst>
                                      </p:cBhvr>
                                      <p:tavLst>
                                        <p:tav tm="0">
                                          <p:val>
                                            <p:strVal val="ppt_h"/>
                                          </p:val>
                                        </p:tav>
                                        <p:tav tm="100000">
                                          <p:val>
                                            <p:strVal val="ppt_h"/>
                                          </p:val>
                                        </p:tav>
                                      </p:tavLst>
                                    </p:anim>
                                    <p:anim calcmode="lin" valueType="num">
                                      <p:cBhvr>
                                        <p:cTn id="17" dur="500" accel="50000">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8" dur="500" decel="50000">
                                          <p:stCondLst>
                                            <p:cond delay="500"/>
                                          </p:stCondLst>
                                        </p:cTn>
                                        <p:tgtEl>
                                          <p:spTgt spid="15"/>
                                        </p:tgtEl>
                                        <p:attrNameLst>
                                          <p:attrName>ppt_w</p:attrName>
                                        </p:attrNameLst>
                                      </p:cBhvr>
                                      <p:tavLst>
                                        <p:tav tm="0">
                                          <p:val>
                                            <p:strVal val="ppt_w"/>
                                          </p:val>
                                        </p:tav>
                                        <p:tav tm="100000">
                                          <p:val>
                                            <p:strVal val="ppt_w/.05"/>
                                          </p:val>
                                        </p:tav>
                                      </p:tavLst>
                                    </p:anim>
                                    <p:anim calcmode="lin" valueType="num">
                                      <p:cBhvr>
                                        <p:cTn id="19" dur="500" accel="50000">
                                          <p:stCondLst>
                                            <p:cond delay="500"/>
                                          </p:stCondLst>
                                        </p:cTn>
                                        <p:tgtEl>
                                          <p:spTgt spid="15"/>
                                        </p:tgtEl>
                                        <p:attrNameLst>
                                          <p:attrName>style.rotation</p:attrName>
                                        </p:attrNameLst>
                                      </p:cBhvr>
                                      <p:tavLst>
                                        <p:tav tm="0">
                                          <p:val>
                                            <p:fltVal val="0"/>
                                          </p:val>
                                        </p:tav>
                                        <p:tav tm="100000">
                                          <p:val>
                                            <p:fltVal val="-90"/>
                                          </p:val>
                                        </p:tav>
                                      </p:tavLst>
                                    </p:anim>
                                    <p:set>
                                      <p:cBhvr>
                                        <p:cTn id="20" dur="1" fill="hold">
                                          <p:stCondLst>
                                            <p:cond delay="999"/>
                                          </p:stCondLst>
                                        </p:cTn>
                                        <p:tgtEl>
                                          <p:spTgt spid="15"/>
                                        </p:tgtEl>
                                        <p:attrNameLst>
                                          <p:attrName>style.visibility</p:attrName>
                                        </p:attrNameLst>
                                      </p:cBhvr>
                                      <p:to>
                                        <p:strVal val="hidden"/>
                                      </p:to>
                                    </p:set>
                                  </p:childTnLst>
                                </p:cTn>
                              </p:par>
                              <p:par>
                                <p:cTn id="21" presetID="25" presetClass="exit" presetSubtype="0" fill="hold" grpId="0" nodeType="withEffect">
                                  <p:stCondLst>
                                    <p:cond delay="0"/>
                                  </p:stCondLst>
                                  <p:childTnLst>
                                    <p:animEffect transition="out" filter="fade">
                                      <p:cBhvr>
                                        <p:cTn id="22" dur="1000" accel="50000">
                                          <p:stCondLst>
                                            <p:cond delay="0"/>
                                          </p:stCondLst>
                                        </p:cTn>
                                        <p:tgtEl>
                                          <p:spTgt spid="14"/>
                                        </p:tgtEl>
                                      </p:cBhvr>
                                    </p:animEffect>
                                    <p:anim calcmode="lin" valueType="num">
                                      <p:cBhvr>
                                        <p:cTn id="23" dur="500" accel="50000">
                                          <p:stCondLst>
                                            <p:cond delay="0"/>
                                          </p:stCondLst>
                                        </p:cTn>
                                        <p:tgtEl>
                                          <p:spTgt spid="14"/>
                                        </p:tgtEl>
                                        <p:attrNameLst>
                                          <p:attrName>ppt_y</p:attrName>
                                        </p:attrNameLst>
                                      </p:cBhvr>
                                      <p:tavLst>
                                        <p:tav tm="0">
                                          <p:val>
                                            <p:strVal val="ppt_y"/>
                                          </p:val>
                                        </p:tav>
                                        <p:tav tm="100000">
                                          <p:val>
                                            <p:strVal val="ppt_y+.1"/>
                                          </p:val>
                                        </p:tav>
                                      </p:tavLst>
                                    </p:anim>
                                    <p:anim calcmode="lin" valueType="num">
                                      <p:cBhvr>
                                        <p:cTn id="24" dur="500" decel="50000">
                                          <p:stCondLst>
                                            <p:cond delay="500"/>
                                          </p:stCondLst>
                                        </p:cTn>
                                        <p:tgtEl>
                                          <p:spTgt spid="14"/>
                                        </p:tgtEl>
                                        <p:attrNameLst>
                                          <p:attrName>ppt_y</p:attrName>
                                        </p:attrNameLst>
                                      </p:cBhvr>
                                      <p:tavLst>
                                        <p:tav tm="0">
                                          <p:val>
                                            <p:strVal val="ppt_y"/>
                                          </p:val>
                                        </p:tav>
                                        <p:tav tm="100000">
                                          <p:val>
                                            <p:strVal val="ppt_y-.1"/>
                                          </p:val>
                                        </p:tav>
                                      </p:tavLst>
                                    </p:anim>
                                    <p:anim calcmode="lin" valueType="num">
                                      <p:cBhvr>
                                        <p:cTn id="25" dur="500" accel="50000">
                                          <p:stCondLst>
                                            <p:cond delay="500"/>
                                          </p:stCondLst>
                                        </p:cTn>
                                        <p:tgtEl>
                                          <p:spTgt spid="14"/>
                                        </p:tgtEl>
                                        <p:attrNameLst>
                                          <p:attrName>ppt_x</p:attrName>
                                        </p:attrNameLst>
                                      </p:cBhvr>
                                      <p:tavLst>
                                        <p:tav tm="0">
                                          <p:val>
                                            <p:strVal val="ppt_x"/>
                                          </p:val>
                                        </p:tav>
                                        <p:tav tm="100000">
                                          <p:val>
                                            <p:strVal val="ppt_x+.4"/>
                                          </p:val>
                                        </p:tav>
                                      </p:tavLst>
                                    </p:anim>
                                    <p:anim calcmode="lin" valueType="num">
                                      <p:cBhvr>
                                        <p:cTn id="26" dur="1000"/>
                                        <p:tgtEl>
                                          <p:spTgt spid="14"/>
                                        </p:tgtEl>
                                        <p:attrNameLst>
                                          <p:attrName>ppt_h</p:attrName>
                                        </p:attrNameLst>
                                      </p:cBhvr>
                                      <p:tavLst>
                                        <p:tav tm="0">
                                          <p:val>
                                            <p:strVal val="ppt_h"/>
                                          </p:val>
                                        </p:tav>
                                        <p:tav tm="100000">
                                          <p:val>
                                            <p:strVal val="ppt_h"/>
                                          </p:val>
                                        </p:tav>
                                      </p:tavLst>
                                    </p:anim>
                                    <p:anim calcmode="lin" valueType="num">
                                      <p:cBhvr>
                                        <p:cTn id="27" dur="500" accel="50000">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8" dur="500" decel="50000">
                                          <p:stCondLst>
                                            <p:cond delay="500"/>
                                          </p:stCondLst>
                                        </p:cTn>
                                        <p:tgtEl>
                                          <p:spTgt spid="14"/>
                                        </p:tgtEl>
                                        <p:attrNameLst>
                                          <p:attrName>ppt_w</p:attrName>
                                        </p:attrNameLst>
                                      </p:cBhvr>
                                      <p:tavLst>
                                        <p:tav tm="0">
                                          <p:val>
                                            <p:strVal val="ppt_w"/>
                                          </p:val>
                                        </p:tav>
                                        <p:tav tm="100000">
                                          <p:val>
                                            <p:strVal val="ppt_w/.05"/>
                                          </p:val>
                                        </p:tav>
                                      </p:tavLst>
                                    </p:anim>
                                    <p:anim calcmode="lin" valueType="num">
                                      <p:cBhvr>
                                        <p:cTn id="29" dur="500" accel="50000">
                                          <p:stCondLst>
                                            <p:cond delay="500"/>
                                          </p:stCondLst>
                                        </p:cTn>
                                        <p:tgtEl>
                                          <p:spTgt spid="14"/>
                                        </p:tgtEl>
                                        <p:attrNameLst>
                                          <p:attrName>style.rotation</p:attrName>
                                        </p:attrNameLst>
                                      </p:cBhvr>
                                      <p:tavLst>
                                        <p:tav tm="0">
                                          <p:val>
                                            <p:fltVal val="0"/>
                                          </p:val>
                                        </p:tav>
                                        <p:tav tm="100000">
                                          <p:val>
                                            <p:fltVal val="-90"/>
                                          </p:val>
                                        </p:tav>
                                      </p:tavLst>
                                    </p:anim>
                                    <p:set>
                                      <p:cBhvr>
                                        <p:cTn id="30" dur="1" fill="hold">
                                          <p:stCondLst>
                                            <p:cond delay="999"/>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2" presetClass="exit" presetSubtype="0" fill="hold" grpId="0" nodeType="clickEffect">
                                  <p:stCondLst>
                                    <p:cond delay="0"/>
                                  </p:stCondLst>
                                  <p:childTnLst>
                                    <p:animScale>
                                      <p:cBhvr>
                                        <p:cTn id="34" dur="1000" accel="50000">
                                          <p:stCondLst>
                                            <p:cond delay="0"/>
                                          </p:stCondLst>
                                        </p:cTn>
                                        <p:tgtEl>
                                          <p:spTgt spid="16"/>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5" dur="1000" accel="50000">
                                          <p:stCondLst>
                                            <p:cond delay="0"/>
                                          </p:stCondLst>
                                        </p:cTn>
                                        <p:tgtEl>
                                          <p:spTgt spid="16"/>
                                        </p:tgtEl>
                                        <p:attrNameLst>
                                          <p:attrName>ppt_x</p:attrName>
                                          <p:attrName>ppt_y</p:attrName>
                                        </p:attrNameLst>
                                      </p:cBhvr>
                                    </p:animMotion>
                                    <p:animEffect transition="out" filter="fade">
                                      <p:cBhvr>
                                        <p:cTn id="36" dur="1000"/>
                                        <p:tgtEl>
                                          <p:spTgt spid="16"/>
                                        </p:tgtEl>
                                      </p:cBhvr>
                                    </p:animEffect>
                                    <p:set>
                                      <p:cBhvr>
                                        <p:cTn id="37"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6" y="357166"/>
            <a:ext cx="6929518" cy="369332"/>
          </a:xfrm>
          <a:prstGeom prst="rect">
            <a:avLst/>
          </a:prstGeom>
        </p:spPr>
        <p:txBody>
          <a:bodyPr wrap="square">
            <a:spAutoFit/>
          </a:bodyPr>
          <a:lstStyle/>
          <a:p>
            <a:pPr>
              <a:buFont typeface="Arial" pitchFamily="34" charset="0"/>
              <a:buChar char="•"/>
            </a:pPr>
            <a:r>
              <a:rPr lang="ru-RU" dirty="0" smtClean="0"/>
              <a:t> Кто посвятил Петру </a:t>
            </a:r>
            <a:r>
              <a:rPr lang="en-US" dirty="0" smtClean="0"/>
              <a:t>I</a:t>
            </a:r>
            <a:r>
              <a:rPr lang="ru-RU" dirty="0" smtClean="0"/>
              <a:t> памятник «Медный всадник» ?</a:t>
            </a:r>
            <a:endParaRPr lang="ru-RU" dirty="0"/>
          </a:p>
        </p:txBody>
      </p:sp>
      <p:sp>
        <p:nvSpPr>
          <p:cNvPr id="3" name="Прямоугольник 2"/>
          <p:cNvSpPr/>
          <p:nvPr/>
        </p:nvSpPr>
        <p:spPr>
          <a:xfrm>
            <a:off x="1928794" y="1285860"/>
            <a:ext cx="2071702" cy="369332"/>
          </a:xfrm>
          <a:prstGeom prst="rect">
            <a:avLst/>
          </a:prstGeom>
        </p:spPr>
        <p:txBody>
          <a:bodyPr wrap="square">
            <a:spAutoFit/>
          </a:bodyPr>
          <a:lstStyle/>
          <a:p>
            <a:r>
              <a:rPr lang="ru-RU" dirty="0" smtClean="0"/>
              <a:t>А)Екатерина</a:t>
            </a:r>
            <a:r>
              <a:rPr lang="en-US" dirty="0" smtClean="0"/>
              <a:t> I</a:t>
            </a:r>
            <a:r>
              <a:rPr lang="ru-RU" dirty="0" smtClean="0"/>
              <a:t>                      </a:t>
            </a:r>
            <a:endParaRPr lang="ru-RU" dirty="0"/>
          </a:p>
        </p:txBody>
      </p:sp>
      <p:sp>
        <p:nvSpPr>
          <p:cNvPr id="6" name="TextBox 5"/>
          <p:cNvSpPr txBox="1"/>
          <p:nvPr/>
        </p:nvSpPr>
        <p:spPr>
          <a:xfrm>
            <a:off x="1285852" y="3929066"/>
            <a:ext cx="6286544" cy="369332"/>
          </a:xfrm>
          <a:prstGeom prst="rect">
            <a:avLst/>
          </a:prstGeom>
          <a:noFill/>
        </p:spPr>
        <p:txBody>
          <a:bodyPr wrap="square" rtlCol="0">
            <a:spAutoFit/>
          </a:bodyPr>
          <a:lstStyle/>
          <a:p>
            <a:pPr>
              <a:buFont typeface="Arial" pitchFamily="34" charset="0"/>
              <a:buChar char="•"/>
            </a:pPr>
            <a:r>
              <a:rPr lang="ru-RU" dirty="0" smtClean="0"/>
              <a:t> Какой музей стоит на ровне с  Лувром?</a:t>
            </a:r>
            <a:endParaRPr lang="ru-RU" dirty="0"/>
          </a:p>
        </p:txBody>
      </p:sp>
      <p:sp>
        <p:nvSpPr>
          <p:cNvPr id="7" name="TextBox 6"/>
          <p:cNvSpPr txBox="1"/>
          <p:nvPr/>
        </p:nvSpPr>
        <p:spPr>
          <a:xfrm>
            <a:off x="1785918" y="4714884"/>
            <a:ext cx="1928794" cy="369332"/>
          </a:xfrm>
          <a:prstGeom prst="rect">
            <a:avLst/>
          </a:prstGeom>
          <a:noFill/>
        </p:spPr>
        <p:txBody>
          <a:bodyPr wrap="square" rtlCol="0">
            <a:spAutoFit/>
          </a:bodyPr>
          <a:lstStyle/>
          <a:p>
            <a:r>
              <a:rPr lang="ru-RU" dirty="0" smtClean="0"/>
              <a:t>А)Эрмитаж             </a:t>
            </a:r>
            <a:endParaRPr lang="ru-RU" dirty="0"/>
          </a:p>
        </p:txBody>
      </p:sp>
      <p:sp>
        <p:nvSpPr>
          <p:cNvPr id="9" name="TextBox 8"/>
          <p:cNvSpPr txBox="1"/>
          <p:nvPr/>
        </p:nvSpPr>
        <p:spPr>
          <a:xfrm>
            <a:off x="1142976" y="2214554"/>
            <a:ext cx="6429420" cy="369332"/>
          </a:xfrm>
          <a:prstGeom prst="rect">
            <a:avLst/>
          </a:prstGeom>
          <a:noFill/>
        </p:spPr>
        <p:txBody>
          <a:bodyPr wrap="square" rtlCol="0">
            <a:spAutoFit/>
          </a:bodyPr>
          <a:lstStyle/>
          <a:p>
            <a:pPr>
              <a:buFont typeface="Arial" pitchFamily="34" charset="0"/>
              <a:buChar char="•"/>
            </a:pPr>
            <a:r>
              <a:rPr lang="ru-RU" dirty="0" smtClean="0"/>
              <a:t> </a:t>
            </a:r>
            <a:r>
              <a:rPr lang="ru-RU" dirty="0" err="1" smtClean="0"/>
              <a:t>Красносельский</a:t>
            </a:r>
            <a:r>
              <a:rPr lang="ru-RU" dirty="0" smtClean="0"/>
              <a:t> район входит в состав Петербурга? </a:t>
            </a:r>
            <a:endParaRPr lang="ru-RU" dirty="0"/>
          </a:p>
        </p:txBody>
      </p:sp>
      <p:sp>
        <p:nvSpPr>
          <p:cNvPr id="10" name="TextBox 9"/>
          <p:cNvSpPr txBox="1"/>
          <p:nvPr/>
        </p:nvSpPr>
        <p:spPr>
          <a:xfrm>
            <a:off x="2000232" y="2928934"/>
            <a:ext cx="1714512" cy="369332"/>
          </a:xfrm>
          <a:prstGeom prst="rect">
            <a:avLst/>
          </a:prstGeom>
          <a:noFill/>
        </p:spPr>
        <p:txBody>
          <a:bodyPr wrap="square" rtlCol="0">
            <a:spAutoFit/>
          </a:bodyPr>
          <a:lstStyle/>
          <a:p>
            <a:r>
              <a:rPr lang="ru-RU" dirty="0" smtClean="0"/>
              <a:t>А)да                   </a:t>
            </a:r>
            <a:endParaRPr lang="ru-RU" dirty="0"/>
          </a:p>
        </p:txBody>
      </p:sp>
      <p:sp>
        <p:nvSpPr>
          <p:cNvPr id="13" name="Прямоугольник 12"/>
          <p:cNvSpPr/>
          <p:nvPr/>
        </p:nvSpPr>
        <p:spPr>
          <a:xfrm>
            <a:off x="4143372" y="1285860"/>
            <a:ext cx="3946593" cy="369332"/>
          </a:xfrm>
          <a:prstGeom prst="rect">
            <a:avLst/>
          </a:prstGeom>
        </p:spPr>
        <p:txBody>
          <a:bodyPr wrap="none">
            <a:spAutoFit/>
          </a:bodyPr>
          <a:lstStyle/>
          <a:p>
            <a:r>
              <a:rPr lang="ru-RU" dirty="0" smtClean="0"/>
              <a:t>Б)А.Б. Пугачёва                В)Александр </a:t>
            </a:r>
            <a:r>
              <a:rPr lang="en-US" dirty="0" smtClean="0"/>
              <a:t>I</a:t>
            </a:r>
            <a:endParaRPr lang="ru-RU" dirty="0"/>
          </a:p>
        </p:txBody>
      </p:sp>
      <p:sp>
        <p:nvSpPr>
          <p:cNvPr id="14" name="Прямоугольник 13"/>
          <p:cNvSpPr/>
          <p:nvPr/>
        </p:nvSpPr>
        <p:spPr>
          <a:xfrm>
            <a:off x="4214810" y="2928934"/>
            <a:ext cx="3441776" cy="369332"/>
          </a:xfrm>
          <a:prstGeom prst="rect">
            <a:avLst/>
          </a:prstGeom>
        </p:spPr>
        <p:txBody>
          <a:bodyPr wrap="none">
            <a:spAutoFit/>
          </a:bodyPr>
          <a:lstStyle/>
          <a:p>
            <a:r>
              <a:rPr lang="ru-RU" dirty="0" smtClean="0"/>
              <a:t>Б)нет                          В)может быть</a:t>
            </a:r>
            <a:endParaRPr lang="ru-RU" dirty="0"/>
          </a:p>
        </p:txBody>
      </p:sp>
      <p:sp>
        <p:nvSpPr>
          <p:cNvPr id="15" name="Прямоугольник 14"/>
          <p:cNvSpPr/>
          <p:nvPr/>
        </p:nvSpPr>
        <p:spPr>
          <a:xfrm>
            <a:off x="3500430" y="4714884"/>
            <a:ext cx="5429288" cy="369332"/>
          </a:xfrm>
          <a:prstGeom prst="rect">
            <a:avLst/>
          </a:prstGeom>
        </p:spPr>
        <p:txBody>
          <a:bodyPr wrap="square">
            <a:spAutoFit/>
          </a:bodyPr>
          <a:lstStyle/>
          <a:p>
            <a:r>
              <a:rPr lang="ru-RU" dirty="0" smtClean="0"/>
              <a:t> Б)Музей космонавтики           В)Русский музей</a:t>
            </a:r>
            <a:endParaRPr lang="ru-RU" dirty="0"/>
          </a:p>
        </p:txBody>
      </p:sp>
      <p:sp>
        <p:nvSpPr>
          <p:cNvPr id="17" name="TextBox 16"/>
          <p:cNvSpPr txBox="1"/>
          <p:nvPr/>
        </p:nvSpPr>
        <p:spPr>
          <a:xfrm>
            <a:off x="2214546" y="5929330"/>
            <a:ext cx="4429156" cy="738664"/>
          </a:xfrm>
          <a:prstGeom prst="rect">
            <a:avLst/>
          </a:prstGeom>
          <a:noFill/>
        </p:spPr>
        <p:txBody>
          <a:bodyPr wrap="square" rtlCol="0">
            <a:spAutoFit/>
          </a:bodyPr>
          <a:lstStyle/>
          <a:p>
            <a:r>
              <a:rPr lang="ru-RU" sz="2400" b="1" i="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Спасибо за внимание!</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1000"/>
                                        <p:tgtEl>
                                          <p:spTgt spid="13"/>
                                        </p:tgtEl>
                                      </p:cBhvr>
                                    </p:animEffect>
                                    <p:anim calcmode="lin" valueType="num">
                                      <p:cBhvr>
                                        <p:cTn id="7" dur="1000"/>
                                        <p:tgtEl>
                                          <p:spTgt spid="13"/>
                                        </p:tgtEl>
                                        <p:attrNameLst>
                                          <p:attrName>ppt_x</p:attrName>
                                        </p:attrNameLst>
                                      </p:cBhvr>
                                      <p:tavLst>
                                        <p:tav tm="0">
                                          <p:val>
                                            <p:strVal val="ppt_x"/>
                                          </p:val>
                                        </p:tav>
                                        <p:tav tm="100000">
                                          <p:val>
                                            <p:strVal val="ppt_x"/>
                                          </p:val>
                                        </p:tav>
                                      </p:tavLst>
                                    </p:anim>
                                    <p:anim calcmode="lin" valueType="num">
                                      <p:cBhvr>
                                        <p:cTn id="8" dur="100" decel="100000"/>
                                        <p:tgtEl>
                                          <p:spTgt spid="13"/>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13"/>
                                        </p:tgtEl>
                                        <p:attrNameLst>
                                          <p:attrName>ppt_y</p:attrName>
                                        </p:attrNameLst>
                                      </p:cBhvr>
                                      <p:tavLst>
                                        <p:tav tm="0">
                                          <p:val>
                                            <p:strVal val="ppt_y"/>
                                          </p:val>
                                        </p:tav>
                                        <p:tav tm="100000">
                                          <p:val>
                                            <p:strVal val="ppt_y+1"/>
                                          </p:val>
                                        </p:tav>
                                      </p:tavLst>
                                    </p:anim>
                                    <p:set>
                                      <p:cBhvr>
                                        <p:cTn id="10" dur="1" fill="hold">
                                          <p:stCondLst>
                                            <p:cond delay="999"/>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2000"/>
                                        <p:tgtEl>
                                          <p:spTgt spid="14"/>
                                        </p:tgtEl>
                                      </p:cBhvr>
                                    </p:animEffect>
                                    <p:set>
                                      <p:cBhvr>
                                        <p:cTn id="15" dur="1" fill="hold">
                                          <p:stCondLst>
                                            <p:cond delay="1999"/>
                                          </p:stCondLst>
                                        </p:cTn>
                                        <p:tgtEl>
                                          <p:spTgt spid="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xit" presetSubtype="26" fill="hold" grpId="0" nodeType="clickEffect">
                                  <p:stCondLst>
                                    <p:cond delay="0"/>
                                  </p:stCondLst>
                                  <p:childTnLst>
                                    <p:animEffect transition="out" filter="barn(inHorizontal)">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1"/>
          <p:cNvSpPr txBox="1">
            <a:spLocks noChangeArrowheads="1"/>
          </p:cNvSpPr>
          <p:nvPr/>
        </p:nvSpPr>
        <p:spPr bwMode="auto">
          <a:xfrm>
            <a:off x="428625" y="428625"/>
            <a:ext cx="8358188"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ru-RU" sz="2800" b="1" dirty="0" smtClean="0">
                <a:latin typeface="Calibri" pitchFamily="34" charset="0"/>
                <a:ea typeface="Calibri" pitchFamily="34" charset="0"/>
                <a:cs typeface="Times New Roman" pitchFamily="18" charset="0"/>
              </a:rPr>
              <a:t>«</a:t>
            </a:r>
            <a:r>
              <a:rPr lang="ru-RU" sz="2800" b="1" dirty="0">
                <a:ln/>
              </a:rPr>
              <a:t>Люблю тебя, </a:t>
            </a:r>
            <a:r>
              <a:rPr lang="ru-RU" sz="2800" b="1" dirty="0" smtClean="0">
                <a:ln/>
              </a:rPr>
              <a:t>Петра </a:t>
            </a:r>
            <a:r>
              <a:rPr lang="ru-RU" sz="2800" b="1" dirty="0">
                <a:ln/>
              </a:rPr>
              <a:t>творенье</a:t>
            </a:r>
            <a:r>
              <a:rPr lang="ru-RU" sz="2800" b="1" dirty="0" smtClean="0">
                <a:ln/>
              </a:rPr>
              <a:t>…</a:t>
            </a:r>
            <a:r>
              <a:rPr lang="ru-RU" sz="2800" b="1" dirty="0" smtClean="0">
                <a:latin typeface="Calibri" pitchFamily="34" charset="0"/>
                <a:ea typeface="Calibri" pitchFamily="34" charset="0"/>
                <a:cs typeface="Times New Roman" pitchFamily="18" charset="0"/>
              </a:rPr>
              <a:t>»</a:t>
            </a:r>
            <a:r>
              <a:rPr lang="ru-RU" sz="2800" b="1" dirty="0" smtClean="0">
                <a:latin typeface="Times New Roman" pitchFamily="18" charset="0"/>
                <a:ea typeface="Calibri" pitchFamily="34" charset="0"/>
                <a:cs typeface="Times New Roman" pitchFamily="18" charset="0"/>
              </a:rPr>
              <a:t> </a:t>
            </a:r>
            <a:endParaRPr lang="ru-RU" sz="2800" dirty="0">
              <a:latin typeface="Calibri" pitchFamily="34" charset="0"/>
              <a:ea typeface="Calibri" pitchFamily="34" charset="0"/>
              <a:cs typeface="Times New Roman" pitchFamily="18" charset="0"/>
            </a:endParaRPr>
          </a:p>
          <a:p>
            <a:endParaRPr lang="ru-RU" b="1" u="sng" dirty="0" smtClean="0">
              <a:latin typeface="Times New Roman" pitchFamily="18" charset="0"/>
              <a:ea typeface="Calibri" pitchFamily="34" charset="0"/>
              <a:cs typeface="Times New Roman" pitchFamily="18" charset="0"/>
            </a:endParaRPr>
          </a:p>
          <a:p>
            <a:r>
              <a:rPr lang="ru-RU" b="1" u="sng" dirty="0" smtClean="0">
                <a:latin typeface="Times New Roman" pitchFamily="18" charset="0"/>
                <a:ea typeface="Calibri" pitchFamily="34" charset="0"/>
                <a:cs typeface="Times New Roman" pitchFamily="18" charset="0"/>
              </a:rPr>
              <a:t>Вид </a:t>
            </a:r>
            <a:r>
              <a:rPr lang="ru-RU" b="1" u="sng" dirty="0">
                <a:latin typeface="Times New Roman" pitchFamily="18" charset="0"/>
                <a:ea typeface="Calibri" pitchFamily="34" charset="0"/>
                <a:cs typeface="Times New Roman" pitchFamily="18" charset="0"/>
              </a:rPr>
              <a:t>занятия</a:t>
            </a:r>
            <a:r>
              <a:rPr lang="ru-RU" dirty="0">
                <a:latin typeface="Times New Roman" pitchFamily="18" charset="0"/>
                <a:ea typeface="Calibri" pitchFamily="34" charset="0"/>
                <a:cs typeface="Times New Roman" pitchFamily="18" charset="0"/>
              </a:rPr>
              <a:t>:</a:t>
            </a:r>
            <a:endParaRPr lang="ru-RU" sz="800" dirty="0">
              <a:latin typeface="Calibri" pitchFamily="34" charset="0"/>
              <a:ea typeface="Calibri" pitchFamily="34" charset="0"/>
              <a:cs typeface="Times New Roman" pitchFamily="18" charset="0"/>
            </a:endParaRPr>
          </a:p>
          <a:p>
            <a:r>
              <a:rPr lang="ru-RU" sz="1600" dirty="0">
                <a:latin typeface="Times New Roman" pitchFamily="18" charset="0"/>
                <a:ea typeface="Calibri" pitchFamily="34" charset="0"/>
                <a:cs typeface="Times New Roman" pitchFamily="18" charset="0"/>
              </a:rPr>
              <a:t> </a:t>
            </a:r>
            <a:r>
              <a:rPr lang="ru-RU" dirty="0" smtClean="0">
                <a:latin typeface="Times New Roman" pitchFamily="18" charset="0"/>
                <a:ea typeface="Calibri" pitchFamily="34" charset="0"/>
                <a:cs typeface="Times New Roman" pitchFamily="18" charset="0"/>
              </a:rPr>
              <a:t>Отработка полученных знаний и навыков.</a:t>
            </a:r>
            <a:endParaRPr lang="ru-RU" sz="1600" dirty="0">
              <a:latin typeface="Calibri" pitchFamily="34" charset="0"/>
              <a:ea typeface="Calibri" pitchFamily="34" charset="0"/>
              <a:cs typeface="Times New Roman" pitchFamily="18" charset="0"/>
            </a:endParaRPr>
          </a:p>
          <a:p>
            <a:r>
              <a:rPr lang="ru-RU" b="1" u="sng" dirty="0">
                <a:latin typeface="Times New Roman" pitchFamily="18" charset="0"/>
                <a:ea typeface="Calibri" pitchFamily="34" charset="0"/>
                <a:cs typeface="Times New Roman" pitchFamily="18" charset="0"/>
              </a:rPr>
              <a:t>Цели и задачи</a:t>
            </a:r>
            <a:r>
              <a:rPr lang="ru-RU" u="sng" dirty="0">
                <a:latin typeface="Times New Roman" pitchFamily="18" charset="0"/>
                <a:ea typeface="Calibri" pitchFamily="34" charset="0"/>
                <a:cs typeface="Times New Roman" pitchFamily="18" charset="0"/>
              </a:rPr>
              <a:t>:</a:t>
            </a:r>
            <a:endParaRPr lang="ru-RU" sz="800" dirty="0">
              <a:latin typeface="Calibri" pitchFamily="34" charset="0"/>
              <a:ea typeface="Calibri" pitchFamily="34" charset="0"/>
              <a:cs typeface="Times New Roman" pitchFamily="18" charset="0"/>
            </a:endParaRPr>
          </a:p>
          <a:p>
            <a:endParaRPr lang="ru-RU" sz="800" dirty="0">
              <a:latin typeface="Calibri" pitchFamily="34" charset="0"/>
              <a:ea typeface="Calibri" pitchFamily="34" charset="0"/>
              <a:cs typeface="Times New Roman" pitchFamily="18" charset="0"/>
            </a:endParaRPr>
          </a:p>
          <a:p>
            <a:r>
              <a:rPr lang="ru-RU" dirty="0">
                <a:latin typeface="Times New Roman" pitchFamily="18" charset="0"/>
                <a:ea typeface="Calibri" pitchFamily="34" charset="0"/>
                <a:cs typeface="Times New Roman" pitchFamily="18" charset="0"/>
              </a:rPr>
              <a:t>Познакомить ребят с </a:t>
            </a:r>
            <a:r>
              <a:rPr lang="ru-RU" dirty="0" smtClean="0">
                <a:latin typeface="Times New Roman" pitchFamily="18" charset="0"/>
                <a:ea typeface="Calibri" pitchFamily="34" charset="0"/>
                <a:cs typeface="Times New Roman" pitchFamily="18" charset="0"/>
              </a:rPr>
              <a:t>мифами и легендами нашего города</a:t>
            </a:r>
            <a:r>
              <a:rPr lang="ru-RU" dirty="0" smtClean="0">
                <a:latin typeface="Times New Roman" pitchFamily="18" charset="0"/>
                <a:ea typeface="Calibri" pitchFamily="34" charset="0"/>
                <a:cs typeface="Times New Roman" pitchFamily="18" charset="0"/>
              </a:rPr>
              <a:t>;</a:t>
            </a:r>
            <a:endParaRPr lang="ru-RU" dirty="0">
              <a:latin typeface="Calibri" pitchFamily="34" charset="0"/>
              <a:ea typeface="Calibri" pitchFamily="34" charset="0"/>
              <a:cs typeface="Times New Roman" pitchFamily="18" charset="0"/>
            </a:endParaRPr>
          </a:p>
          <a:p>
            <a:r>
              <a:rPr lang="ru-RU" dirty="0">
                <a:latin typeface="Times New Roman" pitchFamily="18" charset="0"/>
                <a:ea typeface="Calibri" pitchFamily="34" charset="0"/>
                <a:cs typeface="Times New Roman" pitchFamily="18" charset="0"/>
              </a:rPr>
              <a:t>Раскрыть и показать красоту города Санкт - Петербурга;</a:t>
            </a:r>
            <a:endParaRPr lang="ru-RU" dirty="0">
              <a:latin typeface="Calibri" pitchFamily="34" charset="0"/>
              <a:ea typeface="Calibri" pitchFamily="34" charset="0"/>
              <a:cs typeface="Times New Roman" pitchFamily="18" charset="0"/>
            </a:endParaRPr>
          </a:p>
          <a:p>
            <a:r>
              <a:rPr lang="ru-RU" dirty="0">
                <a:latin typeface="Times New Roman" pitchFamily="18" charset="0"/>
                <a:ea typeface="Calibri" pitchFamily="34" charset="0"/>
                <a:cs typeface="Times New Roman" pitchFamily="18" charset="0"/>
              </a:rPr>
              <a:t>Сформировать навыки сбора нужной информации;</a:t>
            </a:r>
            <a:endParaRPr lang="ru-RU" dirty="0">
              <a:latin typeface="Calibri" pitchFamily="34" charset="0"/>
              <a:ea typeface="Calibri" pitchFamily="34" charset="0"/>
              <a:cs typeface="Times New Roman" pitchFamily="18" charset="0"/>
            </a:endParaRPr>
          </a:p>
          <a:p>
            <a:r>
              <a:rPr lang="ru-RU" dirty="0">
                <a:latin typeface="Times New Roman" pitchFamily="18" charset="0"/>
                <a:ea typeface="Calibri" pitchFamily="34" charset="0"/>
                <a:cs typeface="Times New Roman" pitchFamily="18" charset="0"/>
              </a:rPr>
              <a:t>Развивать навыки построения композиции;</a:t>
            </a:r>
            <a:endParaRPr lang="ru-RU" dirty="0">
              <a:latin typeface="Calibri" pitchFamily="34" charset="0"/>
              <a:ea typeface="Calibri" pitchFamily="34" charset="0"/>
              <a:cs typeface="Times New Roman" pitchFamily="18" charset="0"/>
            </a:endParaRPr>
          </a:p>
          <a:p>
            <a:r>
              <a:rPr lang="ru-RU" dirty="0">
                <a:latin typeface="Times New Roman" pitchFamily="18" charset="0"/>
                <a:ea typeface="Calibri" pitchFamily="34" charset="0"/>
                <a:cs typeface="Times New Roman" pitchFamily="18" charset="0"/>
              </a:rPr>
              <a:t>Воспитание интереса к литературе (стихи, рассказы о Санкт  </a:t>
            </a:r>
            <a:r>
              <a:rPr lang="ru-RU" dirty="0">
                <a:latin typeface="Calibri" pitchFamily="34" charset="0"/>
                <a:ea typeface="Calibri" pitchFamily="34" charset="0"/>
                <a:cs typeface="Times New Roman" pitchFamily="18" charset="0"/>
              </a:rPr>
              <a:t>–</a:t>
            </a:r>
            <a:r>
              <a:rPr lang="ru-RU" dirty="0">
                <a:latin typeface="Times New Roman" pitchFamily="18" charset="0"/>
                <a:ea typeface="Calibri" pitchFamily="34" charset="0"/>
                <a:cs typeface="Times New Roman" pitchFamily="18" charset="0"/>
              </a:rPr>
              <a:t> Петербурге);</a:t>
            </a:r>
            <a:endParaRPr lang="ru-RU" dirty="0">
              <a:latin typeface="Calibri" pitchFamily="34" charset="0"/>
              <a:ea typeface="Calibri" pitchFamily="34" charset="0"/>
              <a:cs typeface="Times New Roman" pitchFamily="18" charset="0"/>
            </a:endParaRPr>
          </a:p>
          <a:p>
            <a:r>
              <a:rPr lang="ru-RU" dirty="0">
                <a:latin typeface="Times New Roman" pitchFamily="18" charset="0"/>
                <a:ea typeface="Calibri" pitchFamily="34" charset="0"/>
                <a:cs typeface="Times New Roman" pitchFamily="18" charset="0"/>
              </a:rPr>
              <a:t>Воспитание бережного отношения к красоте, чистоте и культуре нашего города</a:t>
            </a:r>
            <a:endParaRPr lang="ru-RU" b="1" u="sng" dirty="0">
              <a:latin typeface="Times New Roman" pitchFamily="18" charset="0"/>
              <a:ea typeface="Calibri" pitchFamily="34" charset="0"/>
              <a:cs typeface="Times New Roman" pitchFamily="18" charset="0"/>
            </a:endParaRPr>
          </a:p>
          <a:p>
            <a:endParaRPr lang="ru-RU" b="1" u="sng" dirty="0">
              <a:latin typeface="Times New Roman" pitchFamily="18" charset="0"/>
              <a:ea typeface="Calibri" pitchFamily="34" charset="0"/>
              <a:cs typeface="Times New Roman" pitchFamily="18" charset="0"/>
            </a:endParaRPr>
          </a:p>
          <a:p>
            <a:r>
              <a:rPr lang="ru-RU" b="1" u="sng" dirty="0">
                <a:latin typeface="Times New Roman" pitchFamily="18" charset="0"/>
                <a:ea typeface="Calibri" pitchFamily="34" charset="0"/>
                <a:cs typeface="Times New Roman" pitchFamily="18" charset="0"/>
              </a:rPr>
              <a:t>Оборудование:</a:t>
            </a:r>
            <a:endParaRPr lang="ru-RU" sz="800" dirty="0">
              <a:latin typeface="Calibri" pitchFamily="34" charset="0"/>
              <a:ea typeface="Calibri" pitchFamily="34" charset="0"/>
              <a:cs typeface="Times New Roman" pitchFamily="18" charset="0"/>
            </a:endParaRPr>
          </a:p>
          <a:p>
            <a:r>
              <a:rPr lang="ru-RU" sz="1600" b="1" dirty="0">
                <a:latin typeface="Times New Roman" pitchFamily="18" charset="0"/>
                <a:ea typeface="Calibri" pitchFamily="34" charset="0"/>
                <a:cs typeface="Times New Roman" pitchFamily="18" charset="0"/>
              </a:rPr>
              <a:t> </a:t>
            </a:r>
            <a:r>
              <a:rPr lang="ru-RU" sz="1600" u="sng" dirty="0">
                <a:latin typeface="Times New Roman" pitchFamily="18" charset="0"/>
                <a:ea typeface="Calibri" pitchFamily="34" charset="0"/>
                <a:cs typeface="Times New Roman" pitchFamily="18" charset="0"/>
              </a:rPr>
              <a:t>Для учащихся</a:t>
            </a:r>
            <a:r>
              <a:rPr lang="ru-RU" sz="1600" dirty="0">
                <a:latin typeface="Times New Roman" pitchFamily="18" charset="0"/>
                <a:ea typeface="Calibri" pitchFamily="34" charset="0"/>
                <a:cs typeface="Times New Roman" pitchFamily="18" charset="0"/>
              </a:rPr>
              <a:t>:</a:t>
            </a:r>
            <a:endParaRPr lang="ru-RU" sz="1600" dirty="0">
              <a:latin typeface="Calibri" pitchFamily="34" charset="0"/>
              <a:ea typeface="Calibri" pitchFamily="34" charset="0"/>
              <a:cs typeface="Times New Roman" pitchFamily="18" charset="0"/>
            </a:endParaRPr>
          </a:p>
          <a:p>
            <a:r>
              <a:rPr lang="ru-RU" sz="1600" dirty="0">
                <a:latin typeface="Times New Roman" pitchFamily="18" charset="0"/>
                <a:ea typeface="Calibri" pitchFamily="34" charset="0"/>
                <a:cs typeface="Times New Roman" pitchFamily="18" charset="0"/>
              </a:rPr>
              <a:t>      - альбомный лист,  карандаш  простой,  резинка,  гелиевая ручка,  черный маркер, акварель,  кисти,  шаблоны,  открытки  с видами  города.</a:t>
            </a:r>
            <a:endParaRPr lang="ru-RU" sz="1600" dirty="0">
              <a:latin typeface="Calibri" pitchFamily="34" charset="0"/>
              <a:ea typeface="Calibri" pitchFamily="34" charset="0"/>
              <a:cs typeface="Times New Roman" pitchFamily="18" charset="0"/>
            </a:endParaRPr>
          </a:p>
          <a:p>
            <a:r>
              <a:rPr lang="ru-RU" sz="1600" u="sng" dirty="0">
                <a:latin typeface="Times New Roman" pitchFamily="18" charset="0"/>
                <a:ea typeface="Calibri" pitchFamily="34" charset="0"/>
                <a:cs typeface="Times New Roman" pitchFamily="18" charset="0"/>
              </a:rPr>
              <a:t>Для преподавателя:</a:t>
            </a:r>
            <a:endParaRPr lang="ru-RU" sz="1600" dirty="0">
              <a:latin typeface="Calibri" pitchFamily="34" charset="0"/>
              <a:ea typeface="Calibri" pitchFamily="34" charset="0"/>
              <a:cs typeface="Times New Roman" pitchFamily="18" charset="0"/>
            </a:endParaRPr>
          </a:p>
          <a:p>
            <a:r>
              <a:rPr lang="ru-RU" sz="1600" dirty="0">
                <a:latin typeface="Times New Roman" pitchFamily="18" charset="0"/>
                <a:ea typeface="Calibri" pitchFamily="34" charset="0"/>
                <a:cs typeface="Times New Roman" pitchFamily="18" charset="0"/>
              </a:rPr>
              <a:t>     - фотографии с видами города, шаблоны, открытки, гелиевая ручка, черный маркер, коробка с доп. Материалом, клей, презентация о Санкт - Петербурге.</a:t>
            </a:r>
            <a:endParaRPr lang="ru-RU" sz="1600" dirty="0">
              <a:latin typeface="Calibri" pitchFamily="34" charset="0"/>
              <a:ea typeface="Calibri" pitchFamily="34" charset="0"/>
              <a:cs typeface="Times New Roman" pitchFamily="18" charset="0"/>
            </a:endParaRPr>
          </a:p>
          <a:p>
            <a:pPr eaLnBrk="1" hangingPunct="1"/>
            <a:endParaRPr lang="ru-RU" dirty="0">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3374982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7" name="Rectangle 5"/>
          <p:cNvSpPr>
            <a:spLocks noGrp="1" noChangeArrowheads="1"/>
          </p:cNvSpPr>
          <p:nvPr>
            <p:ph type="body" sz="half" idx="4294967295"/>
          </p:nvPr>
        </p:nvSpPr>
        <p:spPr>
          <a:xfrm>
            <a:off x="4500562" y="714356"/>
            <a:ext cx="3529013" cy="5505450"/>
          </a:xfrm>
        </p:spPr>
        <p:txBody>
          <a:bodyPr/>
          <a:lstStyle/>
          <a:p>
            <a:pPr eaLnBrk="1" hangingPunct="1">
              <a:lnSpc>
                <a:spcPct val="90000"/>
              </a:lnSpc>
              <a:buFontTx/>
              <a:buNone/>
            </a:pPr>
            <a:r>
              <a:rPr lang="ru-RU" sz="1800" dirty="0" smtClean="0"/>
              <a:t>На берегу пустынных волн</a:t>
            </a:r>
          </a:p>
          <a:p>
            <a:pPr eaLnBrk="1" hangingPunct="1">
              <a:lnSpc>
                <a:spcPct val="90000"/>
              </a:lnSpc>
              <a:buFontTx/>
              <a:buNone/>
            </a:pPr>
            <a:r>
              <a:rPr lang="ru-RU" sz="1800" dirty="0" smtClean="0"/>
              <a:t>Стоял он дум великих </a:t>
            </a:r>
            <a:r>
              <a:rPr lang="ru-RU" sz="1800" dirty="0" err="1" smtClean="0"/>
              <a:t>полн</a:t>
            </a:r>
            <a:r>
              <a:rPr lang="ru-RU" sz="1800" dirty="0" smtClean="0"/>
              <a:t>,</a:t>
            </a:r>
          </a:p>
          <a:p>
            <a:pPr eaLnBrk="1" hangingPunct="1">
              <a:lnSpc>
                <a:spcPct val="90000"/>
              </a:lnSpc>
              <a:buFontTx/>
              <a:buNone/>
            </a:pPr>
            <a:r>
              <a:rPr lang="ru-RU" sz="1800" dirty="0" smtClean="0"/>
              <a:t>И вдаль глядел. Пред ним </a:t>
            </a:r>
            <a:r>
              <a:rPr lang="en-US" sz="1800" dirty="0" smtClean="0"/>
              <a:t>                                         </a:t>
            </a:r>
            <a:r>
              <a:rPr lang="ru-RU" sz="1800" dirty="0" smtClean="0"/>
              <a:t>широко</a:t>
            </a:r>
          </a:p>
          <a:p>
            <a:pPr eaLnBrk="1" hangingPunct="1">
              <a:lnSpc>
                <a:spcPct val="90000"/>
              </a:lnSpc>
              <a:buFontTx/>
              <a:buNone/>
            </a:pPr>
            <a:r>
              <a:rPr lang="ru-RU" sz="1800" dirty="0" smtClean="0"/>
              <a:t>Река </a:t>
            </a:r>
            <a:r>
              <a:rPr lang="ru-RU" sz="1800" dirty="0" err="1" smtClean="0"/>
              <a:t>неслася</a:t>
            </a:r>
            <a:r>
              <a:rPr lang="ru-RU" sz="1800" dirty="0" smtClean="0"/>
              <a:t>; бедный челн</a:t>
            </a:r>
          </a:p>
          <a:p>
            <a:pPr eaLnBrk="1" hangingPunct="1">
              <a:lnSpc>
                <a:spcPct val="90000"/>
              </a:lnSpc>
              <a:buFontTx/>
              <a:buNone/>
            </a:pPr>
            <a:r>
              <a:rPr lang="ru-RU" sz="1800" dirty="0" smtClean="0"/>
              <a:t>По ней стремился одиноко.</a:t>
            </a:r>
          </a:p>
          <a:p>
            <a:pPr eaLnBrk="1" hangingPunct="1">
              <a:lnSpc>
                <a:spcPct val="90000"/>
              </a:lnSpc>
              <a:buFontTx/>
              <a:buNone/>
            </a:pPr>
            <a:r>
              <a:rPr lang="ru-RU" sz="1800" dirty="0" smtClean="0"/>
              <a:t>По мшистым топким берегам</a:t>
            </a:r>
          </a:p>
          <a:p>
            <a:pPr eaLnBrk="1" hangingPunct="1">
              <a:lnSpc>
                <a:spcPct val="90000"/>
              </a:lnSpc>
              <a:buFontTx/>
              <a:buNone/>
            </a:pPr>
            <a:r>
              <a:rPr lang="ru-RU" sz="1800" dirty="0" smtClean="0"/>
              <a:t>Чернели избы здесь и там,</a:t>
            </a:r>
          </a:p>
          <a:p>
            <a:pPr eaLnBrk="1" hangingPunct="1">
              <a:lnSpc>
                <a:spcPct val="90000"/>
              </a:lnSpc>
              <a:buFontTx/>
              <a:buNone/>
            </a:pPr>
            <a:r>
              <a:rPr lang="ru-RU" sz="1800" dirty="0" smtClean="0"/>
              <a:t>Приют убогого чухонца;</a:t>
            </a:r>
          </a:p>
          <a:p>
            <a:pPr eaLnBrk="1" hangingPunct="1">
              <a:lnSpc>
                <a:spcPct val="90000"/>
              </a:lnSpc>
              <a:buFontTx/>
              <a:buNone/>
            </a:pPr>
            <a:r>
              <a:rPr lang="ru-RU" sz="1800" dirty="0" smtClean="0"/>
              <a:t>И лес, неведомый лучам</a:t>
            </a:r>
          </a:p>
          <a:p>
            <a:pPr eaLnBrk="1" hangingPunct="1">
              <a:lnSpc>
                <a:spcPct val="90000"/>
              </a:lnSpc>
              <a:buFontTx/>
              <a:buNone/>
            </a:pPr>
            <a:r>
              <a:rPr lang="ru-RU" sz="1800" dirty="0" smtClean="0"/>
              <a:t>В тумане спрятанного солнца,</a:t>
            </a:r>
          </a:p>
          <a:p>
            <a:pPr eaLnBrk="1" hangingPunct="1">
              <a:lnSpc>
                <a:spcPct val="90000"/>
              </a:lnSpc>
              <a:buFontTx/>
              <a:buNone/>
            </a:pPr>
            <a:r>
              <a:rPr lang="ru-RU" sz="1800" dirty="0" smtClean="0"/>
              <a:t>Кругом шумел</a:t>
            </a:r>
          </a:p>
          <a:p>
            <a:pPr eaLnBrk="1" hangingPunct="1">
              <a:lnSpc>
                <a:spcPct val="90000"/>
              </a:lnSpc>
              <a:buFontTx/>
              <a:buNone/>
            </a:pPr>
            <a:r>
              <a:rPr lang="ru-RU" sz="1800" dirty="0" smtClean="0"/>
              <a:t>              и думал он:</a:t>
            </a:r>
          </a:p>
          <a:p>
            <a:pPr eaLnBrk="1" hangingPunct="1">
              <a:lnSpc>
                <a:spcPct val="90000"/>
              </a:lnSpc>
              <a:buFontTx/>
              <a:buNone/>
            </a:pPr>
            <a:r>
              <a:rPr lang="ru-RU" sz="1800" dirty="0" smtClean="0"/>
              <a:t>Отсель грозить мы будем </a:t>
            </a:r>
            <a:r>
              <a:rPr lang="en-US" sz="1800" dirty="0" smtClean="0"/>
              <a:t>               </a:t>
            </a:r>
            <a:r>
              <a:rPr lang="ru-RU" sz="1800" dirty="0" smtClean="0"/>
              <a:t>шведу,</a:t>
            </a:r>
          </a:p>
          <a:p>
            <a:pPr eaLnBrk="1" hangingPunct="1">
              <a:lnSpc>
                <a:spcPct val="90000"/>
              </a:lnSpc>
              <a:buFontTx/>
              <a:buNone/>
            </a:pPr>
            <a:r>
              <a:rPr lang="ru-RU" sz="1800" dirty="0" smtClean="0"/>
              <a:t>Здесь будет город заложен</a:t>
            </a:r>
          </a:p>
          <a:p>
            <a:pPr eaLnBrk="1" hangingPunct="1">
              <a:lnSpc>
                <a:spcPct val="90000"/>
              </a:lnSpc>
              <a:buFontTx/>
              <a:buNone/>
            </a:pPr>
            <a:r>
              <a:rPr lang="ru-RU" sz="1800" dirty="0" smtClean="0"/>
              <a:t>Назло надменному соседу.</a:t>
            </a:r>
          </a:p>
          <a:p>
            <a:pPr eaLnBrk="1" hangingPunct="1">
              <a:lnSpc>
                <a:spcPct val="90000"/>
              </a:lnSpc>
            </a:pPr>
            <a:endParaRPr lang="ru-RU" sz="2400" dirty="0" smtClean="0"/>
          </a:p>
        </p:txBody>
      </p:sp>
      <p:pic>
        <p:nvPicPr>
          <p:cNvPr id="3077" name="Picture 9" descr="сканирование0010"/>
          <p:cNvPicPr>
            <a:picLocks noGrp="1" noChangeAspect="1" noChangeArrowheads="1"/>
          </p:cNvPicPr>
          <p:nvPr>
            <p:ph sz="quarter" idx="4294967295"/>
          </p:nvPr>
        </p:nvPicPr>
        <p:blipFill>
          <a:blip r:embed="rId2" cstate="print"/>
          <a:srcRect/>
          <a:stretch>
            <a:fillRect/>
          </a:stretch>
        </p:blipFill>
        <p:spPr>
          <a:xfrm>
            <a:off x="928662" y="1214422"/>
            <a:ext cx="2714644" cy="38208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2000" fill="hold"/>
                                        <p:tgtEl>
                                          <p:spTgt spid="3077"/>
                                        </p:tgtEl>
                                        <p:attrNameLst>
                                          <p:attrName>ppt_x</p:attrName>
                                        </p:attrNameLst>
                                      </p:cBhvr>
                                      <p:tavLst>
                                        <p:tav tm="0">
                                          <p:val>
                                            <p:strVal val="1+#ppt_w/2"/>
                                          </p:val>
                                        </p:tav>
                                        <p:tav tm="100000">
                                          <p:val>
                                            <p:strVal val="#ppt_x"/>
                                          </p:val>
                                        </p:tav>
                                      </p:tavLst>
                                    </p:anim>
                                    <p:anim calcmode="lin" valueType="num">
                                      <p:cBhvr additive="base">
                                        <p:cTn id="8" dur="2000" fill="hold"/>
                                        <p:tgtEl>
                                          <p:spTgt spid="3077"/>
                                        </p:tgtEl>
                                        <p:attrNameLst>
                                          <p:attrName>ppt_y</p:attrName>
                                        </p:attrNameLst>
                                      </p:cBhvr>
                                      <p:tavLst>
                                        <p:tav tm="0">
                                          <p:val>
                                            <p:strVal val="#ppt_y"/>
                                          </p:val>
                                        </p:tav>
                                        <p:tav tm="100000">
                                          <p:val>
                                            <p:strVal val="#ppt_y"/>
                                          </p:val>
                                        </p:tav>
                                      </p:tavLst>
                                    </p:anim>
                                  </p:childTnLst>
                                </p:cTn>
                              </p:par>
                              <p:par>
                                <p:cTn id="9" presetID="31" presetClass="entr" presetSubtype="0" fill="hold" grpId="1" nodeType="withEffect">
                                  <p:stCondLst>
                                    <p:cond delay="0"/>
                                  </p:stCondLst>
                                  <p:iterate type="lt">
                                    <p:tmPct val="5000"/>
                                  </p:iterate>
                                  <p:childTnLst>
                                    <p:set>
                                      <p:cBhvr>
                                        <p:cTn id="10" dur="1" fill="hold">
                                          <p:stCondLst>
                                            <p:cond delay="0"/>
                                          </p:stCondLst>
                                        </p:cTn>
                                        <p:tgtEl>
                                          <p:spTgt spid="207877"/>
                                        </p:tgtEl>
                                        <p:attrNameLst>
                                          <p:attrName>style.visibility</p:attrName>
                                        </p:attrNameLst>
                                      </p:cBhvr>
                                      <p:to>
                                        <p:strVal val="visible"/>
                                      </p:to>
                                    </p:set>
                                    <p:anim calcmode="lin" valueType="num">
                                      <p:cBhvr>
                                        <p:cTn id="11" dur="1000" fill="hold"/>
                                        <p:tgtEl>
                                          <p:spTgt spid="207877"/>
                                        </p:tgtEl>
                                        <p:attrNameLst>
                                          <p:attrName>ppt_w</p:attrName>
                                        </p:attrNameLst>
                                      </p:cBhvr>
                                      <p:tavLst>
                                        <p:tav tm="0">
                                          <p:val>
                                            <p:fltVal val="0"/>
                                          </p:val>
                                        </p:tav>
                                        <p:tav tm="100000">
                                          <p:val>
                                            <p:strVal val="#ppt_w"/>
                                          </p:val>
                                        </p:tav>
                                      </p:tavLst>
                                    </p:anim>
                                    <p:anim calcmode="lin" valueType="num">
                                      <p:cBhvr>
                                        <p:cTn id="12" dur="1000" fill="hold"/>
                                        <p:tgtEl>
                                          <p:spTgt spid="207877"/>
                                        </p:tgtEl>
                                        <p:attrNameLst>
                                          <p:attrName>ppt_h</p:attrName>
                                        </p:attrNameLst>
                                      </p:cBhvr>
                                      <p:tavLst>
                                        <p:tav tm="0">
                                          <p:val>
                                            <p:fltVal val="0"/>
                                          </p:val>
                                        </p:tav>
                                        <p:tav tm="100000">
                                          <p:val>
                                            <p:strVal val="#ppt_h"/>
                                          </p:val>
                                        </p:tav>
                                      </p:tavLst>
                                    </p:anim>
                                    <p:anim calcmode="lin" valueType="num">
                                      <p:cBhvr>
                                        <p:cTn id="13" dur="1000" fill="hold"/>
                                        <p:tgtEl>
                                          <p:spTgt spid="207877"/>
                                        </p:tgtEl>
                                        <p:attrNameLst>
                                          <p:attrName>style.rotation</p:attrName>
                                        </p:attrNameLst>
                                      </p:cBhvr>
                                      <p:tavLst>
                                        <p:tav tm="0">
                                          <p:val>
                                            <p:fltVal val="90"/>
                                          </p:val>
                                        </p:tav>
                                        <p:tav tm="100000">
                                          <p:val>
                                            <p:fltVal val="0"/>
                                          </p:val>
                                        </p:tav>
                                      </p:tavLst>
                                    </p:anim>
                                    <p:animEffect transition="in" filter="fade">
                                      <p:cBhvr>
                                        <p:cTn id="14" dur="1000"/>
                                        <p:tgtEl>
                                          <p:spTgt spid="207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500042"/>
            <a:ext cx="4572000" cy="1754326"/>
          </a:xfrm>
          <a:prstGeom prst="rect">
            <a:avLst/>
          </a:prstGeom>
        </p:spPr>
        <p:txBody>
          <a:bodyPr>
            <a:spAutoFit/>
          </a:bodyPr>
          <a:lstStyle/>
          <a:p>
            <a:r>
              <a:rPr lang="ru-RU" b="1" dirty="0" smtClean="0"/>
              <a:t>Исаакиевский собор в Санкт-Петербурге</a:t>
            </a:r>
            <a:r>
              <a:rPr lang="ru-RU" dirty="0" smtClean="0"/>
              <a:t> – выдающийся образец русского культового искусства. Он является одним из самых красивых и значительных купольных сооружений не только в России, но и в мире.</a:t>
            </a:r>
            <a:endParaRPr lang="ru-RU" dirty="0"/>
          </a:p>
        </p:txBody>
      </p:sp>
      <p:pic>
        <p:nvPicPr>
          <p:cNvPr id="1026" name="Picture 2" descr="Вид на Исаакиевский собор с площади"/>
          <p:cNvPicPr>
            <a:picLocks noChangeAspect="1" noChangeArrowheads="1"/>
          </p:cNvPicPr>
          <p:nvPr/>
        </p:nvPicPr>
        <p:blipFill>
          <a:blip r:embed="rId2"/>
          <a:srcRect/>
          <a:stretch>
            <a:fillRect/>
          </a:stretch>
        </p:blipFill>
        <p:spPr bwMode="auto">
          <a:xfrm>
            <a:off x="4929190" y="2071678"/>
            <a:ext cx="3484932" cy="314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Прямоугольник 6"/>
          <p:cNvSpPr/>
          <p:nvPr/>
        </p:nvSpPr>
        <p:spPr>
          <a:xfrm>
            <a:off x="285720" y="2887682"/>
            <a:ext cx="4071966" cy="1754326"/>
          </a:xfrm>
          <a:prstGeom prst="rect">
            <a:avLst/>
          </a:prstGeom>
        </p:spPr>
        <p:txBody>
          <a:bodyPr wrap="square">
            <a:spAutoFit/>
          </a:bodyPr>
          <a:lstStyle/>
          <a:p>
            <a:r>
              <a:rPr lang="ru-RU" dirty="0" smtClean="0"/>
              <a:t/>
            </a:r>
            <a:br>
              <a:rPr lang="ru-RU" dirty="0" smtClean="0"/>
            </a:br>
            <a:endParaRPr lang="ru-RU" dirty="0" smtClean="0"/>
          </a:p>
          <a:p>
            <a:r>
              <a:rPr lang="ru-RU" dirty="0" smtClean="0"/>
              <a:t/>
            </a:r>
            <a:br>
              <a:rPr lang="ru-RU" dirty="0" smtClean="0"/>
            </a:br>
            <a:endParaRPr lang="ru-RU" dirty="0" smtClean="0"/>
          </a:p>
          <a:p>
            <a:r>
              <a:rPr lang="ru-RU" dirty="0" smtClean="0"/>
              <a:t/>
            </a:r>
            <a:br>
              <a:rPr lang="ru-RU" dirty="0" smtClean="0"/>
            </a:br>
            <a:endParaRPr lang="ru-RU" dirty="0"/>
          </a:p>
        </p:txBody>
      </p:sp>
      <p:sp>
        <p:nvSpPr>
          <p:cNvPr id="6" name="TextBox 5"/>
          <p:cNvSpPr txBox="1"/>
          <p:nvPr/>
        </p:nvSpPr>
        <p:spPr>
          <a:xfrm>
            <a:off x="857224" y="2786058"/>
            <a:ext cx="3643337" cy="3416320"/>
          </a:xfrm>
          <a:prstGeom prst="rect">
            <a:avLst/>
          </a:prstGeom>
          <a:noFill/>
        </p:spPr>
        <p:txBody>
          <a:bodyPr wrap="square" rtlCol="0">
            <a:spAutoFit/>
          </a:bodyPr>
          <a:lstStyle/>
          <a:p>
            <a:r>
              <a:rPr lang="ru-RU" dirty="0" smtClean="0"/>
              <a:t>Легенда гласит, что главному архитектору Исаакиевского собора, Огюсту </a:t>
            </a:r>
            <a:r>
              <a:rPr lang="ru-RU" dirty="0" err="1" smtClean="0"/>
              <a:t>Монферану</a:t>
            </a:r>
            <a:r>
              <a:rPr lang="ru-RU" dirty="0" smtClean="0"/>
              <a:t>, было предсказано, что он будет жив до тех пор, пока строится собор. Возможно, случившееся можно назвать случайным совпадением, но через месяц после окончания строительства Исаакиевского собора, ставшего делом всей жизни архитектора, Огюст </a:t>
            </a:r>
            <a:r>
              <a:rPr lang="ru-RU" dirty="0" err="1" smtClean="0"/>
              <a:t>Монферан</a:t>
            </a:r>
            <a:r>
              <a:rPr lang="ru-RU" dirty="0" smtClean="0"/>
              <a:t> скончался.</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357166"/>
            <a:ext cx="4572000" cy="1231106"/>
          </a:xfrm>
          <a:prstGeom prst="rect">
            <a:avLst/>
          </a:prstGeom>
        </p:spPr>
        <p:txBody>
          <a:bodyPr>
            <a:spAutoFit/>
          </a:bodyPr>
          <a:lstStyle/>
          <a:p>
            <a:r>
              <a:rPr lang="ru-RU" sz="2000" b="1" dirty="0" smtClean="0"/>
              <a:t>Петропавловский собор </a:t>
            </a:r>
            <a:r>
              <a:rPr lang="ru-RU" dirty="0" smtClean="0"/>
              <a:t>в Санкт-Петербурге занимает главное место в ансамбле Петропавловской крепости. Это самое красивое здание ансамбля.</a:t>
            </a:r>
            <a:endParaRPr lang="ru-RU" dirty="0"/>
          </a:p>
        </p:txBody>
      </p:sp>
      <p:pic>
        <p:nvPicPr>
          <p:cNvPr id="15362" name="Picture 2" descr="Собор Петра и Павла в Петропавловской крепости, Выше только облака"/>
          <p:cNvPicPr>
            <a:picLocks noChangeAspect="1" noChangeArrowheads="1"/>
          </p:cNvPicPr>
          <p:nvPr/>
        </p:nvPicPr>
        <p:blipFill>
          <a:blip r:embed="rId2"/>
          <a:srcRect/>
          <a:stretch>
            <a:fillRect/>
          </a:stretch>
        </p:blipFill>
        <p:spPr bwMode="auto">
          <a:xfrm>
            <a:off x="571472" y="2643182"/>
            <a:ext cx="3214710" cy="314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угольник 5"/>
          <p:cNvSpPr/>
          <p:nvPr/>
        </p:nvSpPr>
        <p:spPr>
          <a:xfrm>
            <a:off x="4357686" y="2428868"/>
            <a:ext cx="4286280" cy="3970318"/>
          </a:xfrm>
          <a:prstGeom prst="rect">
            <a:avLst/>
          </a:prstGeom>
        </p:spPr>
        <p:txBody>
          <a:bodyPr wrap="square">
            <a:spAutoFit/>
          </a:bodyPr>
          <a:lstStyle/>
          <a:p>
            <a:r>
              <a:rPr lang="ru-RU" dirty="0" smtClean="0"/>
              <a:t> По преданию, Александр I не хотел быть похороненным рядом с Павлом I, к смерти которого он имел косвенное отношение как участник заговора 1801 года. Согласно одной из гипотез, тело Александра I было похоронено его верным сподвижником Аракчеевым в поселке Грузино - такова была последняя воля императора. Известна также версия, по которой Александр I сам объявил себя умершим и скитался до самой смерти по России под видом старца Федора Кузьмича. </a:t>
            </a:r>
            <a:br>
              <a:rPr lang="ru-RU" dirty="0" smtClean="0"/>
            </a:br>
            <a:endParaRPr lang="ru-RU" dirty="0"/>
          </a:p>
        </p:txBody>
      </p:sp>
      <p:pic>
        <p:nvPicPr>
          <p:cNvPr id="15364" name="Picture 4" descr="Ангел на шпиле Петропавловского собора"/>
          <p:cNvPicPr>
            <a:picLocks noChangeAspect="1" noChangeArrowheads="1"/>
          </p:cNvPicPr>
          <p:nvPr/>
        </p:nvPicPr>
        <p:blipFill>
          <a:blip r:embed="rId3" cstate="print"/>
          <a:srcRect/>
          <a:stretch>
            <a:fillRect/>
          </a:stretch>
        </p:blipFill>
        <p:spPr bwMode="auto">
          <a:xfrm>
            <a:off x="5643570" y="571479"/>
            <a:ext cx="1714512" cy="15920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2000" fill="hold"/>
                                        <p:tgtEl>
                                          <p:spTgt spid="15362"/>
                                        </p:tgtEl>
                                        <p:attrNameLst>
                                          <p:attrName>ppt_w</p:attrName>
                                        </p:attrNameLst>
                                      </p:cBhvr>
                                      <p:tavLst>
                                        <p:tav tm="0">
                                          <p:val>
                                            <p:fltVal val="0"/>
                                          </p:val>
                                        </p:tav>
                                        <p:tav tm="100000">
                                          <p:val>
                                            <p:strVal val="#ppt_w"/>
                                          </p:val>
                                        </p:tav>
                                      </p:tavLst>
                                    </p:anim>
                                    <p:anim calcmode="lin" valueType="num">
                                      <p:cBhvr>
                                        <p:cTn id="8" dur="2000" fill="hold"/>
                                        <p:tgtEl>
                                          <p:spTgt spid="15362"/>
                                        </p:tgtEl>
                                        <p:attrNameLst>
                                          <p:attrName>ppt_h</p:attrName>
                                        </p:attrNameLst>
                                      </p:cBhvr>
                                      <p:tavLst>
                                        <p:tav tm="0">
                                          <p:val>
                                            <p:fltVal val="0"/>
                                          </p:val>
                                        </p:tav>
                                        <p:tav tm="100000">
                                          <p:val>
                                            <p:strVal val="#ppt_h"/>
                                          </p:val>
                                        </p:tav>
                                      </p:tavLst>
                                    </p:anim>
                                    <p:anim calcmode="lin" valueType="num">
                                      <p:cBhvr>
                                        <p:cTn id="9" dur="2000" fill="hold"/>
                                        <p:tgtEl>
                                          <p:spTgt spid="15362"/>
                                        </p:tgtEl>
                                        <p:attrNameLst>
                                          <p:attrName>style.rotation</p:attrName>
                                        </p:attrNameLst>
                                      </p:cBhvr>
                                      <p:tavLst>
                                        <p:tav tm="0">
                                          <p:val>
                                            <p:fltVal val="360"/>
                                          </p:val>
                                        </p:tav>
                                        <p:tav tm="100000">
                                          <p:val>
                                            <p:fltVal val="0"/>
                                          </p:val>
                                        </p:tav>
                                      </p:tavLst>
                                    </p:anim>
                                    <p:animEffect transition="in" filter="fade">
                                      <p:cBhvr>
                                        <p:cTn id="10" dur="2000"/>
                                        <p:tgtEl>
                                          <p:spTgt spid="15362"/>
                                        </p:tgtEl>
                                      </p:cBhvr>
                                    </p:animEffect>
                                  </p:childTnLst>
                                </p:cTn>
                              </p:par>
                            </p:childTnLst>
                          </p:cTn>
                        </p:par>
                        <p:par>
                          <p:cTn id="11" fill="hold">
                            <p:stCondLst>
                              <p:cond delay="2000"/>
                            </p:stCondLst>
                            <p:childTnLst>
                              <p:par>
                                <p:cTn id="12" presetID="23" presetClass="entr" presetSubtype="16" fill="hold" nodeType="afterEffect">
                                  <p:stCondLst>
                                    <p:cond delay="0"/>
                                  </p:stCondLst>
                                  <p:childTnLst>
                                    <p:set>
                                      <p:cBhvr>
                                        <p:cTn id="13" dur="1" fill="hold">
                                          <p:stCondLst>
                                            <p:cond delay="0"/>
                                          </p:stCondLst>
                                        </p:cTn>
                                        <p:tgtEl>
                                          <p:spTgt spid="15364"/>
                                        </p:tgtEl>
                                        <p:attrNameLst>
                                          <p:attrName>style.visibility</p:attrName>
                                        </p:attrNameLst>
                                      </p:cBhvr>
                                      <p:to>
                                        <p:strVal val="visible"/>
                                      </p:to>
                                    </p:set>
                                    <p:anim calcmode="lin" valueType="num">
                                      <p:cBhvr>
                                        <p:cTn id="14" dur="2000" fill="hold"/>
                                        <p:tgtEl>
                                          <p:spTgt spid="15364"/>
                                        </p:tgtEl>
                                        <p:attrNameLst>
                                          <p:attrName>ppt_w</p:attrName>
                                        </p:attrNameLst>
                                      </p:cBhvr>
                                      <p:tavLst>
                                        <p:tav tm="0">
                                          <p:val>
                                            <p:fltVal val="0"/>
                                          </p:val>
                                        </p:tav>
                                        <p:tav tm="100000">
                                          <p:val>
                                            <p:strVal val="#ppt_w"/>
                                          </p:val>
                                        </p:tav>
                                      </p:tavLst>
                                    </p:anim>
                                    <p:anim calcmode="lin" valueType="num">
                                      <p:cBhvr>
                                        <p:cTn id="15" dur="2000" fill="hold"/>
                                        <p:tgtEl>
                                          <p:spTgt spid="153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43174" y="428604"/>
            <a:ext cx="4572000" cy="1015663"/>
          </a:xfrm>
          <a:prstGeom prst="rect">
            <a:avLst/>
          </a:prstGeom>
        </p:spPr>
        <p:txBody>
          <a:bodyPr>
            <a:spAutoFit/>
          </a:bodyPr>
          <a:lstStyle/>
          <a:p>
            <a:r>
              <a:rPr lang="ru-RU" sz="2400" dirty="0" smtClean="0"/>
              <a:t>Невский проспект </a:t>
            </a:r>
            <a:r>
              <a:rPr lang="ru-RU" dirty="0" smtClean="0"/>
              <a:t>в Санкт-Петербурге – одна из самых первых и самая известная улица в Северной столице. </a:t>
            </a:r>
            <a:endParaRPr lang="ru-RU" dirty="0"/>
          </a:p>
        </p:txBody>
      </p:sp>
      <p:sp>
        <p:nvSpPr>
          <p:cNvPr id="4" name="Прямоугольник 3"/>
          <p:cNvSpPr/>
          <p:nvPr/>
        </p:nvSpPr>
        <p:spPr>
          <a:xfrm>
            <a:off x="500034" y="1785926"/>
            <a:ext cx="4071966" cy="4801314"/>
          </a:xfrm>
          <a:prstGeom prst="rect">
            <a:avLst/>
          </a:prstGeom>
        </p:spPr>
        <p:txBody>
          <a:bodyPr wrap="square">
            <a:spAutoFit/>
          </a:bodyPr>
          <a:lstStyle/>
          <a:p>
            <a:r>
              <a:rPr lang="ru-RU" dirty="0" smtClean="0"/>
              <a:t>В 19 веке на углу Малой Морской улицы и Невского проспекта было построено роскошное здание банка. Рассказывали, что владелец этого банка купец М. И. Вавельберг, осмотрев готовое здание, остался доволен всем, кроме небольшой медной таблички, висевшей на входной двери банка. На табличке была надпись "Толкать от себя", которая, как посчитал банкир, совершенно не соответствовала его жизненным принципам, о чем он и заявил строителям, приказав им переделать дверь так, чтобы на ней было написано "Тянуть к себе". </a:t>
            </a:r>
            <a:br>
              <a:rPr lang="ru-RU" dirty="0" smtClean="0"/>
            </a:br>
            <a:endParaRPr lang="ru-RU" dirty="0"/>
          </a:p>
        </p:txBody>
      </p:sp>
      <p:pic>
        <p:nvPicPr>
          <p:cNvPr id="16388" name="Picture 4" descr="Картинка 3 из 114725">
            <a:hlinkClick r:id="rId2"/>
          </p:cNvPr>
          <p:cNvPicPr>
            <a:picLocks noChangeAspect="1" noChangeArrowheads="1"/>
          </p:cNvPicPr>
          <p:nvPr/>
        </p:nvPicPr>
        <p:blipFill>
          <a:blip r:embed="rId3"/>
          <a:srcRect b="5379"/>
          <a:stretch>
            <a:fillRect/>
          </a:stretch>
        </p:blipFill>
        <p:spPr bwMode="auto">
          <a:xfrm>
            <a:off x="4857752" y="2143115"/>
            <a:ext cx="3743347" cy="29552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3000"/>
                                        <p:tgtEl>
                                          <p:spTgt spid="16388"/>
                                        </p:tgtEl>
                                      </p:cBhvr>
                                    </p:animEffect>
                                    <p:anim calcmode="lin" valueType="num">
                                      <p:cBhvr>
                                        <p:cTn id="8" dur="3000" fill="hold"/>
                                        <p:tgtEl>
                                          <p:spTgt spid="16388"/>
                                        </p:tgtEl>
                                        <p:attrNameLst>
                                          <p:attrName>ppt_x</p:attrName>
                                        </p:attrNameLst>
                                      </p:cBhvr>
                                      <p:tavLst>
                                        <p:tav tm="0">
                                          <p:val>
                                            <p:strVal val="#ppt_x"/>
                                          </p:val>
                                        </p:tav>
                                        <p:tav tm="100000">
                                          <p:val>
                                            <p:strVal val="#ppt_x"/>
                                          </p:val>
                                        </p:tav>
                                      </p:tavLst>
                                    </p:anim>
                                    <p:anim calcmode="lin" valueType="num">
                                      <p:cBhvr>
                                        <p:cTn id="9" dur="3000" fill="hold"/>
                                        <p:tgtEl>
                                          <p:spTgt spid="163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571480"/>
            <a:ext cx="4572000" cy="923330"/>
          </a:xfrm>
          <a:prstGeom prst="rect">
            <a:avLst/>
          </a:prstGeom>
        </p:spPr>
        <p:txBody>
          <a:bodyPr>
            <a:spAutoFit/>
          </a:bodyPr>
          <a:lstStyle/>
          <a:p>
            <a:r>
              <a:rPr lang="ru-RU" b="1" dirty="0" smtClean="0"/>
              <a:t>Адмиралтейство </a:t>
            </a:r>
            <a:r>
              <a:rPr lang="ru-RU" dirty="0" smtClean="0"/>
              <a:t>в Санкт-Петербурге – один из известных и красивейших памятников Северной столицы.</a:t>
            </a:r>
            <a:endParaRPr lang="ru-RU" dirty="0"/>
          </a:p>
        </p:txBody>
      </p:sp>
      <p:pic>
        <p:nvPicPr>
          <p:cNvPr id="17410" name="Picture 2" descr="ph1753"/>
          <p:cNvPicPr>
            <a:picLocks noChangeAspect="1" noChangeArrowheads="1"/>
          </p:cNvPicPr>
          <p:nvPr/>
        </p:nvPicPr>
        <p:blipFill>
          <a:blip r:embed="rId2"/>
          <a:srcRect/>
          <a:stretch>
            <a:fillRect/>
          </a:stretch>
        </p:blipFill>
        <p:spPr bwMode="auto">
          <a:xfrm>
            <a:off x="714348" y="2639541"/>
            <a:ext cx="3857652" cy="28992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4857752" y="2500306"/>
            <a:ext cx="3786214" cy="3693319"/>
          </a:xfrm>
          <a:prstGeom prst="rect">
            <a:avLst/>
          </a:prstGeom>
        </p:spPr>
        <p:txBody>
          <a:bodyPr wrap="square">
            <a:spAutoFit/>
          </a:bodyPr>
          <a:lstStyle/>
          <a:p>
            <a:r>
              <a:rPr lang="ru-RU" dirty="0" smtClean="0"/>
              <a:t>Вокруг знаменитого кораблика на шпиле Адмиралтейства витает множество мифов. Одни говорили, что внутри позолоченного шара под ним находится круглая кубышка из чистого золота, а в кубышке будто бы сложены образцы всех золотых монет, отчеканенных с момента основания Петербурга. Но открыть ее сложно, потому что тайна секретного поворота, открывающего кубышку, якобы безвозвратно утеряна.</a:t>
            </a:r>
            <a:endParaRPr lang="ru-RU" dirty="0"/>
          </a:p>
        </p:txBody>
      </p:sp>
      <p:pic>
        <p:nvPicPr>
          <p:cNvPr id="17412" name="Picture 4" descr="Картинка 1 из 925">
            <a:hlinkClick r:id="rId3"/>
          </p:cNvPr>
          <p:cNvPicPr>
            <a:picLocks noChangeAspect="1" noChangeArrowheads="1"/>
          </p:cNvPicPr>
          <p:nvPr/>
        </p:nvPicPr>
        <p:blipFill>
          <a:blip r:embed="rId4"/>
          <a:srcRect/>
          <a:stretch>
            <a:fillRect/>
          </a:stretch>
        </p:blipFill>
        <p:spPr bwMode="auto">
          <a:xfrm>
            <a:off x="5857884" y="428603"/>
            <a:ext cx="1857388" cy="17364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heel(4)">
                                      <p:cBhvr>
                                        <p:cTn id="7" dur="2000"/>
                                        <p:tgtEl>
                                          <p:spTgt spid="17410"/>
                                        </p:tgtEl>
                                      </p:cBhvr>
                                    </p:animEffect>
                                  </p:childTnLst>
                                </p:cTn>
                              </p:par>
                            </p:childTnLst>
                          </p:cTn>
                        </p:par>
                        <p:par>
                          <p:cTn id="8" fill="hold">
                            <p:stCondLst>
                              <p:cond delay="2000"/>
                            </p:stCondLst>
                            <p:childTnLst>
                              <p:par>
                                <p:cTn id="9" presetID="52" presetClass="entr" presetSubtype="0" fill="hold" nodeType="afterEffect">
                                  <p:stCondLst>
                                    <p:cond delay="0"/>
                                  </p:stCondLst>
                                  <p:childTnLst>
                                    <p:set>
                                      <p:cBhvr>
                                        <p:cTn id="10" dur="1" fill="hold">
                                          <p:stCondLst>
                                            <p:cond delay="0"/>
                                          </p:stCondLst>
                                        </p:cTn>
                                        <p:tgtEl>
                                          <p:spTgt spid="17412"/>
                                        </p:tgtEl>
                                        <p:attrNameLst>
                                          <p:attrName>style.visibility</p:attrName>
                                        </p:attrNameLst>
                                      </p:cBhvr>
                                      <p:to>
                                        <p:strVal val="visible"/>
                                      </p:to>
                                    </p:set>
                                    <p:animScale>
                                      <p:cBhvr>
                                        <p:cTn id="11" dur="1000" decel="50000" fill="hold">
                                          <p:stCondLst>
                                            <p:cond delay="0"/>
                                          </p:stCondLst>
                                        </p:cTn>
                                        <p:tgtEl>
                                          <p:spTgt spid="174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7412"/>
                                        </p:tgtEl>
                                        <p:attrNameLst>
                                          <p:attrName>ppt_x</p:attrName>
                                          <p:attrName>ppt_y</p:attrName>
                                        </p:attrNameLst>
                                      </p:cBhvr>
                                    </p:animMotion>
                                    <p:animEffect transition="in" filter="fade">
                                      <p:cBhvr>
                                        <p:cTn id="13" dur="1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728" y="571480"/>
            <a:ext cx="5572164" cy="1754326"/>
          </a:xfrm>
          <a:prstGeom prst="rect">
            <a:avLst/>
          </a:prstGeom>
        </p:spPr>
        <p:txBody>
          <a:bodyPr wrap="square">
            <a:spAutoFit/>
          </a:bodyPr>
          <a:lstStyle/>
          <a:p>
            <a:r>
              <a:rPr lang="ru-RU" b="1" dirty="0" smtClean="0"/>
              <a:t>Эрмитаж в Санкт-Петербурге </a:t>
            </a:r>
            <a:r>
              <a:rPr lang="ru-RU" dirty="0" smtClean="0"/>
              <a:t>является одним из самых известных музеев не только в Северной столице, но и во всем мире. Вместе с такими музеями мира как Лувр, Метрополитен и Британский музей он обладает богатой коллекцией и является одним из самых посещаемых музеев мира.</a:t>
            </a:r>
            <a:endParaRPr lang="ru-RU" dirty="0"/>
          </a:p>
        </p:txBody>
      </p:sp>
      <p:sp>
        <p:nvSpPr>
          <p:cNvPr id="4" name="Прямоугольник 3"/>
          <p:cNvSpPr/>
          <p:nvPr/>
        </p:nvSpPr>
        <p:spPr>
          <a:xfrm>
            <a:off x="714348" y="2928934"/>
            <a:ext cx="3929090" cy="2308324"/>
          </a:xfrm>
          <a:prstGeom prst="rect">
            <a:avLst/>
          </a:prstGeom>
        </p:spPr>
        <p:txBody>
          <a:bodyPr wrap="square">
            <a:spAutoFit/>
          </a:bodyPr>
          <a:lstStyle/>
          <a:p>
            <a:r>
              <a:rPr lang="ru-RU" dirty="0" smtClean="0"/>
              <a:t>В Зимнем дворце обитают призраки императоров и их приближенных: если верить некоторым сотрудникам музея, они время от времени, чаще всего вечером, когда в залах уже нет посетителей, якобы попадаются им на глаза, а по ночам иногда задевают включенную сигнализацию. </a:t>
            </a:r>
            <a:endParaRPr lang="ru-RU" dirty="0"/>
          </a:p>
        </p:txBody>
      </p:sp>
      <p:pic>
        <p:nvPicPr>
          <p:cNvPr id="18438" name="Picture 6" descr="Картинка 12 из 162218">
            <a:hlinkClick r:id="rId2"/>
          </p:cNvPr>
          <p:cNvPicPr>
            <a:picLocks noChangeAspect="1" noChangeArrowheads="1"/>
          </p:cNvPicPr>
          <p:nvPr/>
        </p:nvPicPr>
        <p:blipFill>
          <a:blip r:embed="rId3" cstate="print"/>
          <a:srcRect/>
          <a:stretch>
            <a:fillRect/>
          </a:stretch>
        </p:blipFill>
        <p:spPr bwMode="auto">
          <a:xfrm>
            <a:off x="4929190" y="2714620"/>
            <a:ext cx="3530867" cy="26431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heel(4)">
                                      <p:cBhvr>
                                        <p:cTn id="7" dur="2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414" y="785794"/>
            <a:ext cx="6357982" cy="923330"/>
          </a:xfrm>
          <a:prstGeom prst="rect">
            <a:avLst/>
          </a:prstGeom>
        </p:spPr>
        <p:txBody>
          <a:bodyPr wrap="square">
            <a:spAutoFit/>
          </a:bodyPr>
          <a:lstStyle/>
          <a:p>
            <a:r>
              <a:rPr lang="ru-RU" b="1" dirty="0" smtClean="0"/>
              <a:t>Русский музей в Санкт-Петербурге</a:t>
            </a:r>
            <a:r>
              <a:rPr lang="ru-RU" dirty="0" smtClean="0"/>
              <a:t> является одним из самых больших музеев России, в котором находится коллекция из 400 000 экспонатов.</a:t>
            </a:r>
            <a:endParaRPr lang="ru-RU" dirty="0"/>
          </a:p>
        </p:txBody>
      </p:sp>
      <p:pic>
        <p:nvPicPr>
          <p:cNvPr id="19458" name="Picture 2" descr="Санкт-Петербург, Русский музей"/>
          <p:cNvPicPr>
            <a:picLocks noChangeAspect="1" noChangeArrowheads="1"/>
          </p:cNvPicPr>
          <p:nvPr/>
        </p:nvPicPr>
        <p:blipFill>
          <a:blip r:embed="rId2"/>
          <a:srcRect/>
          <a:stretch>
            <a:fillRect/>
          </a:stretch>
        </p:blipFill>
        <p:spPr bwMode="auto">
          <a:xfrm>
            <a:off x="857224" y="2428868"/>
            <a:ext cx="3688195" cy="30498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4929190" y="2357430"/>
            <a:ext cx="3429024" cy="3693319"/>
          </a:xfrm>
          <a:prstGeom prst="rect">
            <a:avLst/>
          </a:prstGeom>
        </p:spPr>
        <p:txBody>
          <a:bodyPr wrap="square">
            <a:spAutoFit/>
          </a:bodyPr>
          <a:lstStyle/>
          <a:p>
            <a:r>
              <a:rPr lang="ru-RU" dirty="0" smtClean="0"/>
              <a:t>О картинах Русского музея ходит немало легенд. Например, в одном из залов музея находится картина Ореста Кипренского, которую долгое время считали портретом легендарного офицера Дениса Давыдова. Однако уже во второй половине 20 века возникла гипотеза, согласно которой с портрета кисти Кипренского на нас смотрит совсем другой человек. </a:t>
            </a:r>
            <a:br>
              <a:rPr lang="ru-RU"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checkerboard(across)">
                                      <p:cBhvr>
                                        <p:cTn id="7" dur="3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TotalTime>
  <Words>1226</Words>
  <Application>Microsoft Office PowerPoint</Application>
  <PresentationFormat>Экран (4:3)</PresentationFormat>
  <Paragraphs>93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49</cp:revision>
  <dcterms:created xsi:type="dcterms:W3CDTF">2012-01-17T11:39:30Z</dcterms:created>
  <dcterms:modified xsi:type="dcterms:W3CDTF">2013-08-15T12:33:00Z</dcterms:modified>
</cp:coreProperties>
</file>