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5" r:id="rId1"/>
  </p:sldMasterIdLst>
  <p:notesMasterIdLst>
    <p:notesMasterId r:id="rId59"/>
  </p:notesMasterIdLst>
  <p:sldIdLst>
    <p:sldId id="256" r:id="rId2"/>
    <p:sldId id="335" r:id="rId3"/>
    <p:sldId id="336" r:id="rId4"/>
    <p:sldId id="337" r:id="rId5"/>
    <p:sldId id="338" r:id="rId6"/>
    <p:sldId id="339" r:id="rId7"/>
    <p:sldId id="340" r:id="rId8"/>
    <p:sldId id="341" r:id="rId9"/>
    <p:sldId id="342" r:id="rId10"/>
    <p:sldId id="361" r:id="rId11"/>
    <p:sldId id="345" r:id="rId12"/>
    <p:sldId id="347" r:id="rId13"/>
    <p:sldId id="326" r:id="rId14"/>
    <p:sldId id="301" r:id="rId15"/>
    <p:sldId id="302" r:id="rId16"/>
    <p:sldId id="324" r:id="rId17"/>
    <p:sldId id="325" r:id="rId18"/>
    <p:sldId id="273" r:id="rId19"/>
    <p:sldId id="274" r:id="rId20"/>
    <p:sldId id="275" r:id="rId21"/>
    <p:sldId id="276" r:id="rId22"/>
    <p:sldId id="305" r:id="rId23"/>
    <p:sldId id="306" r:id="rId24"/>
    <p:sldId id="307" r:id="rId25"/>
    <p:sldId id="355" r:id="rId26"/>
    <p:sldId id="356" r:id="rId27"/>
    <p:sldId id="294" r:id="rId28"/>
    <p:sldId id="353" r:id="rId29"/>
    <p:sldId id="354" r:id="rId30"/>
    <p:sldId id="295" r:id="rId31"/>
    <p:sldId id="296" r:id="rId32"/>
    <p:sldId id="297" r:id="rId33"/>
    <p:sldId id="298" r:id="rId34"/>
    <p:sldId id="299" r:id="rId35"/>
    <p:sldId id="300" r:id="rId36"/>
    <p:sldId id="308" r:id="rId37"/>
    <p:sldId id="309" r:id="rId38"/>
    <p:sldId id="310" r:id="rId39"/>
    <p:sldId id="311" r:id="rId40"/>
    <p:sldId id="312" r:id="rId41"/>
    <p:sldId id="313" r:id="rId42"/>
    <p:sldId id="314" r:id="rId43"/>
    <p:sldId id="362" r:id="rId44"/>
    <p:sldId id="363" r:id="rId45"/>
    <p:sldId id="315" r:id="rId46"/>
    <p:sldId id="316" r:id="rId47"/>
    <p:sldId id="317" r:id="rId48"/>
    <p:sldId id="318" r:id="rId49"/>
    <p:sldId id="319" r:id="rId50"/>
    <p:sldId id="320" r:id="rId51"/>
    <p:sldId id="321" r:id="rId52"/>
    <p:sldId id="357" r:id="rId53"/>
    <p:sldId id="358" r:id="rId54"/>
    <p:sldId id="348" r:id="rId55"/>
    <p:sldId id="277" r:id="rId56"/>
    <p:sldId id="278" r:id="rId57"/>
    <p:sldId id="351" r:id="rId58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CC0066"/>
    <a:srgbClr val="CC0000"/>
    <a:srgbClr val="FF66FF"/>
    <a:srgbClr val="00FF00"/>
    <a:srgbClr val="333333"/>
    <a:srgbClr val="5F5F5F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133" autoAdjust="0"/>
    <p:restoredTop sz="93068" autoAdjust="0"/>
  </p:normalViewPr>
  <p:slideViewPr>
    <p:cSldViewPr>
      <p:cViewPr>
        <p:scale>
          <a:sx n="66" d="100"/>
          <a:sy n="66" d="100"/>
        </p:scale>
        <p:origin x="-624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57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91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91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12C9EC7-25D8-4757-9796-EC76097C7A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DA09895-AF91-45FD-8BDC-C11F9964ABEE}" type="slidenum">
              <a:rPr lang="ru-RU" smtClean="0"/>
              <a:pPr/>
              <a:t>2</a:t>
            </a:fld>
            <a:endParaRPr lang="ru-RU" smtClean="0"/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81B159-32A3-4A45-87B5-A9C7BBDBA3A6}" type="slidenum">
              <a:rPr lang="ru-RU" smtClean="0"/>
              <a:pPr/>
              <a:t>18</a:t>
            </a:fld>
            <a:endParaRPr lang="ru-RU" smtClean="0"/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766874-9368-4734-83BB-A6CAB06C7EF5}" type="slidenum">
              <a:rPr lang="ru-RU" smtClean="0"/>
              <a:pPr/>
              <a:t>19</a:t>
            </a:fld>
            <a:endParaRPr lang="ru-RU" smtClean="0"/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AF70B3-541F-4524-B38D-8D8C0625FE3A}" type="slidenum">
              <a:rPr lang="ru-RU" smtClean="0"/>
              <a:pPr/>
              <a:t>20</a:t>
            </a:fld>
            <a:endParaRPr lang="ru-RU" smtClean="0"/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9AA7B3E-948C-4E1D-A5EA-BA730325BBAC}" type="slidenum">
              <a:rPr lang="ru-RU" smtClean="0"/>
              <a:pPr/>
              <a:t>21</a:t>
            </a:fld>
            <a:endParaRPr lang="ru-RU" smtClean="0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06AABB-E0B2-4972-9B90-68A142D87C6C}" type="slidenum">
              <a:rPr lang="ru-RU" smtClean="0"/>
              <a:pPr/>
              <a:t>22</a:t>
            </a:fld>
            <a:endParaRPr lang="ru-RU" smtClean="0"/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2D7F3C-A98F-48B3-A0B6-6EBB37B70DFC}" type="slidenum">
              <a:rPr lang="ru-RU" smtClean="0"/>
              <a:pPr/>
              <a:t>23</a:t>
            </a:fld>
            <a:endParaRPr lang="ru-RU" smtClean="0"/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1BB0C54-245D-4CBF-B4E7-99E896575D20}" type="slidenum">
              <a:rPr lang="ru-RU" smtClean="0"/>
              <a:pPr/>
              <a:t>24</a:t>
            </a:fld>
            <a:endParaRPr lang="ru-RU" smtClean="0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1E43157-4159-4D76-8121-A1A0B2B76271}" type="slidenum">
              <a:rPr lang="ru-RU" smtClean="0"/>
              <a:pPr/>
              <a:t>25</a:t>
            </a:fld>
            <a:endParaRPr lang="ru-RU" smtClean="0"/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C90CA6-4986-4CB9-9DD7-2F784803B89B}" type="slidenum">
              <a:rPr lang="ru-RU" smtClean="0"/>
              <a:pPr/>
              <a:t>26</a:t>
            </a:fld>
            <a:endParaRPr lang="ru-RU" smtClean="0"/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D39323-24FE-4842-BBDD-6E128394F692}" type="slidenum">
              <a:rPr lang="ru-RU" smtClean="0"/>
              <a:pPr/>
              <a:t>27</a:t>
            </a:fld>
            <a:endParaRPr lang="ru-RU" smtClean="0"/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7D057CF-FCD7-4522-A211-54BEA464C235}" type="slidenum">
              <a:rPr lang="ru-RU" smtClean="0"/>
              <a:pPr/>
              <a:t>3</a:t>
            </a:fld>
            <a:endParaRPr lang="ru-RU" smtClean="0"/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AE1E5BB-B48E-486C-91BE-FF2D85D655A5}" type="slidenum">
              <a:rPr lang="ru-RU" smtClean="0"/>
              <a:pPr/>
              <a:t>28</a:t>
            </a:fld>
            <a:endParaRPr lang="ru-RU" smtClean="0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32A66D5-CE42-4858-A7AB-0AF2BE17C9D6}" type="slidenum">
              <a:rPr lang="ru-RU" smtClean="0"/>
              <a:pPr/>
              <a:t>29</a:t>
            </a:fld>
            <a:endParaRPr lang="ru-RU" smtClean="0"/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12DA64-1E32-4867-A386-A61A604C5991}" type="slidenum">
              <a:rPr lang="ru-RU" smtClean="0"/>
              <a:pPr/>
              <a:t>30</a:t>
            </a:fld>
            <a:endParaRPr lang="ru-RU" smtClean="0"/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5C7B5F-4460-41FA-938A-047195034158}" type="slidenum">
              <a:rPr lang="ru-RU" smtClean="0"/>
              <a:pPr/>
              <a:t>31</a:t>
            </a:fld>
            <a:endParaRPr lang="ru-RU" smtClean="0"/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BFD2BC-E30D-40BB-B915-5A9ECD203F35}" type="slidenum">
              <a:rPr lang="ru-RU" smtClean="0"/>
              <a:pPr/>
              <a:t>32</a:t>
            </a:fld>
            <a:endParaRPr lang="ru-RU" smtClean="0"/>
          </a:p>
        </p:txBody>
      </p:sp>
      <p:sp>
        <p:nvSpPr>
          <p:cNvPr id="109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A465BE-0983-4B0C-9DC5-165AA1A6E732}" type="slidenum">
              <a:rPr lang="ru-RU" smtClean="0"/>
              <a:pPr/>
              <a:t>33</a:t>
            </a:fld>
            <a:endParaRPr lang="ru-RU" smtClean="0"/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B975CA-352B-4B02-8F6C-4B1893BDE0CA}" type="slidenum">
              <a:rPr lang="ru-RU" smtClean="0"/>
              <a:pPr/>
              <a:t>34</a:t>
            </a:fld>
            <a:endParaRPr lang="ru-RU" smtClean="0"/>
          </a:p>
        </p:txBody>
      </p:sp>
      <p:sp>
        <p:nvSpPr>
          <p:cNvPr id="111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E4BB9B-1B9B-4E55-808B-46109CF0B202}" type="slidenum">
              <a:rPr lang="ru-RU" smtClean="0"/>
              <a:pPr/>
              <a:t>35</a:t>
            </a:fld>
            <a:endParaRPr lang="ru-RU" smtClean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2759073-E5C1-41AF-B7AA-3D9B31D6C7FB}" type="slidenum">
              <a:rPr lang="ru-RU" smtClean="0"/>
              <a:pPr/>
              <a:t>36</a:t>
            </a:fld>
            <a:endParaRPr lang="ru-RU" smtClean="0"/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EF285D4-CB05-4E31-B102-67EE05FC7DA5}" type="slidenum">
              <a:rPr lang="ru-RU" smtClean="0"/>
              <a:pPr/>
              <a:t>37</a:t>
            </a:fld>
            <a:endParaRPr lang="ru-RU" smtClean="0"/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099105E-2FBF-4D39-AB84-AD435553CBFF}" type="slidenum">
              <a:rPr lang="ru-RU" smtClean="0"/>
              <a:pPr/>
              <a:t>4</a:t>
            </a:fld>
            <a:endParaRPr lang="ru-RU" smtClean="0"/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6D33FAD-4DDD-45F3-94AC-8307AB4CC6C2}" type="slidenum">
              <a:rPr lang="ru-RU" smtClean="0"/>
              <a:pPr/>
              <a:t>38</a:t>
            </a:fld>
            <a:endParaRPr lang="ru-RU" smtClean="0"/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41AB94-A158-40D9-84EE-25DD19427E37}" type="slidenum">
              <a:rPr lang="ru-RU" smtClean="0"/>
              <a:pPr/>
              <a:t>39</a:t>
            </a:fld>
            <a:endParaRPr lang="ru-RU" smtClean="0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F314E6-A754-463C-9E9F-B9CCB90AF6FC}" type="slidenum">
              <a:rPr lang="ru-RU" smtClean="0"/>
              <a:pPr/>
              <a:t>40</a:t>
            </a:fld>
            <a:endParaRPr lang="ru-RU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DFB7D4-4C85-4263-8E89-99A8664EB2BB}" type="slidenum">
              <a:rPr lang="ru-RU" smtClean="0"/>
              <a:pPr/>
              <a:t>41</a:t>
            </a:fld>
            <a:endParaRPr lang="ru-RU" smtClean="0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4D5CA05-F707-45C5-B162-E8C29470A78B}" type="slidenum">
              <a:rPr lang="ru-RU" smtClean="0"/>
              <a:pPr/>
              <a:t>42</a:t>
            </a:fld>
            <a:endParaRPr lang="ru-RU" smtClean="0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09FBDA2-61C7-4594-8ABD-6204DAE45D11}" type="slidenum">
              <a:rPr lang="ru-RU" smtClean="0"/>
              <a:pPr/>
              <a:t>43</a:t>
            </a:fld>
            <a:endParaRPr lang="ru-RU" smtClean="0"/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BA8F23-8158-44DE-9F08-941A0DFBEA98}" type="slidenum">
              <a:rPr lang="ru-RU" smtClean="0"/>
              <a:pPr/>
              <a:t>44</a:t>
            </a:fld>
            <a:endParaRPr lang="ru-RU" smtClean="0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3E631B2-ADDD-402F-8FCB-CFED83CAE487}" type="slidenum">
              <a:rPr lang="ru-RU" smtClean="0"/>
              <a:pPr/>
              <a:t>45</a:t>
            </a:fld>
            <a:endParaRPr lang="ru-RU" smtClean="0"/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F86E01-1309-470A-9618-2D4987D4CFB2}" type="slidenum">
              <a:rPr lang="ru-RU" smtClean="0"/>
              <a:pPr/>
              <a:t>46</a:t>
            </a:fld>
            <a:endParaRPr lang="ru-RU" smtClean="0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FB481D3-B561-48AA-BECD-586C16719823}" type="slidenum">
              <a:rPr lang="ru-RU" smtClean="0"/>
              <a:pPr/>
              <a:t>47</a:t>
            </a:fld>
            <a:endParaRPr lang="ru-RU" smtClean="0"/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B1FB116-DE3E-40C5-9616-ADBD365C7034}" type="slidenum">
              <a:rPr lang="ru-RU" smtClean="0"/>
              <a:pPr/>
              <a:t>5</a:t>
            </a:fld>
            <a:endParaRPr lang="ru-RU" smtClean="0"/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AD70A01-A6F8-454B-88AF-A6A989DB12B3}" type="slidenum">
              <a:rPr lang="ru-RU" smtClean="0"/>
              <a:pPr/>
              <a:t>48</a:t>
            </a:fld>
            <a:endParaRPr lang="ru-RU" smtClean="0"/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D2175DC-A7B8-4313-AF30-02E31B784876}" type="slidenum">
              <a:rPr lang="ru-RU" smtClean="0"/>
              <a:pPr/>
              <a:t>49</a:t>
            </a:fld>
            <a:endParaRPr lang="ru-RU" smtClean="0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9DFCAC2-8D9E-4B4B-94BF-582AB00A2DC7}" type="slidenum">
              <a:rPr lang="ru-RU" smtClean="0"/>
              <a:pPr/>
              <a:t>50</a:t>
            </a:fld>
            <a:endParaRPr lang="ru-RU" smtClean="0"/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1E2142B-E5B7-4C68-8E5E-6F7FBB992DDC}" type="slidenum">
              <a:rPr lang="ru-RU" smtClean="0"/>
              <a:pPr/>
              <a:t>51</a:t>
            </a:fld>
            <a:endParaRPr lang="ru-RU" smtClean="0"/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B2EBA1-045E-47E2-ADDD-A1D8E138A559}" type="slidenum">
              <a:rPr lang="ru-RU" smtClean="0"/>
              <a:pPr/>
              <a:t>52</a:t>
            </a:fld>
            <a:endParaRPr lang="ru-RU" smtClean="0"/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6B6496B-F377-4FF5-9322-79ACEBC96A31}" type="slidenum">
              <a:rPr lang="ru-RU" smtClean="0"/>
              <a:pPr/>
              <a:t>53</a:t>
            </a:fld>
            <a:endParaRPr lang="ru-RU" smtClean="0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8D4457B-D5AC-4DEA-9675-F3212F695A26}" type="slidenum">
              <a:rPr lang="ru-RU" smtClean="0"/>
              <a:pPr/>
              <a:t>55</a:t>
            </a:fld>
            <a:endParaRPr lang="ru-RU" smtClean="0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A5077B98-3BD9-4110-9F9F-DE2728635A64}" type="slidenum">
              <a:rPr lang="ru-RU" sz="1200"/>
              <a:pPr algn="r"/>
              <a:t>57</a:t>
            </a:fld>
            <a:endParaRPr lang="ru-RU" sz="1200"/>
          </a:p>
        </p:txBody>
      </p:sp>
      <p:sp>
        <p:nvSpPr>
          <p:cNvPr id="133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EFD31CA-66B2-409F-A723-E619AFAA45F8}" type="slidenum">
              <a:rPr lang="ru-RU" smtClean="0"/>
              <a:pPr/>
              <a:t>6</a:t>
            </a:fld>
            <a:endParaRPr lang="ru-RU" smtClean="0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3693D4-07AA-4BA0-8559-C330DC4A3752}" type="slidenum">
              <a:rPr lang="ru-RU" smtClean="0"/>
              <a:pPr/>
              <a:t>7</a:t>
            </a:fld>
            <a:endParaRPr lang="ru-RU" smtClean="0"/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DBD6681-BEBC-4559-9082-05E13D597149}" type="slidenum">
              <a:rPr lang="ru-RU" smtClean="0"/>
              <a:pPr/>
              <a:t>8</a:t>
            </a:fld>
            <a:endParaRPr lang="ru-RU" smtClean="0"/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C6C4DB-3988-49A4-A55E-773BE2043D0A}" type="slidenum">
              <a:rPr lang="ru-RU" smtClean="0"/>
              <a:pPr/>
              <a:t>9</a:t>
            </a:fld>
            <a:endParaRPr lang="ru-RU" smtClean="0"/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85C20E-88DC-478C-94BC-7F54DE1A44B7}" type="slidenum">
              <a:rPr lang="ru-RU" smtClean="0"/>
              <a:pPr/>
              <a:t>10</a:t>
            </a:fld>
            <a:endParaRPr lang="ru-RU" smtClean="0"/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CEA94814-C8EF-4B66-BFCD-C79026D45A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312A8-4AFE-43CA-BC39-447398D669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8FBCAABF-3A04-4ED4-9D0E-030E018306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50A2D8-23E4-4913-8110-5FC2273DEC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483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D748E-EB32-4B89-9981-BE35F020BE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1D355-CDC5-43CC-B573-E9F0676EDE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6916E89-6C34-42B8-88DE-58EF35DEB8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FC0735-9BA1-417A-82DD-D121316005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9560D-FDC0-4818-9BBB-9E0B028B20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BB23F-E319-4920-977D-B8C88A63F8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D10A2F-E3B1-4D8C-8A0F-45B8FE6D76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CF029A-8988-4931-B21C-BAA5AEBAA5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FEE8194-1E03-4E9E-B0F8-37BE7CE603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5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0" name="Текст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9FAA84B5-9E9C-4DAB-A122-FFF8E001FD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40" r:id="rId2"/>
    <p:sldLayoutId id="2147483850" r:id="rId3"/>
    <p:sldLayoutId id="2147483841" r:id="rId4"/>
    <p:sldLayoutId id="2147483842" r:id="rId5"/>
    <p:sldLayoutId id="2147483843" r:id="rId6"/>
    <p:sldLayoutId id="2147483844" r:id="rId7"/>
    <p:sldLayoutId id="2147483845" r:id="rId8"/>
    <p:sldLayoutId id="2147483851" r:id="rId9"/>
    <p:sldLayoutId id="2147483846" r:id="rId10"/>
    <p:sldLayoutId id="2147483852" r:id="rId11"/>
    <p:sldLayoutId id="2147483847" r:id="rId12"/>
    <p:sldLayoutId id="2147483848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Cambri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Cambri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Cambri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Cambr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eaLnBrk="0" fontAlgn="base" hangingPunct="0">
        <a:spcBef>
          <a:spcPts val="500"/>
        </a:spcBef>
        <a:spcAft>
          <a:spcPct val="0"/>
        </a:spcAft>
        <a:buClr>
          <a:srgbClr val="748560"/>
        </a:buClr>
        <a:buSzPct val="80000"/>
        <a:buFont typeface="Wingdings 2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eaLnBrk="0" fontAlgn="base" hangingPunct="0">
        <a:spcBef>
          <a:spcPts val="400"/>
        </a:spcBef>
        <a:spcAft>
          <a:spcPct val="0"/>
        </a:spcAft>
        <a:buClr>
          <a:srgbClr val="748560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748560"/>
        </a:buClr>
        <a:buSzPct val="80000"/>
        <a:buFont typeface="Wingdings 2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eaLnBrk="0" fontAlgn="base" hangingPunct="0">
        <a:spcBef>
          <a:spcPts val="400"/>
        </a:spcBef>
        <a:spcAft>
          <a:spcPct val="0"/>
        </a:spcAft>
        <a:buClr>
          <a:srgbClr val="748560"/>
        </a:buClr>
        <a:buSzPct val="70000"/>
        <a:buFont typeface="Wingdings" pitchFamily="2" charset="2"/>
        <a:buChar char="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8.xml"/><Relationship Id="rId1" Type="http://schemas.openxmlformats.org/officeDocument/2006/relationships/video" Target="file:///C:\Documents%20and%20Settings\&#1096;&#1082;&#1086;&#1083;&#1072;\&#1056;&#1072;&#1073;&#1086;&#1095;&#1080;&#1081;%20&#1089;&#1090;&#1086;&#1083;\&#1042;&#1079;&#1072;&#1080;&#1084;&#1086;&#1076;&#1077;&#1081;&#1089;&#1090;&#1074;&#1080;&#1077;%20&#1089;&#1091;&#1083;&#1100;&#1092;&#1072;&#1090;&#1072;%20&#1078;&#1077;&#1083;&#1077;&#1079;&#1072;%20II%20&#1089;%20&#1082;&#1088;&#1072;&#1089;&#1085;&#1086;&#1081;%20&#1082;&#1088;&#1086;&#1074;&#1103;&#1085;&#1086;&#1081;%20&#1089;&#1086;&#1083;&#1100;&#1102;.wmv" TargetMode="Externa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7" Type="http://schemas.openxmlformats.org/officeDocument/2006/relationships/image" Target="../media/image13.gif"/><Relationship Id="rId2" Type="http://schemas.openxmlformats.org/officeDocument/2006/relationships/slide" Target="slide14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54.xml"/><Relationship Id="rId5" Type="http://schemas.openxmlformats.org/officeDocument/2006/relationships/slide" Target="slide17.xml"/><Relationship Id="rId4" Type="http://schemas.openxmlformats.org/officeDocument/2006/relationships/slide" Target="slide1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slide" Target="slide19.xml"/><Relationship Id="rId7" Type="http://schemas.openxmlformats.org/officeDocument/2006/relationships/slide" Target="slide23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22.xml"/><Relationship Id="rId5" Type="http://schemas.openxmlformats.org/officeDocument/2006/relationships/slide" Target="slide21.xml"/><Relationship Id="rId4" Type="http://schemas.openxmlformats.org/officeDocument/2006/relationships/slide" Target="slide20.xml"/><Relationship Id="rId9" Type="http://schemas.openxmlformats.org/officeDocument/2006/relationships/image" Target="../media/image14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35.xml"/><Relationship Id="rId3" Type="http://schemas.openxmlformats.org/officeDocument/2006/relationships/slide" Target="slide30.xml"/><Relationship Id="rId7" Type="http://schemas.openxmlformats.org/officeDocument/2006/relationships/slide" Target="slide34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33.xml"/><Relationship Id="rId5" Type="http://schemas.openxmlformats.org/officeDocument/2006/relationships/slide" Target="slide32.xml"/><Relationship Id="rId4" Type="http://schemas.openxmlformats.org/officeDocument/2006/relationships/slide" Target="slide31.xml"/><Relationship Id="rId9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42.xml"/><Relationship Id="rId3" Type="http://schemas.openxmlformats.org/officeDocument/2006/relationships/slide" Target="slide37.xml"/><Relationship Id="rId7" Type="http://schemas.openxmlformats.org/officeDocument/2006/relationships/slide" Target="slide41.xml"/><Relationship Id="rId2" Type="http://schemas.openxmlformats.org/officeDocument/2006/relationships/slide" Target="slide36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40.xml"/><Relationship Id="rId5" Type="http://schemas.openxmlformats.org/officeDocument/2006/relationships/slide" Target="slide39.xml"/><Relationship Id="rId4" Type="http://schemas.openxmlformats.org/officeDocument/2006/relationships/slide" Target="slide38.xml"/><Relationship Id="rId9" Type="http://schemas.openxmlformats.org/officeDocument/2006/relationships/image" Target="../media/image16.gi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51.xml"/><Relationship Id="rId3" Type="http://schemas.openxmlformats.org/officeDocument/2006/relationships/slide" Target="slide46.xml"/><Relationship Id="rId7" Type="http://schemas.openxmlformats.org/officeDocument/2006/relationships/slide" Target="slide50.xml"/><Relationship Id="rId2" Type="http://schemas.openxmlformats.org/officeDocument/2006/relationships/slide" Target="slide45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49.xml"/><Relationship Id="rId5" Type="http://schemas.openxmlformats.org/officeDocument/2006/relationships/slide" Target="slide48.xml"/><Relationship Id="rId4" Type="http://schemas.openxmlformats.org/officeDocument/2006/relationships/slide" Target="slide47.xml"/><Relationship Id="rId9" Type="http://schemas.openxmlformats.org/officeDocument/2006/relationships/image" Target="../media/image17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gif"/><Relationship Id="rId4" Type="http://schemas.openxmlformats.org/officeDocument/2006/relationships/slide" Target="slide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gif"/><Relationship Id="rId4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gif"/><Relationship Id="rId4" Type="http://schemas.openxmlformats.org/officeDocument/2006/relationships/slide" Target="slide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gif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gif"/><Relationship Id="rId4" Type="http://schemas.openxmlformats.org/officeDocument/2006/relationships/slide" Target="slide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gif"/><Relationship Id="rId4" Type="http://schemas.openxmlformats.org/officeDocument/2006/relationships/slide" Target="slide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gif"/><Relationship Id="rId4" Type="http://schemas.openxmlformats.org/officeDocument/2006/relationships/slide" Target="slide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19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19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slide" Target="slide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slide" Target="slide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slide" Target="slide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slide" Target="slide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slide" Target="slide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slide" Target="slide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4.jpeg"/><Relationship Id="rId4" Type="http://schemas.openxmlformats.org/officeDocument/2006/relationships/slide" Target="slide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slide" Target="slide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slide" Target="slide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slide" Target="slide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slide" Target="slide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slide" Target="slide1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slide" Target="slide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slide" Target="slide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slide" Target="slide1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slide" Target="slide1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slide" Target="slide1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slide" Target="slide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slide" Target="slide1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slide" Target="slide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slide" Target="slide1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slide" Target="slide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slide" Target="slide1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45.xml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5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147" name="Содержимое 6" descr="0_5b77b_21efd405_L.gif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9063" y="642938"/>
            <a:ext cx="7810500" cy="5357812"/>
          </a:xfrm>
        </p:spPr>
      </p:pic>
      <p:sp>
        <p:nvSpPr>
          <p:cNvPr id="2060" name="Text Box 12"/>
          <p:cNvSpPr txBox="1">
            <a:spLocks noChangeArrowheads="1"/>
          </p:cNvSpPr>
          <p:nvPr/>
        </p:nvSpPr>
        <p:spPr bwMode="auto">
          <a:xfrm>
            <a:off x="971550" y="1052513"/>
            <a:ext cx="604837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8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Разминка для ума</a:t>
            </a:r>
            <a:endParaRPr lang="ru-RU" sz="4800" b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971550" y="3573463"/>
            <a:ext cx="76327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ru-RU" sz="4800" b="1" i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«</a:t>
            </a:r>
            <a:endParaRPr lang="ru-RU" sz="4800" b="1" i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8625" y="4522788"/>
            <a:ext cx="3635375" cy="233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0" grpId="0"/>
      <p:bldP spid="206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ChangeArrowheads="1"/>
          </p:cNvSpPr>
          <p:nvPr/>
        </p:nvSpPr>
        <p:spPr bwMode="auto">
          <a:xfrm>
            <a:off x="0" y="339725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36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3 конкурс</a:t>
            </a:r>
            <a:r>
              <a:rPr kumimoji="1" lang="ru-RU" sz="36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:«Что это такое?»</a:t>
            </a:r>
            <a:r>
              <a:rPr kumimoji="1" lang="ru-RU" sz="36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</a:p>
        </p:txBody>
      </p:sp>
      <p:sp>
        <p:nvSpPr>
          <p:cNvPr id="223235" name="Text Box 3"/>
          <p:cNvSpPr txBox="1">
            <a:spLocks noChangeArrowheads="1"/>
          </p:cNvSpPr>
          <p:nvPr/>
        </p:nvSpPr>
        <p:spPr bwMode="auto">
          <a:xfrm>
            <a:off x="323850" y="1412875"/>
            <a:ext cx="7207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9.</a:t>
            </a:r>
            <a:endParaRPr kumimoji="1" lang="ru-RU" sz="32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223236" name="Text Box 4"/>
          <p:cNvSpPr txBox="1">
            <a:spLocks noChangeArrowheads="1"/>
          </p:cNvSpPr>
          <p:nvPr/>
        </p:nvSpPr>
        <p:spPr bwMode="auto">
          <a:xfrm>
            <a:off x="1763713" y="3860800"/>
            <a:ext cx="15843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Ответ:</a:t>
            </a:r>
          </a:p>
        </p:txBody>
      </p:sp>
      <p:sp>
        <p:nvSpPr>
          <p:cNvPr id="223237" name="Rectangle 5"/>
          <p:cNvSpPr>
            <a:spLocks noChangeArrowheads="1"/>
          </p:cNvSpPr>
          <p:nvPr/>
        </p:nvSpPr>
        <p:spPr bwMode="auto">
          <a:xfrm>
            <a:off x="3348038" y="3908425"/>
            <a:ext cx="1655762" cy="523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28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Зверобой</a:t>
            </a:r>
          </a:p>
        </p:txBody>
      </p:sp>
      <p:pic>
        <p:nvPicPr>
          <p:cNvPr id="223238" name="Picture 6" descr="J00791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3644900"/>
            <a:ext cx="1238250" cy="280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3241" name="Rectangle 9"/>
          <p:cNvSpPr>
            <a:spLocks noChangeArrowheads="1"/>
          </p:cNvSpPr>
          <p:nvPr/>
        </p:nvSpPr>
        <p:spPr bwMode="auto">
          <a:xfrm>
            <a:off x="1042988" y="1412875"/>
            <a:ext cx="77771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kumimoji="1"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Трава от 99 болезней. </a:t>
            </a:r>
            <a:endParaRPr kumimoji="1"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pic>
        <p:nvPicPr>
          <p:cNvPr id="26632" name="Рисунок 8" descr="http://img1.liveinternet.ru/images/attach/c/1/60/594/60594471_1277099339_Hypericum_perforatum_L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25" y="3000375"/>
            <a:ext cx="2500313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3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3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3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23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32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3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3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3235" grpId="0"/>
      <p:bldP spid="223236" grpId="0"/>
      <p:bldP spid="223237" grpId="0" animBg="1"/>
      <p:bldP spid="2232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ChangeArrowheads="1"/>
          </p:cNvSpPr>
          <p:nvPr/>
        </p:nvSpPr>
        <p:spPr bwMode="auto">
          <a:xfrm>
            <a:off x="285750" y="571500"/>
            <a:ext cx="4929188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ru-RU" sz="44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Демонстрация опытов</a:t>
            </a:r>
            <a:r>
              <a:rPr kumimoji="1" lang="ru-RU" sz="4400" dirty="0">
                <a:latin typeface="Times New Roman" pitchFamily="18" charset="0"/>
              </a:rPr>
              <a:t> </a:t>
            </a:r>
          </a:p>
        </p:txBody>
      </p:sp>
      <p:pic>
        <p:nvPicPr>
          <p:cNvPr id="227331" name="Picture 3" descr="и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88" y="428625"/>
            <a:ext cx="2690812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28600"/>
            <a:ext cx="4900613" cy="1173163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27653" name="Текст 5"/>
          <p:cNvSpPr>
            <a:spLocks noGrp="1"/>
          </p:cNvSpPr>
          <p:nvPr>
            <p:ph type="body" idx="2"/>
          </p:nvPr>
        </p:nvSpPr>
        <p:spPr>
          <a:xfrm>
            <a:off x="457200" y="1497013"/>
            <a:ext cx="5897563" cy="603250"/>
          </a:xfrm>
        </p:spPr>
        <p:txBody>
          <a:bodyPr/>
          <a:lstStyle/>
          <a:p>
            <a:pPr>
              <a:spcBef>
                <a:spcPct val="0"/>
              </a:spcBef>
              <a:spcAft>
                <a:spcPct val="0"/>
              </a:spcAft>
            </a:pPr>
            <a:endParaRPr lang="ru-RU" smtClean="0"/>
          </a:p>
        </p:txBody>
      </p:sp>
      <p:pic>
        <p:nvPicPr>
          <p:cNvPr id="7" name="Взаимодействие сульфата железа II с красной кровяной солью.wmv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4"/>
          <a:srcRect/>
          <a:stretch>
            <a:fillRect/>
          </a:stretch>
        </p:blipFill>
        <p:spPr>
          <a:xfrm>
            <a:off x="1143000" y="2143125"/>
            <a:ext cx="5786438" cy="373538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7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7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7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73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7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7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2273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/>
          <p:cNvSpPr>
            <a:spLocks noChangeArrowheads="1"/>
          </p:cNvSpPr>
          <p:nvPr/>
        </p:nvSpPr>
        <p:spPr bwMode="auto">
          <a:xfrm>
            <a:off x="1898650" y="1460500"/>
            <a:ext cx="5087938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ru-RU" sz="44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4 конкурс </a:t>
            </a:r>
          </a:p>
          <a:p>
            <a:pPr>
              <a:defRPr/>
            </a:pPr>
            <a:r>
              <a:rPr kumimoji="1" lang="ru-RU" sz="44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«Что? Где? О чем?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9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9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9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937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ChangeArrowheads="1"/>
          </p:cNvSpPr>
          <p:nvPr/>
        </p:nvSpPr>
        <p:spPr bwMode="auto">
          <a:xfrm>
            <a:off x="785813" y="0"/>
            <a:ext cx="7215187" cy="587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tabLst>
                <a:tab pos="3200400" algn="l"/>
              </a:tabLst>
              <a:defRPr/>
            </a:pPr>
            <a:endParaRPr kumimoji="1" lang="ru-RU" sz="3200" b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tabLst>
                <a:tab pos="3200400" algn="l"/>
              </a:tabLst>
              <a:defRPr/>
            </a:pPr>
            <a:r>
              <a:rPr kumimoji="1" lang="ru-RU" sz="32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 конкурс «Что? Где? О чём?»</a:t>
            </a:r>
          </a:p>
          <a:p>
            <a:pPr>
              <a:tabLst>
                <a:tab pos="3200400" algn="l"/>
              </a:tabLst>
              <a:defRPr/>
            </a:pPr>
            <a:endParaRPr kumimoji="1" lang="ru-RU" sz="3200" b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tabLst>
                <a:tab pos="3200400" algn="l"/>
              </a:tabLst>
              <a:defRPr/>
            </a:pPr>
            <a:r>
              <a:rPr kumimoji="1" lang="ru-RU" sz="40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hlinkClick r:id="rId2" action="ppaction://hlinksldjump"/>
              </a:rPr>
              <a:t>Химия</a:t>
            </a:r>
            <a:endParaRPr kumimoji="1" lang="ru-RU" sz="4000" b="1" i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>
              <a:tabLst>
                <a:tab pos="3200400" algn="l"/>
              </a:tabLst>
              <a:defRPr/>
            </a:pPr>
            <a:endParaRPr kumimoji="1" lang="ru-RU" sz="4000" b="1" i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>
              <a:tabLst>
                <a:tab pos="3200400" algn="l"/>
              </a:tabLst>
              <a:defRPr/>
            </a:pPr>
            <a:r>
              <a:rPr kumimoji="1" lang="ru-RU" sz="40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hlinkClick r:id="rId3" action="ppaction://hlinksldjump"/>
              </a:rPr>
              <a:t>География</a:t>
            </a:r>
            <a:endParaRPr kumimoji="1" lang="ru-RU" sz="4000" b="1" i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>
              <a:tabLst>
                <a:tab pos="3200400" algn="l"/>
              </a:tabLst>
              <a:defRPr/>
            </a:pPr>
            <a:endParaRPr kumimoji="1" lang="ru-RU" sz="4000" b="1" i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>
              <a:tabLst>
                <a:tab pos="3200400" algn="l"/>
              </a:tabLst>
              <a:defRPr/>
            </a:pPr>
            <a:r>
              <a:rPr kumimoji="1" lang="ru-RU" sz="40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hlinkClick r:id="rId4" action="ppaction://hlinksldjump"/>
              </a:rPr>
              <a:t>Биология</a:t>
            </a:r>
            <a:endParaRPr kumimoji="1" lang="ru-RU" sz="4000" b="1" i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>
              <a:tabLst>
                <a:tab pos="3200400" algn="l"/>
              </a:tabLst>
              <a:defRPr/>
            </a:pPr>
            <a:endParaRPr kumimoji="1" lang="ru-RU" sz="4000" b="1" i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>
              <a:tabLst>
                <a:tab pos="3200400" algn="l"/>
              </a:tabLst>
              <a:defRPr/>
            </a:pPr>
            <a:r>
              <a:rPr kumimoji="1" lang="ru-RU" sz="40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hlinkClick r:id="rId5" action="ppaction://hlinksldjump"/>
              </a:rPr>
              <a:t>Физика</a:t>
            </a:r>
            <a:endParaRPr kumimoji="1" lang="ru-RU" sz="4000" b="1" i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90467" name="Rectangle 3"/>
          <p:cNvSpPr>
            <a:spLocks noChangeArrowheads="1"/>
          </p:cNvSpPr>
          <p:nvPr/>
        </p:nvSpPr>
        <p:spPr bwMode="auto">
          <a:xfrm>
            <a:off x="5257800" y="35814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defRPr/>
            </a:pPr>
            <a:endParaRPr kumimoji="1" lang="ru-RU" sz="2400" b="1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29700" name="AutoShape 5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72450" y="6165850"/>
            <a:ext cx="719138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9701" name="Picture 6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33388" y="1058863"/>
            <a:ext cx="3067050" cy="508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04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0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0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04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0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0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466" grpId="0"/>
      <p:bldP spid="19046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ChangeArrowheads="1"/>
          </p:cNvSpPr>
          <p:nvPr/>
        </p:nvSpPr>
        <p:spPr bwMode="auto">
          <a:xfrm>
            <a:off x="2484438" y="166688"/>
            <a:ext cx="4248150" cy="667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>
              <a:tabLst>
                <a:tab pos="3200400" algn="l"/>
              </a:tabLst>
              <a:defRPr/>
            </a:pPr>
            <a:r>
              <a:rPr kumimoji="1" lang="ru-RU" sz="36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Содержание:                   ХИМИЯ</a:t>
            </a:r>
          </a:p>
          <a:p>
            <a:pPr marL="342900" indent="-342900" algn="l">
              <a:tabLst>
                <a:tab pos="3200400" algn="l"/>
              </a:tabLst>
              <a:defRPr/>
            </a:pPr>
            <a:endParaRPr kumimoji="1" lang="ru-RU" sz="3600" b="1" i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marL="342900" indent="-342900">
              <a:buFontTx/>
              <a:buAutoNum type="arabicPeriod"/>
              <a:tabLst>
                <a:tab pos="3200400" algn="l"/>
              </a:tabLst>
              <a:defRPr/>
            </a:pPr>
            <a:r>
              <a:rPr kumimoji="1" lang="ru-RU" sz="32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hlinkClick r:id="rId2" action="ppaction://hlinksldjump"/>
              </a:rPr>
              <a:t>Вопрос</a:t>
            </a:r>
            <a:endParaRPr kumimoji="1" lang="ru-RU" sz="3200" b="1" i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marL="342900" indent="-342900">
              <a:buFontTx/>
              <a:buAutoNum type="arabicPeriod"/>
              <a:tabLst>
                <a:tab pos="3200400" algn="l"/>
              </a:tabLst>
              <a:defRPr/>
            </a:pPr>
            <a:r>
              <a:rPr kumimoji="1" lang="ru-RU" sz="32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hlinkClick r:id="rId3" action="ppaction://hlinksldjump"/>
              </a:rPr>
              <a:t>Вопрос</a:t>
            </a:r>
            <a:endParaRPr kumimoji="1" lang="ru-RU" sz="3200" b="1" i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marL="342900" indent="-342900">
              <a:buFontTx/>
              <a:buAutoNum type="arabicPeriod"/>
              <a:tabLst>
                <a:tab pos="3200400" algn="l"/>
              </a:tabLst>
              <a:defRPr/>
            </a:pPr>
            <a:r>
              <a:rPr kumimoji="1" lang="ru-RU" sz="32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hlinkClick r:id="rId4" action="ppaction://hlinksldjump"/>
              </a:rPr>
              <a:t>Вопрос</a:t>
            </a:r>
            <a:endParaRPr kumimoji="1" lang="ru-RU" sz="3200" b="1" i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marL="342900" indent="-342900">
              <a:buFontTx/>
              <a:buAutoNum type="arabicPeriod"/>
              <a:tabLst>
                <a:tab pos="3200400" algn="l"/>
              </a:tabLst>
              <a:defRPr/>
            </a:pPr>
            <a:r>
              <a:rPr kumimoji="1" lang="ru-RU" sz="32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hlinkClick r:id="rId5" action="ppaction://hlinksldjump"/>
              </a:rPr>
              <a:t>Вопрос</a:t>
            </a:r>
            <a:endParaRPr kumimoji="1" lang="ru-RU" sz="3200" b="1" i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marL="342900" indent="-342900">
              <a:buFontTx/>
              <a:buAutoNum type="arabicPeriod"/>
              <a:tabLst>
                <a:tab pos="3200400" algn="l"/>
              </a:tabLst>
              <a:defRPr/>
            </a:pPr>
            <a:r>
              <a:rPr kumimoji="1" lang="ru-RU" sz="32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hlinkClick r:id="rId6" action="ppaction://hlinksldjump"/>
              </a:rPr>
              <a:t>Вопрос</a:t>
            </a:r>
            <a:endParaRPr kumimoji="1" lang="ru-RU" sz="3200" b="1" i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marL="342900" indent="-342900">
              <a:buFontTx/>
              <a:buAutoNum type="arabicPeriod"/>
              <a:tabLst>
                <a:tab pos="3200400" algn="l"/>
              </a:tabLst>
              <a:defRPr/>
            </a:pPr>
            <a:r>
              <a:rPr kumimoji="1" lang="ru-RU" sz="32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hlinkClick r:id="rId7" action="ppaction://hlinksldjump"/>
              </a:rPr>
              <a:t>Вопрос</a:t>
            </a:r>
            <a:endParaRPr kumimoji="1" lang="ru-RU" sz="3200" b="1" i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marL="342900" indent="-342900">
              <a:buFontTx/>
              <a:buAutoNum type="arabicPeriod"/>
              <a:tabLst>
                <a:tab pos="3200400" algn="l"/>
              </a:tabLst>
              <a:defRPr/>
            </a:pPr>
            <a:r>
              <a:rPr kumimoji="1" lang="ru-RU" sz="32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hlinkClick r:id="rId8" action="ppaction://hlinksldjump"/>
              </a:rPr>
              <a:t>Вопрос</a:t>
            </a:r>
            <a:endParaRPr kumimoji="1" lang="ru-RU" sz="3200" b="1" i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marL="342900" indent="-342900">
              <a:buFontTx/>
              <a:buAutoNum type="arabicPeriod"/>
              <a:tabLst>
                <a:tab pos="3200400" algn="l"/>
              </a:tabLst>
              <a:defRPr/>
            </a:pPr>
            <a:r>
              <a:rPr kumimoji="1" lang="ru-RU" sz="3200" b="1" i="1" u="sng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Вопрос</a:t>
            </a:r>
          </a:p>
          <a:p>
            <a:pPr marL="342900" indent="-342900">
              <a:buFontTx/>
              <a:buAutoNum type="arabicPeriod"/>
              <a:tabLst>
                <a:tab pos="3200400" algn="l"/>
              </a:tabLst>
              <a:defRPr/>
            </a:pPr>
            <a:r>
              <a:rPr kumimoji="1" lang="ru-RU" sz="3200" b="1" i="1" u="sng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Вопрос</a:t>
            </a:r>
          </a:p>
          <a:p>
            <a:pPr marL="342900" indent="-342900" algn="l">
              <a:tabLst>
                <a:tab pos="3200400" algn="l"/>
              </a:tabLst>
              <a:defRPr/>
            </a:pPr>
            <a:endParaRPr kumimoji="1" lang="ru-RU" sz="3200" b="1" i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30723" name="Picture 4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00063" y="3786188"/>
            <a:ext cx="2627312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ChangeArrowheads="1"/>
          </p:cNvSpPr>
          <p:nvPr/>
        </p:nvSpPr>
        <p:spPr bwMode="auto">
          <a:xfrm>
            <a:off x="1692275" y="87313"/>
            <a:ext cx="4824413" cy="754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>
              <a:tabLst>
                <a:tab pos="3200400" algn="l"/>
              </a:tabLst>
              <a:defRPr/>
            </a:pPr>
            <a:r>
              <a:rPr kumimoji="1" lang="ru-RU" sz="36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Содержание: </a:t>
            </a:r>
          </a:p>
          <a:p>
            <a:pPr marL="342900" indent="-342900">
              <a:tabLst>
                <a:tab pos="3200400" algn="l"/>
              </a:tabLst>
              <a:defRPr/>
            </a:pPr>
            <a:r>
              <a:rPr kumimoji="1" lang="ru-RU" sz="36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ГЕОГРАФИЯ</a:t>
            </a:r>
          </a:p>
          <a:p>
            <a:pPr marL="342900" indent="-342900">
              <a:tabLst>
                <a:tab pos="3200400" algn="l"/>
              </a:tabLst>
              <a:defRPr/>
            </a:pPr>
            <a:endParaRPr kumimoji="1" lang="ru-RU" sz="3600" b="1" i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marL="342900" indent="-342900">
              <a:buFontTx/>
              <a:buAutoNum type="arabicPeriod"/>
              <a:tabLst>
                <a:tab pos="3200400" algn="l"/>
              </a:tabLst>
              <a:defRPr/>
            </a:pPr>
            <a:r>
              <a:rPr kumimoji="1" lang="ru-RU" sz="32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hlinkClick r:id="rId2" action="ppaction://hlinksldjump"/>
              </a:rPr>
              <a:t>Вопрос</a:t>
            </a:r>
            <a:endParaRPr kumimoji="1" lang="ru-RU" sz="3200" b="1" i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marL="342900" indent="-342900">
              <a:buFontTx/>
              <a:buAutoNum type="arabicPeriod"/>
              <a:tabLst>
                <a:tab pos="3200400" algn="l"/>
              </a:tabLst>
              <a:defRPr/>
            </a:pPr>
            <a:r>
              <a:rPr kumimoji="1" lang="ru-RU" sz="32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hlinkClick r:id="rId3" action="ppaction://hlinksldjump"/>
              </a:rPr>
              <a:t>Вопрос</a:t>
            </a:r>
            <a:endParaRPr kumimoji="1" lang="ru-RU" sz="3200" b="1" i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marL="342900" indent="-342900">
              <a:buFontTx/>
              <a:buAutoNum type="arabicPeriod"/>
              <a:tabLst>
                <a:tab pos="3200400" algn="l"/>
              </a:tabLst>
              <a:defRPr/>
            </a:pPr>
            <a:r>
              <a:rPr kumimoji="1" lang="ru-RU" sz="32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hlinkClick r:id="rId4" action="ppaction://hlinksldjump"/>
              </a:rPr>
              <a:t>Вопрос</a:t>
            </a:r>
            <a:endParaRPr kumimoji="1" lang="ru-RU" sz="3200" b="1" i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marL="342900" indent="-342900">
              <a:buFontTx/>
              <a:buAutoNum type="arabicPeriod"/>
              <a:tabLst>
                <a:tab pos="3200400" algn="l"/>
              </a:tabLst>
              <a:defRPr/>
            </a:pPr>
            <a:r>
              <a:rPr kumimoji="1" lang="ru-RU" sz="32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hlinkClick r:id="rId5" action="ppaction://hlinksldjump"/>
              </a:rPr>
              <a:t>Вопрос</a:t>
            </a:r>
            <a:endParaRPr kumimoji="1" lang="ru-RU" sz="3200" b="1" i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marL="342900" indent="-342900">
              <a:buFontTx/>
              <a:buAutoNum type="arabicPeriod"/>
              <a:tabLst>
                <a:tab pos="3200400" algn="l"/>
              </a:tabLst>
              <a:defRPr/>
            </a:pPr>
            <a:r>
              <a:rPr kumimoji="1" lang="ru-RU" sz="32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hlinkClick r:id="rId6" action="ppaction://hlinksldjump"/>
              </a:rPr>
              <a:t>Вопрос</a:t>
            </a:r>
            <a:endParaRPr kumimoji="1" lang="ru-RU" sz="3200" b="1" i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marL="342900" indent="-342900">
              <a:buFontTx/>
              <a:buAutoNum type="arabicPeriod"/>
              <a:tabLst>
                <a:tab pos="3200400" algn="l"/>
              </a:tabLst>
              <a:defRPr/>
            </a:pPr>
            <a:r>
              <a:rPr kumimoji="1" lang="ru-RU" sz="32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hlinkClick r:id="rId7" action="ppaction://hlinksldjump"/>
              </a:rPr>
              <a:t>Вопрос</a:t>
            </a:r>
            <a:endParaRPr kumimoji="1" lang="ru-RU" sz="3200" b="1" i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marL="342900" indent="-342900">
              <a:buFontTx/>
              <a:buAutoNum type="arabicPeriod"/>
              <a:tabLst>
                <a:tab pos="3200400" algn="l"/>
              </a:tabLst>
              <a:defRPr/>
            </a:pPr>
            <a:r>
              <a:rPr kumimoji="1" lang="ru-RU" sz="32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hlinkClick r:id="rId8" action="ppaction://hlinksldjump"/>
              </a:rPr>
              <a:t>Вопрос</a:t>
            </a:r>
            <a:endParaRPr kumimoji="1" lang="ru-RU" sz="3200" b="1" i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marL="342900" indent="-342900">
              <a:buFontTx/>
              <a:buAutoNum type="arabicPeriod"/>
              <a:tabLst>
                <a:tab pos="3200400" algn="l"/>
              </a:tabLst>
              <a:defRPr/>
            </a:pPr>
            <a:r>
              <a:rPr kumimoji="1" lang="ru-RU" sz="3200" b="1" i="1" u="sng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Вопрос</a:t>
            </a:r>
          </a:p>
          <a:p>
            <a:pPr marL="342900" indent="-342900">
              <a:buFontTx/>
              <a:buAutoNum type="arabicPeriod"/>
              <a:tabLst>
                <a:tab pos="3200400" algn="l"/>
              </a:tabLst>
              <a:defRPr/>
            </a:pPr>
            <a:r>
              <a:rPr kumimoji="1" lang="ru-RU" sz="3200" b="1" i="1" u="sng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Вопрос</a:t>
            </a:r>
          </a:p>
          <a:p>
            <a:pPr marL="342900" indent="-342900">
              <a:buFontTx/>
              <a:buAutoNum type="arabicPeriod"/>
              <a:tabLst>
                <a:tab pos="3200400" algn="l"/>
              </a:tabLst>
              <a:defRPr/>
            </a:pPr>
            <a:endParaRPr kumimoji="1" lang="ru-RU" sz="3200" b="1" i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marL="342900" indent="-342900" algn="l">
              <a:buFontTx/>
              <a:buAutoNum type="arabicPeriod"/>
              <a:tabLst>
                <a:tab pos="3200400" algn="l"/>
              </a:tabLst>
              <a:defRPr/>
            </a:pPr>
            <a:endParaRPr kumimoji="1" lang="ru-RU" sz="2800" b="1" i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 algn="l">
              <a:tabLst>
                <a:tab pos="3200400" algn="l"/>
              </a:tabLst>
              <a:defRPr/>
            </a:pPr>
            <a:endParaRPr kumimoji="1" lang="ru-RU" sz="2800" b="1" i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31747" name="Picture 4" descr="Лучик света - викторина: география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286375" y="4214813"/>
            <a:ext cx="2214563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4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/>
          <p:cNvSpPr>
            <a:spLocks noChangeArrowheads="1"/>
          </p:cNvSpPr>
          <p:nvPr/>
        </p:nvSpPr>
        <p:spPr bwMode="auto">
          <a:xfrm>
            <a:off x="1692275" y="88900"/>
            <a:ext cx="4465638" cy="600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>
              <a:tabLst>
                <a:tab pos="3200400" algn="l"/>
              </a:tabLst>
              <a:defRPr/>
            </a:pPr>
            <a:r>
              <a:rPr kumimoji="1" lang="ru-RU" sz="36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Содержание: </a:t>
            </a:r>
          </a:p>
          <a:p>
            <a:pPr marL="342900" indent="-342900">
              <a:tabLst>
                <a:tab pos="3200400" algn="l"/>
              </a:tabLst>
              <a:defRPr/>
            </a:pPr>
            <a:r>
              <a:rPr kumimoji="1" lang="ru-RU" sz="36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БИОЛОГИЯ</a:t>
            </a:r>
          </a:p>
          <a:p>
            <a:pPr marL="342900" indent="-342900">
              <a:tabLst>
                <a:tab pos="3200400" algn="l"/>
              </a:tabLst>
              <a:defRPr/>
            </a:pPr>
            <a:endParaRPr kumimoji="1" lang="ru-RU" sz="3200" b="1" i="1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marL="342900" indent="-342900">
              <a:buFontTx/>
              <a:buAutoNum type="arabicPeriod"/>
              <a:tabLst>
                <a:tab pos="3200400" algn="l"/>
              </a:tabLst>
              <a:defRPr/>
            </a:pPr>
            <a:r>
              <a:rPr kumimoji="1" lang="ru-RU" sz="32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hlinkClick r:id="rId2" action="ppaction://hlinksldjump"/>
              </a:rPr>
              <a:t>Вопрос</a:t>
            </a:r>
            <a:endParaRPr kumimoji="1" lang="ru-RU" sz="3200" b="1" i="1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marL="342900" indent="-342900">
              <a:buFontTx/>
              <a:buAutoNum type="arabicPeriod"/>
              <a:tabLst>
                <a:tab pos="3200400" algn="l"/>
              </a:tabLst>
              <a:defRPr/>
            </a:pPr>
            <a:r>
              <a:rPr kumimoji="1" lang="ru-RU" sz="32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hlinkClick r:id="rId3" action="ppaction://hlinksldjump"/>
              </a:rPr>
              <a:t>Вопрос</a:t>
            </a:r>
            <a:endParaRPr kumimoji="1" lang="ru-RU" sz="3200" b="1" i="1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marL="342900" indent="-342900">
              <a:buFontTx/>
              <a:buAutoNum type="arabicPeriod"/>
              <a:tabLst>
                <a:tab pos="3200400" algn="l"/>
              </a:tabLst>
              <a:defRPr/>
            </a:pPr>
            <a:r>
              <a:rPr kumimoji="1" lang="ru-RU" sz="32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hlinkClick r:id="rId4" action="ppaction://hlinksldjump"/>
              </a:rPr>
              <a:t>Вопрос</a:t>
            </a:r>
            <a:endParaRPr kumimoji="1" lang="ru-RU" sz="3200" b="1" i="1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marL="342900" indent="-342900">
              <a:buFontTx/>
              <a:buAutoNum type="arabicPeriod"/>
              <a:tabLst>
                <a:tab pos="3200400" algn="l"/>
              </a:tabLst>
              <a:defRPr/>
            </a:pPr>
            <a:r>
              <a:rPr kumimoji="1" lang="ru-RU" sz="32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hlinkClick r:id="rId5" action="ppaction://hlinksldjump"/>
              </a:rPr>
              <a:t>Вопрос</a:t>
            </a:r>
            <a:endParaRPr kumimoji="1" lang="ru-RU" sz="3200" b="1" i="1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marL="342900" indent="-342900">
              <a:buFontTx/>
              <a:buAutoNum type="arabicPeriod"/>
              <a:tabLst>
                <a:tab pos="3200400" algn="l"/>
              </a:tabLst>
              <a:defRPr/>
            </a:pPr>
            <a:r>
              <a:rPr kumimoji="1" lang="ru-RU" sz="32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hlinkClick r:id="rId6" action="ppaction://hlinksldjump"/>
              </a:rPr>
              <a:t>Вопрос</a:t>
            </a:r>
            <a:endParaRPr kumimoji="1" lang="ru-RU" sz="3200" b="1" i="1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marL="342900" indent="-342900">
              <a:buFontTx/>
              <a:buAutoNum type="arabicPeriod"/>
              <a:tabLst>
                <a:tab pos="3200400" algn="l"/>
              </a:tabLst>
              <a:defRPr/>
            </a:pPr>
            <a:r>
              <a:rPr kumimoji="1" lang="ru-RU" sz="32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hlinkClick r:id="rId7" action="ppaction://hlinksldjump"/>
              </a:rPr>
              <a:t>Вопрос</a:t>
            </a:r>
            <a:endParaRPr kumimoji="1" lang="ru-RU" sz="3200" b="1" i="1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marL="342900" indent="-342900">
              <a:buFontTx/>
              <a:buAutoNum type="arabicPeriod"/>
              <a:tabLst>
                <a:tab pos="3200400" algn="l"/>
              </a:tabLst>
              <a:defRPr/>
            </a:pPr>
            <a:r>
              <a:rPr kumimoji="1" lang="ru-RU" sz="32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hlinkClick r:id="rId8" action="ppaction://hlinksldjump"/>
              </a:rPr>
              <a:t>Вопрос</a:t>
            </a:r>
            <a:endParaRPr kumimoji="1" lang="ru-RU" sz="3200" b="1" i="1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marL="342900" indent="-342900" algn="l">
              <a:buFontTx/>
              <a:buAutoNum type="arabicPeriod"/>
              <a:tabLst>
                <a:tab pos="3200400" algn="l"/>
              </a:tabLst>
              <a:defRPr/>
            </a:pPr>
            <a:endParaRPr kumimoji="1" lang="ru-RU" sz="3200" b="1" i="1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marL="342900" indent="-342900" algn="l">
              <a:tabLst>
                <a:tab pos="3200400" algn="l"/>
              </a:tabLst>
              <a:defRPr/>
            </a:pPr>
            <a:endParaRPr kumimoji="1" lang="ru-RU" sz="2800" b="1" i="1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32771" name="Picture 4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00063" y="4071938"/>
            <a:ext cx="2160587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8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8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8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ChangeArrowheads="1"/>
          </p:cNvSpPr>
          <p:nvPr/>
        </p:nvSpPr>
        <p:spPr bwMode="auto">
          <a:xfrm>
            <a:off x="2268538" y="149225"/>
            <a:ext cx="3097212" cy="515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>
              <a:tabLst>
                <a:tab pos="3200400" algn="l"/>
              </a:tabLst>
              <a:defRPr/>
            </a:pPr>
            <a:r>
              <a:rPr kumimoji="1" lang="ru-RU" sz="36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Содержание: </a:t>
            </a:r>
          </a:p>
          <a:p>
            <a:pPr marL="342900" indent="-342900">
              <a:tabLst>
                <a:tab pos="3200400" algn="l"/>
              </a:tabLst>
              <a:defRPr/>
            </a:pPr>
            <a:r>
              <a:rPr kumimoji="1" lang="ru-RU" sz="36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ФИЗИКА</a:t>
            </a:r>
          </a:p>
          <a:p>
            <a:pPr marL="342900" indent="-342900">
              <a:tabLst>
                <a:tab pos="3200400" algn="l"/>
              </a:tabLst>
              <a:defRPr/>
            </a:pPr>
            <a:endParaRPr kumimoji="1" lang="ru-RU" sz="3600" b="1" i="1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marL="342900" indent="-342900">
              <a:buFontTx/>
              <a:buAutoNum type="arabicPeriod"/>
              <a:tabLst>
                <a:tab pos="3200400" algn="l"/>
              </a:tabLst>
              <a:defRPr/>
            </a:pPr>
            <a:r>
              <a:rPr kumimoji="1" lang="ru-RU" sz="32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hlinkClick r:id="rId2" action="ppaction://hlinksldjump"/>
              </a:rPr>
              <a:t>Вопрос</a:t>
            </a:r>
            <a:endParaRPr kumimoji="1" lang="ru-RU" sz="3200" b="1" i="1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marL="342900" indent="-342900">
              <a:buFontTx/>
              <a:buAutoNum type="arabicPeriod"/>
              <a:tabLst>
                <a:tab pos="3200400" algn="l"/>
              </a:tabLst>
              <a:defRPr/>
            </a:pPr>
            <a:r>
              <a:rPr kumimoji="1" lang="ru-RU" sz="32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hlinkClick r:id="rId3" action="ppaction://hlinksldjump"/>
              </a:rPr>
              <a:t>Вопрос</a:t>
            </a:r>
            <a:endParaRPr kumimoji="1" lang="ru-RU" sz="3200" b="1" i="1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marL="342900" indent="-342900">
              <a:buFontTx/>
              <a:buAutoNum type="arabicPeriod"/>
              <a:tabLst>
                <a:tab pos="3200400" algn="l"/>
              </a:tabLst>
              <a:defRPr/>
            </a:pPr>
            <a:r>
              <a:rPr kumimoji="1" lang="ru-RU" sz="32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hlinkClick r:id="rId4" action="ppaction://hlinksldjump"/>
              </a:rPr>
              <a:t>Вопрос</a:t>
            </a:r>
            <a:endParaRPr kumimoji="1" lang="ru-RU" sz="3200" b="1" i="1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marL="342900" indent="-342900">
              <a:buFontTx/>
              <a:buAutoNum type="arabicPeriod"/>
              <a:tabLst>
                <a:tab pos="3200400" algn="l"/>
              </a:tabLst>
              <a:defRPr/>
            </a:pPr>
            <a:r>
              <a:rPr kumimoji="1" lang="ru-RU" sz="32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hlinkClick r:id="rId5" action="ppaction://hlinksldjump"/>
              </a:rPr>
              <a:t>Вопрос</a:t>
            </a:r>
            <a:endParaRPr kumimoji="1" lang="ru-RU" sz="3200" b="1" i="1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marL="342900" indent="-342900">
              <a:buFontTx/>
              <a:buAutoNum type="arabicPeriod"/>
              <a:tabLst>
                <a:tab pos="3200400" algn="l"/>
              </a:tabLst>
              <a:defRPr/>
            </a:pPr>
            <a:r>
              <a:rPr kumimoji="1" lang="ru-RU" sz="32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hlinkClick r:id="rId6" action="ppaction://hlinksldjump"/>
              </a:rPr>
              <a:t>Вопрос</a:t>
            </a:r>
            <a:endParaRPr kumimoji="1" lang="ru-RU" sz="3200" b="1" i="1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marL="342900" indent="-342900">
              <a:buFontTx/>
              <a:buAutoNum type="arabicPeriod"/>
              <a:tabLst>
                <a:tab pos="3200400" algn="l"/>
              </a:tabLst>
              <a:defRPr/>
            </a:pPr>
            <a:r>
              <a:rPr kumimoji="1" lang="ru-RU" sz="32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hlinkClick r:id="rId7" action="ppaction://hlinksldjump"/>
              </a:rPr>
              <a:t>Вопрос</a:t>
            </a:r>
            <a:endParaRPr kumimoji="1" lang="ru-RU" sz="3200" b="1" i="1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marL="342900" indent="-342900">
              <a:buFontTx/>
              <a:buAutoNum type="arabicPeriod"/>
              <a:tabLst>
                <a:tab pos="3200400" algn="l"/>
              </a:tabLst>
              <a:defRPr/>
            </a:pPr>
            <a:r>
              <a:rPr kumimoji="1" lang="ru-RU" sz="32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hlinkClick r:id="rId8" action="ppaction://hlinksldjump"/>
              </a:rPr>
              <a:t>Вопрос</a:t>
            </a:r>
            <a:endParaRPr kumimoji="1" lang="ru-RU" sz="3200" b="1" i="1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189443" name="Picture 3" descr="J0178115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940425" y="4581525"/>
            <a:ext cx="2376488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94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9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9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9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4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ChangeArrowheads="1"/>
          </p:cNvSpPr>
          <p:nvPr/>
        </p:nvSpPr>
        <p:spPr bwMode="auto">
          <a:xfrm>
            <a:off x="0" y="115888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36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4 конкурс</a:t>
            </a:r>
            <a:r>
              <a:rPr kumimoji="1" lang="ru-RU" sz="36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:</a:t>
            </a:r>
            <a:endParaRPr kumimoji="1" lang="ru-RU" sz="3600" b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88068" name="Text Box 4"/>
          <p:cNvSpPr txBox="1">
            <a:spLocks noChangeArrowheads="1"/>
          </p:cNvSpPr>
          <p:nvPr/>
        </p:nvSpPr>
        <p:spPr bwMode="auto">
          <a:xfrm>
            <a:off x="323850" y="1844675"/>
            <a:ext cx="7207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1.</a:t>
            </a:r>
          </a:p>
        </p:txBody>
      </p:sp>
      <p:sp>
        <p:nvSpPr>
          <p:cNvPr id="88069" name="Text Box 5"/>
          <p:cNvSpPr txBox="1">
            <a:spLocks noChangeArrowheads="1"/>
          </p:cNvSpPr>
          <p:nvPr/>
        </p:nvSpPr>
        <p:spPr bwMode="auto">
          <a:xfrm>
            <a:off x="1908175" y="3933825"/>
            <a:ext cx="14398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Ответ:</a:t>
            </a:r>
          </a:p>
        </p:txBody>
      </p:sp>
      <p:sp>
        <p:nvSpPr>
          <p:cNvPr id="88070" name="Rectangle 6"/>
          <p:cNvSpPr>
            <a:spLocks noChangeArrowheads="1"/>
          </p:cNvSpPr>
          <p:nvPr/>
        </p:nvSpPr>
        <p:spPr bwMode="auto">
          <a:xfrm>
            <a:off x="3419475" y="3929063"/>
            <a:ext cx="1728788" cy="5286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>
              <a:defRPr/>
            </a:pPr>
            <a:r>
              <a:rPr kumimoji="1"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Платина</a:t>
            </a:r>
            <a:endParaRPr kumimoji="1" lang="ru-RU" sz="2800" b="1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88072" name="Rectangle 8"/>
          <p:cNvSpPr>
            <a:spLocks noChangeArrowheads="1"/>
          </p:cNvSpPr>
          <p:nvPr/>
        </p:nvSpPr>
        <p:spPr bwMode="auto">
          <a:xfrm>
            <a:off x="0" y="836613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ru-RU" sz="4000" b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ХИМИЯ</a:t>
            </a:r>
          </a:p>
        </p:txBody>
      </p:sp>
      <p:pic>
        <p:nvPicPr>
          <p:cNvPr id="88074" name="Picture 10" descr="platinum_1oz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80063" y="3716338"/>
            <a:ext cx="2468562" cy="262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4" name="AutoShape 11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165850"/>
            <a:ext cx="719137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8076" name="Rectangle 12"/>
          <p:cNvSpPr>
            <a:spLocks noChangeArrowheads="1"/>
          </p:cNvSpPr>
          <p:nvPr/>
        </p:nvSpPr>
        <p:spPr bwMode="auto">
          <a:xfrm>
            <a:off x="1042988" y="1844675"/>
            <a:ext cx="7921625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kumimoji="1"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Химический элемент – драгоценный металл, название которого в переводе с испанского «серебришко».</a:t>
            </a:r>
          </a:p>
        </p:txBody>
      </p:sp>
      <p:pic>
        <p:nvPicPr>
          <p:cNvPr id="34826" name="Picture 11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3" y="4500563"/>
            <a:ext cx="2786062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8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8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80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8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8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8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8" grpId="0"/>
      <p:bldP spid="88069" grpId="0"/>
      <p:bldP spid="88070" grpId="0" animBg="1"/>
      <p:bldP spid="8807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5" name="Rectangle 3"/>
          <p:cNvSpPr>
            <a:spLocks noChangeArrowheads="1"/>
          </p:cNvSpPr>
          <p:nvPr/>
        </p:nvSpPr>
        <p:spPr bwMode="auto">
          <a:xfrm>
            <a:off x="971550" y="2133600"/>
            <a:ext cx="73437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457200" indent="-457200" algn="l">
              <a:tabLst>
                <a:tab pos="228600" algn="l"/>
              </a:tabLst>
              <a:defRPr/>
            </a:pPr>
            <a:r>
              <a:rPr kumimoji="1"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Каким газом можно зажечь снег? </a:t>
            </a:r>
          </a:p>
        </p:txBody>
      </p:sp>
      <p:sp>
        <p:nvSpPr>
          <p:cNvPr id="90116" name="Text Box 4"/>
          <p:cNvSpPr txBox="1">
            <a:spLocks noChangeArrowheads="1"/>
          </p:cNvSpPr>
          <p:nvPr/>
        </p:nvSpPr>
        <p:spPr bwMode="auto">
          <a:xfrm>
            <a:off x="323850" y="2108200"/>
            <a:ext cx="7207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2.</a:t>
            </a:r>
          </a:p>
        </p:txBody>
      </p:sp>
      <p:sp>
        <p:nvSpPr>
          <p:cNvPr id="90117" name="Text Box 5"/>
          <p:cNvSpPr txBox="1">
            <a:spLocks noChangeArrowheads="1"/>
          </p:cNvSpPr>
          <p:nvPr/>
        </p:nvSpPr>
        <p:spPr bwMode="auto">
          <a:xfrm>
            <a:off x="1828800" y="3581400"/>
            <a:ext cx="15906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Ответ:</a:t>
            </a:r>
          </a:p>
        </p:txBody>
      </p:sp>
      <p:sp>
        <p:nvSpPr>
          <p:cNvPr id="90118" name="Rectangle 6"/>
          <p:cNvSpPr>
            <a:spLocks noChangeArrowheads="1"/>
          </p:cNvSpPr>
          <p:nvPr/>
        </p:nvSpPr>
        <p:spPr bwMode="auto">
          <a:xfrm>
            <a:off x="3348038" y="3573463"/>
            <a:ext cx="1800225" cy="5286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Фтором</a:t>
            </a:r>
            <a:r>
              <a:rPr kumimoji="1" lang="ru-RU" sz="2800" b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</a:p>
        </p:txBody>
      </p:sp>
      <p:sp>
        <p:nvSpPr>
          <p:cNvPr id="90120" name="Rectangle 8"/>
          <p:cNvSpPr>
            <a:spLocks noChangeArrowheads="1"/>
          </p:cNvSpPr>
          <p:nvPr/>
        </p:nvSpPr>
        <p:spPr bwMode="auto">
          <a:xfrm>
            <a:off x="0" y="115888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36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4 конкурс</a:t>
            </a:r>
            <a:r>
              <a:rPr kumimoji="1" lang="ru-RU" sz="36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:</a:t>
            </a:r>
            <a:endParaRPr kumimoji="1" lang="ru-RU" sz="3600" b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90121" name="Rectangle 9"/>
          <p:cNvSpPr>
            <a:spLocks noChangeArrowheads="1"/>
          </p:cNvSpPr>
          <p:nvPr/>
        </p:nvSpPr>
        <p:spPr bwMode="auto">
          <a:xfrm>
            <a:off x="0" y="90805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ru-RU" sz="4000" b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ХИМИЯ</a:t>
            </a:r>
          </a:p>
        </p:txBody>
      </p:sp>
      <p:pic>
        <p:nvPicPr>
          <p:cNvPr id="90123" name="Picture 11" descr="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3068638"/>
            <a:ext cx="2498725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9" name="AutoShape 12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165850"/>
            <a:ext cx="719137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5850" name="Picture 11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" y="4429125"/>
            <a:ext cx="300037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0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0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0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0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0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0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0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5" grpId="0"/>
      <p:bldP spid="90116" grpId="0"/>
      <p:bldP spid="90117" grpId="0"/>
      <p:bldP spid="901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ChangeArrowheads="1"/>
          </p:cNvSpPr>
          <p:nvPr/>
        </p:nvSpPr>
        <p:spPr bwMode="auto">
          <a:xfrm>
            <a:off x="0" y="339725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36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Викторина «</a:t>
            </a:r>
            <a:r>
              <a:rPr kumimoji="1" lang="ru-RU" sz="36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Размин</a:t>
            </a:r>
            <a:r>
              <a:rPr kumimoji="1" lang="ru-RU" sz="36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ка для ума»</a:t>
            </a:r>
            <a:endParaRPr kumimoji="1" lang="ru-RU" sz="3600" b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208899" name="Text Box 3"/>
          <p:cNvSpPr txBox="1">
            <a:spLocks noChangeArrowheads="1"/>
          </p:cNvSpPr>
          <p:nvPr/>
        </p:nvSpPr>
        <p:spPr bwMode="auto">
          <a:xfrm>
            <a:off x="250825" y="1265238"/>
            <a:ext cx="7207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1.</a:t>
            </a:r>
          </a:p>
        </p:txBody>
      </p:sp>
      <p:sp>
        <p:nvSpPr>
          <p:cNvPr id="208900" name="Text Box 4"/>
          <p:cNvSpPr txBox="1">
            <a:spLocks noChangeArrowheads="1"/>
          </p:cNvSpPr>
          <p:nvPr/>
        </p:nvSpPr>
        <p:spPr bwMode="auto">
          <a:xfrm>
            <a:off x="1547813" y="3500438"/>
            <a:ext cx="15128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Ответ:</a:t>
            </a:r>
          </a:p>
        </p:txBody>
      </p:sp>
      <p:sp>
        <p:nvSpPr>
          <p:cNvPr id="208901" name="Rectangle 5"/>
          <p:cNvSpPr>
            <a:spLocks noChangeArrowheads="1"/>
          </p:cNvSpPr>
          <p:nvPr/>
        </p:nvSpPr>
        <p:spPr bwMode="auto">
          <a:xfrm>
            <a:off x="3059112" y="3500438"/>
            <a:ext cx="4298969" cy="181588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ru-RU" sz="2800" b="1" dirty="0" smtClean="0">
                <a:solidFill>
                  <a:srgbClr val="FFCC00"/>
                </a:solidFill>
              </a:rPr>
              <a:t>серебро</a:t>
            </a:r>
            <a:r>
              <a:rPr lang="ru-RU" sz="2800" b="1" dirty="0" smtClean="0">
                <a:solidFill>
                  <a:srgbClr val="FFCC00"/>
                </a:solidFill>
              </a:rPr>
              <a:t>, золото, медь, железо, ртуть, олово, </a:t>
            </a:r>
            <a:r>
              <a:rPr lang="ru-RU" sz="2800" b="1" dirty="0" smtClean="0">
                <a:solidFill>
                  <a:srgbClr val="FFCC00"/>
                </a:solidFill>
              </a:rPr>
              <a:t>свинец</a:t>
            </a:r>
            <a:endParaRPr kumimoji="1" lang="ru-RU" sz="2800" b="1" dirty="0" smtClean="0">
              <a:solidFill>
                <a:srgbClr val="FFCC00"/>
              </a:solidFill>
              <a:latin typeface="Times New Roman" pitchFamily="18" charset="0"/>
            </a:endParaRPr>
          </a:p>
          <a:p>
            <a:pPr>
              <a:defRPr/>
            </a:pPr>
            <a:endParaRPr kumimoji="1" lang="ru-RU" sz="2800" b="1" i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208902" name="Picture 6" descr="J00791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3357563"/>
            <a:ext cx="1238250" cy="280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8903" name="Rectangle 7"/>
          <p:cNvSpPr>
            <a:spLocks noChangeArrowheads="1"/>
          </p:cNvSpPr>
          <p:nvPr/>
        </p:nvSpPr>
        <p:spPr bwMode="auto">
          <a:xfrm>
            <a:off x="1042988" y="1357298"/>
            <a:ext cx="8101012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Семь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металлов создал свет по числу семи планет… Назовите металлы, известные человеку с глубокой древности</a:t>
            </a:r>
            <a:endParaRPr kumimoji="1"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8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8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8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08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89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8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8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899" grpId="0"/>
      <p:bldP spid="208900" grpId="0"/>
      <p:bldP spid="208901" grpId="0" animBg="1"/>
      <p:bldP spid="20890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ChangeArrowheads="1"/>
          </p:cNvSpPr>
          <p:nvPr/>
        </p:nvSpPr>
        <p:spPr bwMode="auto">
          <a:xfrm>
            <a:off x="0" y="0"/>
            <a:ext cx="9144000" cy="125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36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4 конкурс</a:t>
            </a:r>
          </a:p>
          <a:p>
            <a:pPr>
              <a:defRPr/>
            </a:pPr>
            <a:r>
              <a:rPr kumimoji="1" lang="ru-RU" sz="40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ХИМИЯ</a:t>
            </a:r>
            <a:endParaRPr kumimoji="1" lang="ru-RU" sz="4000" b="1" i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96260" name="Text Box 4"/>
          <p:cNvSpPr txBox="1">
            <a:spLocks noChangeArrowheads="1"/>
          </p:cNvSpPr>
          <p:nvPr/>
        </p:nvSpPr>
        <p:spPr bwMode="auto">
          <a:xfrm>
            <a:off x="323850" y="1628775"/>
            <a:ext cx="7207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3.</a:t>
            </a:r>
          </a:p>
        </p:txBody>
      </p:sp>
      <p:sp>
        <p:nvSpPr>
          <p:cNvPr id="96261" name="Text Box 5"/>
          <p:cNvSpPr txBox="1">
            <a:spLocks noChangeArrowheads="1"/>
          </p:cNvSpPr>
          <p:nvPr/>
        </p:nvSpPr>
        <p:spPr bwMode="auto">
          <a:xfrm>
            <a:off x="1403350" y="3573463"/>
            <a:ext cx="14398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Ответ:</a:t>
            </a:r>
          </a:p>
        </p:txBody>
      </p:sp>
      <p:sp>
        <p:nvSpPr>
          <p:cNvPr id="96262" name="Rectangle 6"/>
          <p:cNvSpPr>
            <a:spLocks noChangeArrowheads="1"/>
          </p:cNvSpPr>
          <p:nvPr/>
        </p:nvSpPr>
        <p:spPr bwMode="auto">
          <a:xfrm>
            <a:off x="2771775" y="3613150"/>
            <a:ext cx="2736850" cy="5286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Фосфин - РН</a:t>
            </a:r>
            <a:r>
              <a:rPr kumimoji="1" lang="ru-RU" sz="20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3</a:t>
            </a:r>
          </a:p>
        </p:txBody>
      </p:sp>
      <p:pic>
        <p:nvPicPr>
          <p:cNvPr id="96265" name="Picture 9" descr="g3_7_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24525" y="3429000"/>
            <a:ext cx="320992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1" name="AutoShape 10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01013" y="6165850"/>
            <a:ext cx="719137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6267" name="Rectangle 11"/>
          <p:cNvSpPr>
            <a:spLocks noChangeArrowheads="1"/>
          </p:cNvSpPr>
          <p:nvPr/>
        </p:nvSpPr>
        <p:spPr bwMode="auto">
          <a:xfrm>
            <a:off x="971550" y="1641475"/>
            <a:ext cx="802798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kumimoji="1"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Ядовитый бесцветный газ с резким запахом гнилой рыбы.</a:t>
            </a:r>
          </a:p>
        </p:txBody>
      </p:sp>
      <p:pic>
        <p:nvPicPr>
          <p:cNvPr id="36873" name="Picture 10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38" y="4191000"/>
            <a:ext cx="2928937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6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6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6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62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62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6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6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0" grpId="0"/>
      <p:bldP spid="96261" grpId="0"/>
      <p:bldP spid="96262" grpId="0" animBg="1"/>
      <p:bldP spid="9626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ChangeArrowheads="1"/>
          </p:cNvSpPr>
          <p:nvPr/>
        </p:nvSpPr>
        <p:spPr bwMode="auto">
          <a:xfrm>
            <a:off x="0" y="90488"/>
            <a:ext cx="9144000" cy="125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36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4 конкурс</a:t>
            </a:r>
            <a:endParaRPr kumimoji="1" lang="ru-RU" sz="3600" b="1" i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>
              <a:defRPr/>
            </a:pPr>
            <a:r>
              <a:rPr kumimoji="1" lang="ru-RU" sz="40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ХИМИЯ</a:t>
            </a:r>
            <a:endParaRPr kumimoji="1" lang="ru-RU" sz="4000" b="1" dirty="0">
              <a:solidFill>
                <a:srgbClr val="00CC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98308" name="Text Box 4"/>
          <p:cNvSpPr txBox="1">
            <a:spLocks noChangeArrowheads="1"/>
          </p:cNvSpPr>
          <p:nvPr/>
        </p:nvSpPr>
        <p:spPr bwMode="auto">
          <a:xfrm>
            <a:off x="395288" y="1844675"/>
            <a:ext cx="7207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4.</a:t>
            </a:r>
          </a:p>
        </p:txBody>
      </p:sp>
      <p:sp>
        <p:nvSpPr>
          <p:cNvPr id="98309" name="Text Box 5"/>
          <p:cNvSpPr txBox="1">
            <a:spLocks noChangeArrowheads="1"/>
          </p:cNvSpPr>
          <p:nvPr/>
        </p:nvSpPr>
        <p:spPr bwMode="auto">
          <a:xfrm>
            <a:off x="1908175" y="3573463"/>
            <a:ext cx="15113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Ответ:</a:t>
            </a:r>
          </a:p>
        </p:txBody>
      </p:sp>
      <p:sp>
        <p:nvSpPr>
          <p:cNvPr id="98310" name="Rectangle 6"/>
          <p:cNvSpPr>
            <a:spLocks noChangeArrowheads="1"/>
          </p:cNvSpPr>
          <p:nvPr/>
        </p:nvSpPr>
        <p:spPr bwMode="auto">
          <a:xfrm>
            <a:off x="3348038" y="3644900"/>
            <a:ext cx="1655762" cy="5286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Олеум</a:t>
            </a:r>
            <a:endParaRPr kumimoji="1" lang="ru-RU" sz="2800" b="1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37894" name="AutoShape 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165850"/>
            <a:ext cx="719137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8313" name="Rectangle 9"/>
          <p:cNvSpPr>
            <a:spLocks noChangeArrowheads="1"/>
          </p:cNvSpPr>
          <p:nvPr/>
        </p:nvSpPr>
        <p:spPr bwMode="auto">
          <a:xfrm>
            <a:off x="1114425" y="1844675"/>
            <a:ext cx="77057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kumimoji="1"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Раствор </a:t>
            </a:r>
            <a:r>
              <a:rPr kumimoji="1" lang="en-US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SO</a:t>
            </a:r>
            <a:r>
              <a:rPr kumimoji="1" lang="en-US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3</a:t>
            </a:r>
            <a:r>
              <a:rPr kumimoji="1"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в концентрированной серной кислоте.</a:t>
            </a:r>
            <a:endParaRPr kumimoji="1" lang="en-US" sz="3200" b="1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98314" name="Picture 10" descr="yksy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6825" y="3124200"/>
            <a:ext cx="3671888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7" name="Picture 10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75" y="4572000"/>
            <a:ext cx="3071813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8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8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8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8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83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8" grpId="0"/>
      <p:bldP spid="98309" grpId="0"/>
      <p:bldP spid="98310" grpId="0" animBg="1"/>
      <p:bldP spid="983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ChangeArrowheads="1"/>
          </p:cNvSpPr>
          <p:nvPr/>
        </p:nvSpPr>
        <p:spPr bwMode="auto">
          <a:xfrm>
            <a:off x="0" y="0"/>
            <a:ext cx="9144000" cy="125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36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4 конкурс</a:t>
            </a:r>
            <a:endParaRPr kumimoji="1" lang="ru-RU" sz="3600" b="1" i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>
              <a:defRPr/>
            </a:pPr>
            <a:r>
              <a:rPr kumimoji="1" lang="ru-RU" sz="40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ХИМИЯ</a:t>
            </a:r>
            <a:endParaRPr kumimoji="1" lang="ru-RU" sz="4000" b="1" dirty="0">
              <a:solidFill>
                <a:srgbClr val="00CC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49508" name="Text Box 4"/>
          <p:cNvSpPr txBox="1">
            <a:spLocks noChangeArrowheads="1"/>
          </p:cNvSpPr>
          <p:nvPr/>
        </p:nvSpPr>
        <p:spPr bwMode="auto">
          <a:xfrm>
            <a:off x="395288" y="1841500"/>
            <a:ext cx="7207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5.</a:t>
            </a:r>
          </a:p>
        </p:txBody>
      </p:sp>
      <p:sp>
        <p:nvSpPr>
          <p:cNvPr id="149509" name="Text Box 5"/>
          <p:cNvSpPr txBox="1">
            <a:spLocks noChangeArrowheads="1"/>
          </p:cNvSpPr>
          <p:nvPr/>
        </p:nvSpPr>
        <p:spPr bwMode="auto">
          <a:xfrm>
            <a:off x="1331913" y="3630613"/>
            <a:ext cx="14398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Ответ:</a:t>
            </a:r>
          </a:p>
        </p:txBody>
      </p:sp>
      <p:sp>
        <p:nvSpPr>
          <p:cNvPr id="149510" name="Rectangle 6"/>
          <p:cNvSpPr>
            <a:spLocks noChangeArrowheads="1"/>
          </p:cNvSpPr>
          <p:nvPr/>
        </p:nvSpPr>
        <p:spPr bwMode="auto">
          <a:xfrm>
            <a:off x="2771775" y="3692525"/>
            <a:ext cx="3168650" cy="5286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Азотная кислота</a:t>
            </a:r>
          </a:p>
        </p:txBody>
      </p:sp>
      <p:pic>
        <p:nvPicPr>
          <p:cNvPr id="149512" name="Picture 8" descr="6753_w640_h640_azotkislota"/>
          <p:cNvPicPr>
            <a:picLocks noChangeAspect="1" noChangeArrowheads="1"/>
          </p:cNvPicPr>
          <p:nvPr/>
        </p:nvPicPr>
        <p:blipFill>
          <a:blip r:embed="rId3"/>
          <a:srcRect l="6660" r="11116" b="-1817"/>
          <a:stretch>
            <a:fillRect/>
          </a:stretch>
        </p:blipFill>
        <p:spPr bwMode="auto">
          <a:xfrm>
            <a:off x="6227763" y="2997200"/>
            <a:ext cx="2665412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9" name="AutoShape 9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165850"/>
            <a:ext cx="719137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9514" name="Rectangle 10"/>
          <p:cNvSpPr>
            <a:spLocks noChangeArrowheads="1"/>
          </p:cNvSpPr>
          <p:nvPr/>
        </p:nvSpPr>
        <p:spPr bwMode="auto">
          <a:xfrm>
            <a:off x="1141413" y="1844675"/>
            <a:ext cx="800258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kumimoji="1"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Во времена Петра </a:t>
            </a:r>
            <a:r>
              <a:rPr kumimoji="1" lang="en-US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I</a:t>
            </a:r>
            <a:r>
              <a:rPr kumimoji="1"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это вещество называлось «крепкая водка».</a:t>
            </a:r>
            <a:r>
              <a:rPr kumimoji="1" lang="ru-RU" sz="3200">
                <a:latin typeface="Times New Roman" pitchFamily="18" charset="0"/>
              </a:rPr>
              <a:t> </a:t>
            </a:r>
            <a:endParaRPr kumimoji="1" lang="en-US" sz="3200">
              <a:latin typeface="Times New Roman" pitchFamily="18" charset="0"/>
            </a:endParaRPr>
          </a:p>
        </p:txBody>
      </p:sp>
      <p:pic>
        <p:nvPicPr>
          <p:cNvPr id="38921" name="Picture 10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0675" y="4429125"/>
            <a:ext cx="2679700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9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9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9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95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9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9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95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9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9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08" grpId="0"/>
      <p:bldP spid="149509" grpId="0"/>
      <p:bldP spid="149510" grpId="0" animBg="1"/>
      <p:bldP spid="1495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ChangeArrowheads="1"/>
          </p:cNvSpPr>
          <p:nvPr/>
        </p:nvSpPr>
        <p:spPr bwMode="auto">
          <a:xfrm>
            <a:off x="0" y="44450"/>
            <a:ext cx="9144000" cy="125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3600" b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3 конкурс</a:t>
            </a:r>
            <a:endParaRPr kumimoji="1" lang="ru-RU" sz="3600" b="1" i="1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>
              <a:defRPr/>
            </a:pPr>
            <a:r>
              <a:rPr kumimoji="1" lang="ru-RU" sz="4000" b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ХИМИЯ</a:t>
            </a:r>
            <a:endParaRPr kumimoji="1" lang="ru-RU" sz="4000" b="1">
              <a:solidFill>
                <a:srgbClr val="00CC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51556" name="Text Box 4"/>
          <p:cNvSpPr txBox="1">
            <a:spLocks noChangeArrowheads="1"/>
          </p:cNvSpPr>
          <p:nvPr/>
        </p:nvSpPr>
        <p:spPr bwMode="auto">
          <a:xfrm>
            <a:off x="395288" y="1412875"/>
            <a:ext cx="7207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6.</a:t>
            </a:r>
          </a:p>
        </p:txBody>
      </p:sp>
      <p:sp>
        <p:nvSpPr>
          <p:cNvPr id="151557" name="Text Box 5"/>
          <p:cNvSpPr txBox="1">
            <a:spLocks noChangeArrowheads="1"/>
          </p:cNvSpPr>
          <p:nvPr/>
        </p:nvSpPr>
        <p:spPr bwMode="auto">
          <a:xfrm>
            <a:off x="1330325" y="3573463"/>
            <a:ext cx="14414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Ответ:</a:t>
            </a:r>
          </a:p>
        </p:txBody>
      </p:sp>
      <p:sp>
        <p:nvSpPr>
          <p:cNvPr id="151558" name="Rectangle 6"/>
          <p:cNvSpPr>
            <a:spLocks noChangeArrowheads="1"/>
          </p:cNvSpPr>
          <p:nvPr/>
        </p:nvSpPr>
        <p:spPr bwMode="auto">
          <a:xfrm>
            <a:off x="2771775" y="3573463"/>
            <a:ext cx="2087563" cy="5286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Алюминий</a:t>
            </a:r>
          </a:p>
        </p:txBody>
      </p:sp>
      <p:pic>
        <p:nvPicPr>
          <p:cNvPr id="151561" name="Picture 9" descr="justice-scal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92725" y="3213100"/>
            <a:ext cx="2879725" cy="295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3" name="AutoShape 10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72450" y="6237288"/>
            <a:ext cx="719138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1563" name="Rectangle 11"/>
          <p:cNvSpPr>
            <a:spLocks noChangeArrowheads="1"/>
          </p:cNvSpPr>
          <p:nvPr/>
        </p:nvSpPr>
        <p:spPr bwMode="auto">
          <a:xfrm>
            <a:off x="1116013" y="1412875"/>
            <a:ext cx="7559675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kumimoji="1"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Д.И.Менделееву подарили весы, одна чашечка которых была из золота, а из какого металла была другая чашечка?</a:t>
            </a:r>
            <a:r>
              <a:rPr kumimoji="1" lang="ru-RU" sz="3200">
                <a:latin typeface="Times New Roman" pitchFamily="18" charset="0"/>
              </a:rPr>
              <a:t> </a:t>
            </a:r>
            <a:endParaRPr kumimoji="1" lang="en-US" sz="3200">
              <a:latin typeface="Times New Roman" pitchFamily="18" charset="0"/>
            </a:endParaRPr>
          </a:p>
        </p:txBody>
      </p:sp>
      <p:pic>
        <p:nvPicPr>
          <p:cNvPr id="39945" name="Picture 10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4429125"/>
            <a:ext cx="3286125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1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1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15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1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1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51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15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6" grpId="0"/>
      <p:bldP spid="151557" grpId="0"/>
      <p:bldP spid="151558" grpId="0" animBg="1"/>
      <p:bldP spid="15156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ChangeArrowheads="1"/>
          </p:cNvSpPr>
          <p:nvPr/>
        </p:nvSpPr>
        <p:spPr bwMode="auto">
          <a:xfrm>
            <a:off x="0" y="161925"/>
            <a:ext cx="9144000" cy="125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36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4 конкурс</a:t>
            </a:r>
            <a:endParaRPr kumimoji="1" lang="ru-RU" sz="3600" b="1" i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>
              <a:defRPr/>
            </a:pPr>
            <a:r>
              <a:rPr kumimoji="1" lang="ru-RU" sz="40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ХИМИЯ</a:t>
            </a:r>
            <a:endParaRPr kumimoji="1" lang="ru-RU" sz="4000" b="1" dirty="0">
              <a:solidFill>
                <a:srgbClr val="00CC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53603" name="Rectangle 3"/>
          <p:cNvSpPr>
            <a:spLocks noChangeArrowheads="1"/>
          </p:cNvSpPr>
          <p:nvPr/>
        </p:nvSpPr>
        <p:spPr bwMode="auto">
          <a:xfrm>
            <a:off x="1042988" y="1385888"/>
            <a:ext cx="712946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457200" indent="-457200" algn="l">
              <a:tabLst>
                <a:tab pos="228600" algn="l"/>
              </a:tabLst>
              <a:defRPr/>
            </a:pPr>
            <a:r>
              <a:rPr kumimoji="1"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 В черном ящике лежит то, что называют «Жженый сахар» </a:t>
            </a:r>
            <a:endParaRPr kumimoji="1" lang="en-US" sz="32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04" name="Text Box 4"/>
          <p:cNvSpPr txBox="1">
            <a:spLocks noChangeArrowheads="1"/>
          </p:cNvSpPr>
          <p:nvPr/>
        </p:nvSpPr>
        <p:spPr bwMode="auto">
          <a:xfrm>
            <a:off x="539750" y="1412875"/>
            <a:ext cx="7207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7.</a:t>
            </a:r>
          </a:p>
        </p:txBody>
      </p:sp>
      <p:sp>
        <p:nvSpPr>
          <p:cNvPr id="153605" name="Text Box 5"/>
          <p:cNvSpPr txBox="1">
            <a:spLocks noChangeArrowheads="1"/>
          </p:cNvSpPr>
          <p:nvPr/>
        </p:nvSpPr>
        <p:spPr bwMode="auto">
          <a:xfrm>
            <a:off x="1260475" y="3197225"/>
            <a:ext cx="16557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Ответ:</a:t>
            </a:r>
          </a:p>
        </p:txBody>
      </p:sp>
      <p:sp>
        <p:nvSpPr>
          <p:cNvPr id="153606" name="Rectangle 6"/>
          <p:cNvSpPr>
            <a:spLocks noChangeArrowheads="1"/>
          </p:cNvSpPr>
          <p:nvPr/>
        </p:nvSpPr>
        <p:spPr bwMode="auto">
          <a:xfrm>
            <a:off x="2627313" y="3213100"/>
            <a:ext cx="2089150" cy="5286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Карамель</a:t>
            </a:r>
          </a:p>
        </p:txBody>
      </p:sp>
      <p:pic>
        <p:nvPicPr>
          <p:cNvPr id="153609" name="Picture 9" descr="caramel_doze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9338" y="2619375"/>
            <a:ext cx="4067175" cy="304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8" name="AutoShape 10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165850"/>
            <a:ext cx="719137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40969" name="Picture 10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5" y="4071938"/>
            <a:ext cx="3392488" cy="226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3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3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3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3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36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3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3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03" grpId="0"/>
      <p:bldP spid="153604" grpId="0"/>
      <p:bldP spid="153605" grpId="0"/>
      <p:bldP spid="15360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ChangeArrowheads="1"/>
          </p:cNvSpPr>
          <p:nvPr/>
        </p:nvSpPr>
        <p:spPr bwMode="auto">
          <a:xfrm>
            <a:off x="0" y="161925"/>
            <a:ext cx="9144000" cy="125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36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4 конкурс</a:t>
            </a:r>
            <a:endParaRPr kumimoji="1" lang="ru-RU" sz="3600" b="1" i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>
              <a:defRPr/>
            </a:pPr>
            <a:r>
              <a:rPr kumimoji="1" lang="ru-RU" sz="40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ХИМИЯ</a:t>
            </a:r>
            <a:endParaRPr kumimoji="1" lang="ru-RU" sz="4000" b="1" dirty="0">
              <a:solidFill>
                <a:srgbClr val="00CC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53603" name="Rectangle 3"/>
          <p:cNvSpPr>
            <a:spLocks noChangeArrowheads="1"/>
          </p:cNvSpPr>
          <p:nvPr/>
        </p:nvSpPr>
        <p:spPr bwMode="auto">
          <a:xfrm>
            <a:off x="1042988" y="1385888"/>
            <a:ext cx="7129462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457200" indent="-457200" algn="l">
              <a:tabLst>
                <a:tab pos="228600" algn="l"/>
              </a:tabLst>
              <a:defRPr/>
            </a:pPr>
            <a:r>
              <a:rPr kumimoji="1"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Назовите самый тугоплавкий металл ПСХЭ, чья температура плавления составляет 3390°C</a:t>
            </a:r>
            <a:r>
              <a:rPr lang="ru-RU" sz="3200" dirty="0"/>
              <a:t>.</a:t>
            </a:r>
            <a:r>
              <a:rPr kumimoji="1"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endParaRPr kumimoji="1" lang="en-US" sz="32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04" name="Text Box 4"/>
          <p:cNvSpPr txBox="1">
            <a:spLocks noChangeArrowheads="1"/>
          </p:cNvSpPr>
          <p:nvPr/>
        </p:nvSpPr>
        <p:spPr bwMode="auto">
          <a:xfrm>
            <a:off x="539750" y="1412875"/>
            <a:ext cx="7207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8.</a:t>
            </a:r>
          </a:p>
        </p:txBody>
      </p:sp>
      <p:sp>
        <p:nvSpPr>
          <p:cNvPr id="153605" name="Text Box 5"/>
          <p:cNvSpPr txBox="1">
            <a:spLocks noChangeArrowheads="1"/>
          </p:cNvSpPr>
          <p:nvPr/>
        </p:nvSpPr>
        <p:spPr bwMode="auto">
          <a:xfrm>
            <a:off x="1260475" y="3197225"/>
            <a:ext cx="16557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Ответ:</a:t>
            </a:r>
          </a:p>
        </p:txBody>
      </p:sp>
      <p:sp>
        <p:nvSpPr>
          <p:cNvPr id="153606" name="Rectangle 6"/>
          <p:cNvSpPr>
            <a:spLocks noChangeArrowheads="1"/>
          </p:cNvSpPr>
          <p:nvPr/>
        </p:nvSpPr>
        <p:spPr bwMode="auto">
          <a:xfrm>
            <a:off x="2627313" y="3213100"/>
            <a:ext cx="2089150" cy="5286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28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Вольфрам</a:t>
            </a:r>
          </a:p>
        </p:txBody>
      </p:sp>
      <p:sp>
        <p:nvSpPr>
          <p:cNvPr id="41991" name="AutoShape 10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165850"/>
            <a:ext cx="719137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41992" name="Picture 10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" y="4071938"/>
            <a:ext cx="3392488" cy="226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3" name="Рисунок 9" descr="http://upload.wikimedia.org/wikipedia/commons/thumb/3/35/Electric_bulb_filament.jpg/220px-Electric_bulb_filament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2063" y="3786188"/>
            <a:ext cx="2881312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3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3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3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3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03" grpId="0"/>
      <p:bldP spid="153604" grpId="0"/>
      <p:bldP spid="153605" grpId="0"/>
      <p:bldP spid="15360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ChangeArrowheads="1"/>
          </p:cNvSpPr>
          <p:nvPr/>
        </p:nvSpPr>
        <p:spPr bwMode="auto">
          <a:xfrm>
            <a:off x="0" y="161925"/>
            <a:ext cx="9144000" cy="125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36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4 конкурс</a:t>
            </a:r>
            <a:endParaRPr kumimoji="1" lang="ru-RU" sz="3600" b="1" i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>
              <a:defRPr/>
            </a:pPr>
            <a:r>
              <a:rPr kumimoji="1" lang="ru-RU" sz="40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ХИМИЯ</a:t>
            </a:r>
            <a:endParaRPr kumimoji="1" lang="ru-RU" sz="4000" b="1" dirty="0">
              <a:solidFill>
                <a:srgbClr val="00CC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53603" name="Rectangle 3"/>
          <p:cNvSpPr>
            <a:spLocks noChangeArrowheads="1"/>
          </p:cNvSpPr>
          <p:nvPr/>
        </p:nvSpPr>
        <p:spPr bwMode="auto">
          <a:xfrm>
            <a:off x="1042988" y="1385888"/>
            <a:ext cx="7129462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457200" indent="-457200" algn="l">
              <a:tabLst>
                <a:tab pos="228600" algn="l"/>
              </a:tabLst>
              <a:defRPr/>
            </a:pPr>
            <a:r>
              <a:rPr kumimoji="1"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Чума,  из-за которой экспедиция Роберта Скотта лишилась горючего и погибла  в 1912 году</a:t>
            </a: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kumimoji="1"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kumimoji="1"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04" name="Text Box 4"/>
          <p:cNvSpPr txBox="1">
            <a:spLocks noChangeArrowheads="1"/>
          </p:cNvSpPr>
          <p:nvPr/>
        </p:nvSpPr>
        <p:spPr bwMode="auto">
          <a:xfrm>
            <a:off x="539750" y="1412875"/>
            <a:ext cx="7207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9.</a:t>
            </a:r>
          </a:p>
        </p:txBody>
      </p:sp>
      <p:sp>
        <p:nvSpPr>
          <p:cNvPr id="153605" name="Text Box 5"/>
          <p:cNvSpPr txBox="1">
            <a:spLocks noChangeArrowheads="1"/>
          </p:cNvSpPr>
          <p:nvPr/>
        </p:nvSpPr>
        <p:spPr bwMode="auto">
          <a:xfrm>
            <a:off x="1260475" y="3197225"/>
            <a:ext cx="16557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Ответ:</a:t>
            </a:r>
          </a:p>
        </p:txBody>
      </p:sp>
      <p:sp>
        <p:nvSpPr>
          <p:cNvPr id="153606" name="Rectangle 6"/>
          <p:cNvSpPr>
            <a:spLocks noChangeArrowheads="1"/>
          </p:cNvSpPr>
          <p:nvPr/>
        </p:nvSpPr>
        <p:spPr bwMode="auto">
          <a:xfrm>
            <a:off x="2627313" y="3213100"/>
            <a:ext cx="2089150" cy="9540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28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«Оловянная чума»</a:t>
            </a:r>
          </a:p>
        </p:txBody>
      </p:sp>
      <p:sp>
        <p:nvSpPr>
          <p:cNvPr id="43015" name="AutoShape 10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165850"/>
            <a:ext cx="719137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43016" name="Picture 10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50" y="4286250"/>
            <a:ext cx="3392488" cy="226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7" name="Рисунок 9" descr="http://im6-tub-ru.yandex.net/i?id=120962716-45-72&amp;n=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3" y="4214813"/>
            <a:ext cx="3214687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3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3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3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3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03" grpId="0"/>
      <p:bldP spid="153604" grpId="0"/>
      <p:bldP spid="153605" grpId="0"/>
      <p:bldP spid="15360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Text Box 3"/>
          <p:cNvSpPr txBox="1">
            <a:spLocks noChangeArrowheads="1"/>
          </p:cNvSpPr>
          <p:nvPr/>
        </p:nvSpPr>
        <p:spPr bwMode="auto">
          <a:xfrm>
            <a:off x="179388" y="1268413"/>
            <a:ext cx="7207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1.</a:t>
            </a:r>
          </a:p>
        </p:txBody>
      </p:sp>
      <p:sp>
        <p:nvSpPr>
          <p:cNvPr id="128004" name="Text Box 4"/>
          <p:cNvSpPr txBox="1">
            <a:spLocks noChangeArrowheads="1"/>
          </p:cNvSpPr>
          <p:nvPr/>
        </p:nvSpPr>
        <p:spPr bwMode="auto">
          <a:xfrm>
            <a:off x="1258888" y="4786313"/>
            <a:ext cx="14414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28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Ответ:</a:t>
            </a:r>
          </a:p>
        </p:txBody>
      </p:sp>
      <p:sp>
        <p:nvSpPr>
          <p:cNvPr id="128005" name="Rectangle 5"/>
          <p:cNvSpPr>
            <a:spLocks noChangeArrowheads="1"/>
          </p:cNvSpPr>
          <p:nvPr/>
        </p:nvSpPr>
        <p:spPr bwMode="auto">
          <a:xfrm>
            <a:off x="2643188" y="4857750"/>
            <a:ext cx="1727200" cy="523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>
              <a:defRPr/>
            </a:pPr>
            <a:r>
              <a:rPr kumimoji="1" lang="ru-RU" sz="28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 Каша</a:t>
            </a:r>
            <a:endParaRPr kumimoji="1" lang="ru-RU" sz="2800" b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128006" name="Picture 6" descr="J00791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4214813"/>
            <a:ext cx="1238250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8007" name="Rectangle 7"/>
          <p:cNvSpPr>
            <a:spLocks noChangeArrowheads="1"/>
          </p:cNvSpPr>
          <p:nvPr/>
        </p:nvSpPr>
        <p:spPr bwMode="auto">
          <a:xfrm>
            <a:off x="0" y="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36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4 конкурс</a:t>
            </a:r>
            <a:r>
              <a:rPr kumimoji="1" lang="ru-RU" sz="36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:</a:t>
            </a:r>
            <a:endParaRPr kumimoji="1" lang="ru-RU" sz="3600" b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28008" name="Rectangle 8"/>
          <p:cNvSpPr>
            <a:spLocks noChangeArrowheads="1"/>
          </p:cNvSpPr>
          <p:nvPr/>
        </p:nvSpPr>
        <p:spPr bwMode="auto">
          <a:xfrm>
            <a:off x="0" y="620713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ru-RU" sz="40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ГЕОГРАФИЯ</a:t>
            </a:r>
          </a:p>
        </p:txBody>
      </p:sp>
      <p:sp>
        <p:nvSpPr>
          <p:cNvPr id="44040" name="AutoShape 11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72450" y="6237288"/>
            <a:ext cx="719138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8012" name="Rectangle 12"/>
          <p:cNvSpPr>
            <a:spLocks noChangeArrowheads="1"/>
          </p:cNvSpPr>
          <p:nvPr/>
        </p:nvSpPr>
        <p:spPr bwMode="auto">
          <a:xfrm>
            <a:off x="785813" y="1285875"/>
            <a:ext cx="8285162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Вулканическая лава – это магма мантии, захватившая по дороге к поверхности Земли природные газы, водяные пары, обломки горных пород. Знаете ли вы, что означает слово «лава» в переводе с греческого языка?  </a:t>
            </a:r>
            <a:endParaRPr kumimoji="1"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pic>
        <p:nvPicPr>
          <p:cNvPr id="44042" name="Рисунок 10" descr="http://crabo.ru/b11ics/lava-hell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72125" y="4429125"/>
            <a:ext cx="2349500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8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8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8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8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80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3" grpId="0"/>
      <p:bldP spid="128004" grpId="0"/>
      <p:bldP spid="128005" grpId="0" animBg="1"/>
      <p:bldP spid="1280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Text Box 3"/>
          <p:cNvSpPr txBox="1">
            <a:spLocks noChangeArrowheads="1"/>
          </p:cNvSpPr>
          <p:nvPr/>
        </p:nvSpPr>
        <p:spPr bwMode="auto">
          <a:xfrm>
            <a:off x="179388" y="1268413"/>
            <a:ext cx="7207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2.</a:t>
            </a:r>
          </a:p>
        </p:txBody>
      </p:sp>
      <p:sp>
        <p:nvSpPr>
          <p:cNvPr id="128004" name="Text Box 4"/>
          <p:cNvSpPr txBox="1">
            <a:spLocks noChangeArrowheads="1"/>
          </p:cNvSpPr>
          <p:nvPr/>
        </p:nvSpPr>
        <p:spPr bwMode="auto">
          <a:xfrm>
            <a:off x="1258888" y="4292600"/>
            <a:ext cx="14414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Ответ:</a:t>
            </a:r>
          </a:p>
        </p:txBody>
      </p:sp>
      <p:sp>
        <p:nvSpPr>
          <p:cNvPr id="128005" name="Rectangle 5"/>
          <p:cNvSpPr>
            <a:spLocks noChangeArrowheads="1"/>
          </p:cNvSpPr>
          <p:nvPr/>
        </p:nvSpPr>
        <p:spPr bwMode="auto">
          <a:xfrm>
            <a:off x="2714625" y="4286250"/>
            <a:ext cx="1727200" cy="523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>
              <a:defRPr/>
            </a:pPr>
            <a:r>
              <a:rPr kumimoji="1" lang="ru-RU" sz="28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Соли</a:t>
            </a:r>
            <a:endParaRPr kumimoji="1" lang="ru-RU" sz="2800" b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128006" name="Picture 6" descr="J00791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4052888"/>
            <a:ext cx="1238250" cy="280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8007" name="Rectangle 7"/>
          <p:cNvSpPr>
            <a:spLocks noChangeArrowheads="1"/>
          </p:cNvSpPr>
          <p:nvPr/>
        </p:nvSpPr>
        <p:spPr bwMode="auto">
          <a:xfrm>
            <a:off x="0" y="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36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4 конкурс</a:t>
            </a:r>
            <a:r>
              <a:rPr kumimoji="1" lang="ru-RU" sz="36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:</a:t>
            </a:r>
            <a:endParaRPr kumimoji="1" lang="ru-RU" sz="3600" b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28008" name="Rectangle 8"/>
          <p:cNvSpPr>
            <a:spLocks noChangeArrowheads="1"/>
          </p:cNvSpPr>
          <p:nvPr/>
        </p:nvSpPr>
        <p:spPr bwMode="auto">
          <a:xfrm>
            <a:off x="0" y="620713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ru-RU" sz="40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ГЕОГРАФИЯ</a:t>
            </a:r>
          </a:p>
        </p:txBody>
      </p:sp>
      <p:sp>
        <p:nvSpPr>
          <p:cNvPr id="45064" name="AutoShape 11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72450" y="6237288"/>
            <a:ext cx="719138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8012" name="Rectangle 12"/>
          <p:cNvSpPr>
            <a:spLocks noChangeArrowheads="1"/>
          </p:cNvSpPr>
          <p:nvPr/>
        </p:nvSpPr>
        <p:spPr bwMode="auto">
          <a:xfrm>
            <a:off x="827088" y="1268413"/>
            <a:ext cx="8243887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каких минералах говорят: «Воды боится, а из воды родится»?  </a:t>
            </a:r>
            <a:endParaRPr kumimoji="1"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pic>
        <p:nvPicPr>
          <p:cNvPr id="45066" name="Рисунок 11" descr="http://im5-tub-ru.yandex.net/i?id=312188217-30-72&amp;n=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2063" y="3571875"/>
            <a:ext cx="2938462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8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8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8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8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80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3" grpId="0"/>
      <p:bldP spid="128004" grpId="0"/>
      <p:bldP spid="128005" grpId="0" animBg="1"/>
      <p:bldP spid="1280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Text Box 3"/>
          <p:cNvSpPr txBox="1">
            <a:spLocks noChangeArrowheads="1"/>
          </p:cNvSpPr>
          <p:nvPr/>
        </p:nvSpPr>
        <p:spPr bwMode="auto">
          <a:xfrm>
            <a:off x="179388" y="1268413"/>
            <a:ext cx="7207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3.</a:t>
            </a:r>
          </a:p>
        </p:txBody>
      </p:sp>
      <p:sp>
        <p:nvSpPr>
          <p:cNvPr id="128004" name="Text Box 4"/>
          <p:cNvSpPr txBox="1">
            <a:spLocks noChangeArrowheads="1"/>
          </p:cNvSpPr>
          <p:nvPr/>
        </p:nvSpPr>
        <p:spPr bwMode="auto">
          <a:xfrm>
            <a:off x="1258888" y="4292600"/>
            <a:ext cx="14414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Ответ:</a:t>
            </a:r>
          </a:p>
        </p:txBody>
      </p:sp>
      <p:sp>
        <p:nvSpPr>
          <p:cNvPr id="128005" name="Rectangle 5"/>
          <p:cNvSpPr>
            <a:spLocks noChangeArrowheads="1"/>
          </p:cNvSpPr>
          <p:nvPr/>
        </p:nvSpPr>
        <p:spPr bwMode="auto">
          <a:xfrm>
            <a:off x="2700338" y="4292600"/>
            <a:ext cx="2371725" cy="1384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>
              <a:defRPr/>
            </a:pPr>
            <a:r>
              <a:rPr kumimoji="1" lang="ru-RU" sz="28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Курская магнитная аномалия</a:t>
            </a:r>
            <a:endParaRPr kumimoji="1" lang="ru-RU" sz="2800" b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128006" name="Picture 6" descr="J00791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4052888"/>
            <a:ext cx="1238250" cy="280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8007" name="Rectangle 7"/>
          <p:cNvSpPr>
            <a:spLocks noChangeArrowheads="1"/>
          </p:cNvSpPr>
          <p:nvPr/>
        </p:nvSpPr>
        <p:spPr bwMode="auto">
          <a:xfrm>
            <a:off x="0" y="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36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4 конкурс</a:t>
            </a:r>
            <a:r>
              <a:rPr kumimoji="1" lang="ru-RU" sz="36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:</a:t>
            </a:r>
            <a:endParaRPr kumimoji="1" lang="ru-RU" sz="3600" b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28008" name="Rectangle 8"/>
          <p:cNvSpPr>
            <a:spLocks noChangeArrowheads="1"/>
          </p:cNvSpPr>
          <p:nvPr/>
        </p:nvSpPr>
        <p:spPr bwMode="auto">
          <a:xfrm>
            <a:off x="0" y="620713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ru-RU" sz="40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ГЕОГРАФИЯ</a:t>
            </a:r>
          </a:p>
        </p:txBody>
      </p:sp>
      <p:sp>
        <p:nvSpPr>
          <p:cNvPr id="46088" name="AutoShape 11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72450" y="6237288"/>
            <a:ext cx="719138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8012" name="Rectangle 12"/>
          <p:cNvSpPr>
            <a:spLocks noChangeArrowheads="1"/>
          </p:cNvSpPr>
          <p:nvPr/>
        </p:nvSpPr>
        <p:spPr bwMode="auto">
          <a:xfrm>
            <a:off x="827088" y="1268413"/>
            <a:ext cx="7316787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 каком месторождении железных руд геологи говорят, что оно почти в три раза богаче всех остальных месторождений Земли, вместе взятых? </a:t>
            </a:r>
            <a:endParaRPr kumimoji="1"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6090" name="Рисунок 11" descr="http://im3-tub-ru.yandex.net/i?id=15430552-15-72&amp;n=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75" y="4000500"/>
            <a:ext cx="2857500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8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8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8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8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80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3" grpId="0"/>
      <p:bldP spid="128004" grpId="0"/>
      <p:bldP spid="128005" grpId="0" animBg="1"/>
      <p:bldP spid="1280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2"/>
          <p:cNvSpPr>
            <a:spLocks noChangeArrowheads="1"/>
          </p:cNvSpPr>
          <p:nvPr/>
        </p:nvSpPr>
        <p:spPr bwMode="auto">
          <a:xfrm>
            <a:off x="0" y="195263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36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Викторина «Разминка для ума»</a:t>
            </a:r>
            <a:endParaRPr kumimoji="1" lang="ru-RU" sz="3600" b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210947" name="Text Box 3"/>
          <p:cNvSpPr txBox="1">
            <a:spLocks noChangeArrowheads="1"/>
          </p:cNvSpPr>
          <p:nvPr/>
        </p:nvSpPr>
        <p:spPr bwMode="auto">
          <a:xfrm>
            <a:off x="323850" y="1484313"/>
            <a:ext cx="7207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2.</a:t>
            </a:r>
          </a:p>
        </p:txBody>
      </p:sp>
      <p:sp>
        <p:nvSpPr>
          <p:cNvPr id="210948" name="Text Box 4"/>
          <p:cNvSpPr txBox="1">
            <a:spLocks noChangeArrowheads="1"/>
          </p:cNvSpPr>
          <p:nvPr/>
        </p:nvSpPr>
        <p:spPr bwMode="auto">
          <a:xfrm>
            <a:off x="1619250" y="3141663"/>
            <a:ext cx="1584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Ответ:</a:t>
            </a:r>
          </a:p>
        </p:txBody>
      </p:sp>
      <p:sp>
        <p:nvSpPr>
          <p:cNvPr id="210949" name="Rectangle 5"/>
          <p:cNvSpPr>
            <a:spLocks noChangeArrowheads="1"/>
          </p:cNvSpPr>
          <p:nvPr/>
        </p:nvSpPr>
        <p:spPr bwMode="auto">
          <a:xfrm>
            <a:off x="3059113" y="3141663"/>
            <a:ext cx="2824162" cy="5286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Натрий и калий</a:t>
            </a:r>
          </a:p>
        </p:txBody>
      </p:sp>
      <p:pic>
        <p:nvPicPr>
          <p:cNvPr id="210950" name="Picture 6" descr="J00791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2924175"/>
            <a:ext cx="1238250" cy="280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0951" name="Picture 7" descr="kaliwat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51500" y="3789363"/>
            <a:ext cx="2952750" cy="273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0952" name="Rectangle 8"/>
          <p:cNvSpPr>
            <a:spLocks noChangeArrowheads="1"/>
          </p:cNvSpPr>
          <p:nvPr/>
        </p:nvSpPr>
        <p:spPr bwMode="auto">
          <a:xfrm>
            <a:off x="1042988" y="1484313"/>
            <a:ext cx="806608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kumimoji="1"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Какие металлы загораются в холодной воде?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0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0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0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0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09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0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0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109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0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0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947" grpId="0"/>
      <p:bldP spid="210948" grpId="0"/>
      <p:bldP spid="210949" grpId="0" animBg="1"/>
      <p:bldP spid="21095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1" name="Text Box 3"/>
          <p:cNvSpPr txBox="1">
            <a:spLocks noChangeArrowheads="1"/>
          </p:cNvSpPr>
          <p:nvPr/>
        </p:nvSpPr>
        <p:spPr bwMode="auto">
          <a:xfrm>
            <a:off x="179388" y="1341438"/>
            <a:ext cx="7207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4.</a:t>
            </a:r>
          </a:p>
        </p:txBody>
      </p:sp>
      <p:sp>
        <p:nvSpPr>
          <p:cNvPr id="130052" name="Text Box 4"/>
          <p:cNvSpPr txBox="1">
            <a:spLocks noChangeArrowheads="1"/>
          </p:cNvSpPr>
          <p:nvPr/>
        </p:nvSpPr>
        <p:spPr bwMode="auto">
          <a:xfrm>
            <a:off x="900113" y="4349750"/>
            <a:ext cx="15843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Ответ:</a:t>
            </a:r>
          </a:p>
        </p:txBody>
      </p:sp>
      <p:sp>
        <p:nvSpPr>
          <p:cNvPr id="130053" name="Rectangle 5"/>
          <p:cNvSpPr>
            <a:spLocks noChangeArrowheads="1"/>
          </p:cNvSpPr>
          <p:nvPr/>
        </p:nvSpPr>
        <p:spPr bwMode="auto">
          <a:xfrm>
            <a:off x="2332038" y="4365625"/>
            <a:ext cx="1954212" cy="9540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>
              <a:defRPr/>
            </a:pPr>
            <a:r>
              <a:rPr kumimoji="1" lang="ru-RU" sz="28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Жидкое железо</a:t>
            </a:r>
            <a:endParaRPr kumimoji="1" lang="ru-RU" sz="2800" b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130054" name="Picture 6" descr="J00791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638" y="4076700"/>
            <a:ext cx="1238250" cy="280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0055" name="Rectangle 7"/>
          <p:cNvSpPr>
            <a:spLocks noChangeArrowheads="1"/>
          </p:cNvSpPr>
          <p:nvPr/>
        </p:nvSpPr>
        <p:spPr bwMode="auto">
          <a:xfrm>
            <a:off x="0" y="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36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4 конкурс</a:t>
            </a:r>
            <a:r>
              <a:rPr kumimoji="1" lang="ru-RU" sz="36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:</a:t>
            </a:r>
            <a:endParaRPr kumimoji="1" lang="ru-RU" sz="3600" b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30056" name="Rectangle 8"/>
          <p:cNvSpPr>
            <a:spLocks noChangeArrowheads="1"/>
          </p:cNvSpPr>
          <p:nvPr/>
        </p:nvSpPr>
        <p:spPr bwMode="auto">
          <a:xfrm>
            <a:off x="0" y="620713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ru-RU" sz="40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ГЕОГРАФИЯ</a:t>
            </a:r>
          </a:p>
        </p:txBody>
      </p:sp>
      <p:sp>
        <p:nvSpPr>
          <p:cNvPr id="47112" name="AutoShape 12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237288"/>
            <a:ext cx="719137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0061" name="Rectangle 13"/>
          <p:cNvSpPr>
            <a:spLocks noChangeArrowheads="1"/>
          </p:cNvSpPr>
          <p:nvPr/>
        </p:nvSpPr>
        <p:spPr bwMode="auto">
          <a:xfrm>
            <a:off x="827088" y="1341438"/>
            <a:ext cx="8316912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Какой элемент преобладает в ядре</a:t>
            </a:r>
          </a:p>
          <a:p>
            <a:pPr algn="l"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Земли?</a:t>
            </a:r>
            <a:r>
              <a:rPr lang="ru-RU" sz="2800" dirty="0"/>
              <a:t> </a:t>
            </a:r>
            <a:endParaRPr kumimoji="1" lang="ru-RU" sz="28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47114" name="Рисунок 12" descr="http://im8-tub-ru.yandex.net/i?id=364710762-13-72&amp;n=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5" y="3357563"/>
            <a:ext cx="3000375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0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0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0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0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0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1" grpId="0"/>
      <p:bldP spid="130052" grpId="0"/>
      <p:bldP spid="130053" grpId="0" animBg="1"/>
      <p:bldP spid="13006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9" name="Text Box 3"/>
          <p:cNvSpPr txBox="1">
            <a:spLocks noChangeArrowheads="1"/>
          </p:cNvSpPr>
          <p:nvPr/>
        </p:nvSpPr>
        <p:spPr bwMode="auto">
          <a:xfrm>
            <a:off x="250825" y="1773238"/>
            <a:ext cx="7207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5.</a:t>
            </a:r>
          </a:p>
        </p:txBody>
      </p:sp>
      <p:sp>
        <p:nvSpPr>
          <p:cNvPr id="132100" name="Text Box 4"/>
          <p:cNvSpPr txBox="1">
            <a:spLocks noChangeArrowheads="1"/>
          </p:cNvSpPr>
          <p:nvPr/>
        </p:nvSpPr>
        <p:spPr bwMode="auto">
          <a:xfrm>
            <a:off x="1187450" y="3933825"/>
            <a:ext cx="15128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Ответ:</a:t>
            </a:r>
          </a:p>
        </p:txBody>
      </p:sp>
      <p:sp>
        <p:nvSpPr>
          <p:cNvPr id="132101" name="Rectangle 5"/>
          <p:cNvSpPr>
            <a:spLocks noChangeArrowheads="1"/>
          </p:cNvSpPr>
          <p:nvPr/>
        </p:nvSpPr>
        <p:spPr bwMode="auto">
          <a:xfrm>
            <a:off x="2411413" y="3990975"/>
            <a:ext cx="2017712" cy="523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28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Яранга</a:t>
            </a:r>
            <a:r>
              <a:rPr kumimoji="1" lang="ru-RU" sz="2800" dirty="0"/>
              <a:t> </a:t>
            </a:r>
          </a:p>
        </p:txBody>
      </p:sp>
      <p:pic>
        <p:nvPicPr>
          <p:cNvPr id="132102" name="Picture 6" descr="J00791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3716338"/>
            <a:ext cx="1238250" cy="280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2103" name="Rectangle 7"/>
          <p:cNvSpPr>
            <a:spLocks noChangeArrowheads="1"/>
          </p:cNvSpPr>
          <p:nvPr/>
        </p:nvSpPr>
        <p:spPr bwMode="auto">
          <a:xfrm>
            <a:off x="0" y="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36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4 конкурс</a:t>
            </a:r>
            <a:r>
              <a:rPr kumimoji="1" lang="ru-RU" sz="36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:</a:t>
            </a:r>
            <a:endParaRPr kumimoji="1" lang="ru-RU" sz="3600" b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32104" name="Rectangle 8"/>
          <p:cNvSpPr>
            <a:spLocks noChangeArrowheads="1"/>
          </p:cNvSpPr>
          <p:nvPr/>
        </p:nvSpPr>
        <p:spPr bwMode="auto">
          <a:xfrm>
            <a:off x="0" y="765175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ru-RU" sz="40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ГЕОГРАФИЯ</a:t>
            </a:r>
          </a:p>
        </p:txBody>
      </p:sp>
      <p:sp>
        <p:nvSpPr>
          <p:cNvPr id="48136" name="AutoShape 12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01013" y="6237288"/>
            <a:ext cx="719137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2109" name="Rectangle 13"/>
          <p:cNvSpPr>
            <a:spLocks noChangeArrowheads="1"/>
          </p:cNvSpPr>
          <p:nvPr/>
        </p:nvSpPr>
        <p:spPr bwMode="auto">
          <a:xfrm>
            <a:off x="900113" y="1773238"/>
            <a:ext cx="81724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называется жилище чукчей?</a:t>
            </a:r>
            <a:r>
              <a:rPr lang="ru-RU" sz="3200" dirty="0"/>
              <a:t> </a:t>
            </a:r>
            <a:endParaRPr kumimoji="1" lang="ru-RU" sz="32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48138" name="Рисунок 10" descr="http://www.savepic.org/127204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5" y="3571875"/>
            <a:ext cx="3195638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2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2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2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2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2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099" grpId="0"/>
      <p:bldP spid="132100" grpId="0"/>
      <p:bldP spid="132101" grpId="0" animBg="1"/>
      <p:bldP spid="13210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7" name="Text Box 3"/>
          <p:cNvSpPr txBox="1">
            <a:spLocks noChangeArrowheads="1"/>
          </p:cNvSpPr>
          <p:nvPr/>
        </p:nvSpPr>
        <p:spPr bwMode="auto">
          <a:xfrm>
            <a:off x="179388" y="1481138"/>
            <a:ext cx="7207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6.</a:t>
            </a:r>
          </a:p>
        </p:txBody>
      </p:sp>
      <p:sp>
        <p:nvSpPr>
          <p:cNvPr id="134148" name="Text Box 4"/>
          <p:cNvSpPr txBox="1">
            <a:spLocks noChangeArrowheads="1"/>
          </p:cNvSpPr>
          <p:nvPr/>
        </p:nvSpPr>
        <p:spPr bwMode="auto">
          <a:xfrm>
            <a:off x="1331913" y="4292600"/>
            <a:ext cx="15128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Ответ:</a:t>
            </a:r>
          </a:p>
        </p:txBody>
      </p:sp>
      <p:sp>
        <p:nvSpPr>
          <p:cNvPr id="134149" name="Rectangle 5"/>
          <p:cNvSpPr>
            <a:spLocks noChangeArrowheads="1"/>
          </p:cNvSpPr>
          <p:nvPr/>
        </p:nvSpPr>
        <p:spPr bwMode="auto">
          <a:xfrm>
            <a:off x="2771775" y="4335463"/>
            <a:ext cx="3371850" cy="9540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28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Килиманджаро</a:t>
            </a:r>
          </a:p>
          <a:p>
            <a:pPr>
              <a:defRPr/>
            </a:pPr>
            <a:r>
              <a:rPr kumimoji="1" lang="ru-RU" sz="28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5895 м</a:t>
            </a:r>
            <a:r>
              <a:rPr kumimoji="1" lang="ru-RU" sz="2800" dirty="0">
                <a:solidFill>
                  <a:srgbClr val="FFCC00"/>
                </a:solidFill>
              </a:rPr>
              <a:t> </a:t>
            </a:r>
          </a:p>
        </p:txBody>
      </p:sp>
      <p:pic>
        <p:nvPicPr>
          <p:cNvPr id="134150" name="Picture 6" descr="J00791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4052888"/>
            <a:ext cx="1238250" cy="280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4151" name="Rectangle 7"/>
          <p:cNvSpPr>
            <a:spLocks noChangeArrowheads="1"/>
          </p:cNvSpPr>
          <p:nvPr/>
        </p:nvSpPr>
        <p:spPr bwMode="auto">
          <a:xfrm>
            <a:off x="0" y="115888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36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4 конкурс</a:t>
            </a:r>
            <a:r>
              <a:rPr kumimoji="1" lang="ru-RU" sz="36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:</a:t>
            </a:r>
            <a:endParaRPr kumimoji="1" lang="ru-RU" sz="3600" b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34152" name="Rectangle 8"/>
          <p:cNvSpPr>
            <a:spLocks noChangeArrowheads="1"/>
          </p:cNvSpPr>
          <p:nvPr/>
        </p:nvSpPr>
        <p:spPr bwMode="auto">
          <a:xfrm>
            <a:off x="0" y="765175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ru-RU" sz="40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ГЕОГРАФИЯ</a:t>
            </a:r>
          </a:p>
        </p:txBody>
      </p:sp>
      <p:sp>
        <p:nvSpPr>
          <p:cNvPr id="49160" name="AutoShape 11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72450" y="6237288"/>
            <a:ext cx="719138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4156" name="Rectangle 12"/>
          <p:cNvSpPr>
            <a:spLocks noChangeArrowheads="1"/>
          </p:cNvSpPr>
          <p:nvPr/>
        </p:nvSpPr>
        <p:spPr bwMode="auto">
          <a:xfrm>
            <a:off x="900113" y="1484313"/>
            <a:ext cx="8243887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Высочайшая гора Африки? 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   </a:t>
            </a:r>
            <a:endParaRPr kumimoji="1" lang="ru-RU" sz="32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49162" name="Рисунок 11" descr="http://devkazani.files.wordpress.com/2009/09/kili-view-b-big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15063" y="1928813"/>
            <a:ext cx="2714625" cy="392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4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4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4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7" grpId="0"/>
      <p:bldP spid="134148" grpId="0"/>
      <p:bldP spid="134149" grpId="0" animBg="1"/>
      <p:bldP spid="13415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5" name="Text Box 3"/>
          <p:cNvSpPr txBox="1">
            <a:spLocks noChangeArrowheads="1"/>
          </p:cNvSpPr>
          <p:nvPr/>
        </p:nvSpPr>
        <p:spPr bwMode="auto">
          <a:xfrm>
            <a:off x="179388" y="1773238"/>
            <a:ext cx="7207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7.</a:t>
            </a:r>
          </a:p>
        </p:txBody>
      </p:sp>
      <p:sp>
        <p:nvSpPr>
          <p:cNvPr id="136196" name="Text Box 4"/>
          <p:cNvSpPr txBox="1">
            <a:spLocks noChangeArrowheads="1"/>
          </p:cNvSpPr>
          <p:nvPr/>
        </p:nvSpPr>
        <p:spPr bwMode="auto">
          <a:xfrm>
            <a:off x="1547813" y="3557588"/>
            <a:ext cx="15128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Ответ:</a:t>
            </a:r>
          </a:p>
        </p:txBody>
      </p:sp>
      <p:sp>
        <p:nvSpPr>
          <p:cNvPr id="136197" name="Rectangle 5"/>
          <p:cNvSpPr>
            <a:spLocks noChangeArrowheads="1"/>
          </p:cNvSpPr>
          <p:nvPr/>
        </p:nvSpPr>
        <p:spPr bwMode="auto">
          <a:xfrm>
            <a:off x="3059113" y="3573463"/>
            <a:ext cx="2298700" cy="9540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28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Панамский </a:t>
            </a:r>
          </a:p>
          <a:p>
            <a:pPr>
              <a:defRPr/>
            </a:pPr>
            <a:r>
              <a:rPr kumimoji="1" lang="ru-RU" sz="28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канал</a:t>
            </a:r>
            <a:endParaRPr kumimoji="1" lang="ru-RU" sz="2800" dirty="0">
              <a:solidFill>
                <a:srgbClr val="FFCC00"/>
              </a:solidFill>
            </a:endParaRPr>
          </a:p>
        </p:txBody>
      </p:sp>
      <p:pic>
        <p:nvPicPr>
          <p:cNvPr id="136198" name="Picture 6" descr="J00791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3357563"/>
            <a:ext cx="1238250" cy="280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6199" name="Rectangle 7"/>
          <p:cNvSpPr>
            <a:spLocks noChangeArrowheads="1"/>
          </p:cNvSpPr>
          <p:nvPr/>
        </p:nvSpPr>
        <p:spPr bwMode="auto">
          <a:xfrm>
            <a:off x="0" y="123825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36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4 конкурс</a:t>
            </a:r>
            <a:r>
              <a:rPr kumimoji="1" lang="ru-RU" sz="36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:</a:t>
            </a:r>
            <a:endParaRPr kumimoji="1" lang="ru-RU" sz="3600" b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36200" name="Rectangle 8"/>
          <p:cNvSpPr>
            <a:spLocks noChangeArrowheads="1"/>
          </p:cNvSpPr>
          <p:nvPr/>
        </p:nvSpPr>
        <p:spPr bwMode="auto">
          <a:xfrm>
            <a:off x="0" y="765175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ru-RU" sz="40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ГЕОГРАФИЯ</a:t>
            </a:r>
          </a:p>
        </p:txBody>
      </p:sp>
      <p:sp>
        <p:nvSpPr>
          <p:cNvPr id="50184" name="AutoShape 56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72450" y="6237288"/>
            <a:ext cx="719138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6249" name="Rectangle 57"/>
          <p:cNvSpPr>
            <a:spLocks noChangeArrowheads="1"/>
          </p:cNvSpPr>
          <p:nvPr/>
        </p:nvSpPr>
        <p:spPr bwMode="auto">
          <a:xfrm>
            <a:off x="827088" y="1785938"/>
            <a:ext cx="8243887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 соединяет Тихий океан и Атлантический океан? </a:t>
            </a:r>
            <a:endParaRPr kumimoji="1"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0186" name="Рисунок 10" descr="http://im0-tub-ru.yandex.net/i?id=210164086-43-72&amp;n=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38" y="3357563"/>
            <a:ext cx="2857500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Заголовок 14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42175" cy="1143000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6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6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6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6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6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5" grpId="0"/>
      <p:bldP spid="136196" grpId="0"/>
      <p:bldP spid="136197" grpId="0" animBg="1"/>
      <p:bldP spid="13624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3" name="Text Box 3"/>
          <p:cNvSpPr txBox="1">
            <a:spLocks noChangeArrowheads="1"/>
          </p:cNvSpPr>
          <p:nvPr/>
        </p:nvSpPr>
        <p:spPr bwMode="auto">
          <a:xfrm>
            <a:off x="179388" y="1628775"/>
            <a:ext cx="7207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8.</a:t>
            </a:r>
          </a:p>
        </p:txBody>
      </p:sp>
      <p:sp>
        <p:nvSpPr>
          <p:cNvPr id="138244" name="Text Box 4"/>
          <p:cNvSpPr txBox="1">
            <a:spLocks noChangeArrowheads="1"/>
          </p:cNvSpPr>
          <p:nvPr/>
        </p:nvSpPr>
        <p:spPr bwMode="auto">
          <a:xfrm>
            <a:off x="1331913" y="3209925"/>
            <a:ext cx="17287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32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Ответ:</a:t>
            </a:r>
          </a:p>
        </p:txBody>
      </p:sp>
      <p:sp>
        <p:nvSpPr>
          <p:cNvPr id="138245" name="Rectangle 5"/>
          <p:cNvSpPr>
            <a:spLocks noChangeArrowheads="1"/>
          </p:cNvSpPr>
          <p:nvPr/>
        </p:nvSpPr>
        <p:spPr bwMode="auto">
          <a:xfrm>
            <a:off x="2916238" y="3213100"/>
            <a:ext cx="2513012" cy="523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28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Джомолунгма</a:t>
            </a:r>
            <a:r>
              <a:rPr kumimoji="1" lang="ru-RU" sz="2800" dirty="0">
                <a:solidFill>
                  <a:srgbClr val="FFCC00"/>
                </a:solidFill>
              </a:rPr>
              <a:t> </a:t>
            </a:r>
          </a:p>
        </p:txBody>
      </p:sp>
      <p:pic>
        <p:nvPicPr>
          <p:cNvPr id="138246" name="Picture 6" descr="J00791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2997200"/>
            <a:ext cx="1238250" cy="280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8247" name="Rectangle 7"/>
          <p:cNvSpPr>
            <a:spLocks noChangeArrowheads="1"/>
          </p:cNvSpPr>
          <p:nvPr/>
        </p:nvSpPr>
        <p:spPr bwMode="auto">
          <a:xfrm>
            <a:off x="0" y="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36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4 конкурс</a:t>
            </a:r>
            <a:r>
              <a:rPr kumimoji="1" lang="ru-RU" sz="36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:</a:t>
            </a:r>
            <a:endParaRPr kumimoji="1" lang="ru-RU" sz="3600" b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38248" name="Rectangle 8"/>
          <p:cNvSpPr>
            <a:spLocks noChangeArrowheads="1"/>
          </p:cNvSpPr>
          <p:nvPr/>
        </p:nvSpPr>
        <p:spPr bwMode="auto">
          <a:xfrm>
            <a:off x="0" y="69215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ru-RU" sz="40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ГЕОГРАФИЯ</a:t>
            </a:r>
          </a:p>
        </p:txBody>
      </p:sp>
      <p:sp>
        <p:nvSpPr>
          <p:cNvPr id="51208" name="AutoShape 10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72450" y="6237288"/>
            <a:ext cx="719138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8251" name="Rectangle 11"/>
          <p:cNvSpPr>
            <a:spLocks noChangeArrowheads="1"/>
          </p:cNvSpPr>
          <p:nvPr/>
        </p:nvSpPr>
        <p:spPr bwMode="auto">
          <a:xfrm>
            <a:off x="827088" y="1641475"/>
            <a:ext cx="81010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Назовите второе название Эвереста</a:t>
            </a:r>
            <a:r>
              <a:rPr kumimoji="1"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.</a:t>
            </a:r>
          </a:p>
        </p:txBody>
      </p:sp>
      <p:pic>
        <p:nvPicPr>
          <p:cNvPr id="51210" name="Рисунок 11" descr="http://im8-tub-ru.yandex.net/i?id=82430521-22-72&amp;n=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50" y="3929063"/>
            <a:ext cx="3543300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8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8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8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8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8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3" grpId="0"/>
      <p:bldP spid="138244" grpId="0"/>
      <p:bldP spid="138245" grpId="0" animBg="1"/>
      <p:bldP spid="13825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ChangeArrowheads="1"/>
          </p:cNvSpPr>
          <p:nvPr/>
        </p:nvSpPr>
        <p:spPr bwMode="auto">
          <a:xfrm>
            <a:off x="1042988" y="1557338"/>
            <a:ext cx="784860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457200" indent="-457200" algn="l">
              <a:tabLst>
                <a:tab pos="228600" algn="l"/>
              </a:tabLst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Назовите две ледовые шапки нашей планеты</a:t>
            </a:r>
            <a:endParaRPr kumimoji="1"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0291" name="Text Box 3"/>
          <p:cNvSpPr txBox="1">
            <a:spLocks noChangeArrowheads="1"/>
          </p:cNvSpPr>
          <p:nvPr/>
        </p:nvSpPr>
        <p:spPr bwMode="auto">
          <a:xfrm>
            <a:off x="107950" y="1554163"/>
            <a:ext cx="7207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9.</a:t>
            </a:r>
          </a:p>
        </p:txBody>
      </p:sp>
      <p:sp>
        <p:nvSpPr>
          <p:cNvPr id="140292" name="Text Box 4"/>
          <p:cNvSpPr txBox="1">
            <a:spLocks noChangeArrowheads="1"/>
          </p:cNvSpPr>
          <p:nvPr/>
        </p:nvSpPr>
        <p:spPr bwMode="auto">
          <a:xfrm>
            <a:off x="1331913" y="4292600"/>
            <a:ext cx="15113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Ответ:</a:t>
            </a:r>
          </a:p>
        </p:txBody>
      </p:sp>
      <p:sp>
        <p:nvSpPr>
          <p:cNvPr id="140293" name="Rectangle 5"/>
          <p:cNvSpPr>
            <a:spLocks noChangeArrowheads="1"/>
          </p:cNvSpPr>
          <p:nvPr/>
        </p:nvSpPr>
        <p:spPr bwMode="auto">
          <a:xfrm>
            <a:off x="2700338" y="4292600"/>
            <a:ext cx="2871787" cy="9540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28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Арктика и Антарктида  </a:t>
            </a:r>
          </a:p>
        </p:txBody>
      </p:sp>
      <p:pic>
        <p:nvPicPr>
          <p:cNvPr id="140294" name="Picture 6" descr="J00791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4052888"/>
            <a:ext cx="1238250" cy="280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0295" name="Rectangle 7"/>
          <p:cNvSpPr>
            <a:spLocks noChangeArrowheads="1"/>
          </p:cNvSpPr>
          <p:nvPr/>
        </p:nvSpPr>
        <p:spPr bwMode="auto">
          <a:xfrm>
            <a:off x="0" y="123825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36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4 конкурс</a:t>
            </a:r>
            <a:r>
              <a:rPr kumimoji="1" lang="ru-RU" sz="36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:</a:t>
            </a:r>
            <a:endParaRPr kumimoji="1" lang="ru-RU" sz="3600" b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40296" name="Rectangle 8"/>
          <p:cNvSpPr>
            <a:spLocks noChangeArrowheads="1"/>
          </p:cNvSpPr>
          <p:nvPr/>
        </p:nvSpPr>
        <p:spPr bwMode="auto">
          <a:xfrm>
            <a:off x="0" y="765175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ru-RU" sz="40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ГЕОГРАФИЯ</a:t>
            </a:r>
          </a:p>
        </p:txBody>
      </p:sp>
      <p:sp>
        <p:nvSpPr>
          <p:cNvPr id="52233" name="AutoShape 10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72450" y="6237288"/>
            <a:ext cx="719138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2234" name="Рисунок 10" descr="http://im8-tub-ru.yandex.net/i?id=1545501-08-72&amp;n=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43563" y="3357563"/>
            <a:ext cx="3214687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0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0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0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0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0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0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0" grpId="0"/>
      <p:bldP spid="140291" grpId="0"/>
      <p:bldP spid="140292" grpId="0"/>
      <p:bldP spid="14029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1" name="Text Box 3"/>
          <p:cNvSpPr txBox="1">
            <a:spLocks noChangeArrowheads="1"/>
          </p:cNvSpPr>
          <p:nvPr/>
        </p:nvSpPr>
        <p:spPr bwMode="auto">
          <a:xfrm>
            <a:off x="323850" y="1412875"/>
            <a:ext cx="7207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1.</a:t>
            </a:r>
          </a:p>
        </p:txBody>
      </p:sp>
      <p:sp>
        <p:nvSpPr>
          <p:cNvPr id="155652" name="Text Box 4"/>
          <p:cNvSpPr txBox="1">
            <a:spLocks noChangeArrowheads="1"/>
          </p:cNvSpPr>
          <p:nvPr/>
        </p:nvSpPr>
        <p:spPr bwMode="auto">
          <a:xfrm>
            <a:off x="1331913" y="3213100"/>
            <a:ext cx="1368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24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Ответ:</a:t>
            </a:r>
          </a:p>
        </p:txBody>
      </p:sp>
      <p:sp>
        <p:nvSpPr>
          <p:cNvPr id="155653" name="Rectangle 5"/>
          <p:cNvSpPr>
            <a:spLocks noChangeArrowheads="1"/>
          </p:cNvSpPr>
          <p:nvPr/>
        </p:nvSpPr>
        <p:spPr bwMode="auto">
          <a:xfrm>
            <a:off x="2627313" y="3213100"/>
            <a:ext cx="3384550" cy="46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24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Тутовый шелкопряд</a:t>
            </a:r>
          </a:p>
        </p:txBody>
      </p:sp>
      <p:pic>
        <p:nvPicPr>
          <p:cNvPr id="155654" name="Picture 6" descr="J00791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2924175"/>
            <a:ext cx="1238250" cy="280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5655" name="Rectangle 7"/>
          <p:cNvSpPr>
            <a:spLocks noChangeArrowheads="1"/>
          </p:cNvSpPr>
          <p:nvPr/>
        </p:nvSpPr>
        <p:spPr bwMode="auto">
          <a:xfrm>
            <a:off x="0" y="123825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36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4 конкурс</a:t>
            </a:r>
            <a:r>
              <a:rPr kumimoji="1" lang="ru-RU" sz="36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:</a:t>
            </a:r>
            <a:endParaRPr kumimoji="1" lang="ru-RU" sz="3600" b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55656" name="Rectangle 8"/>
          <p:cNvSpPr>
            <a:spLocks noChangeArrowheads="1"/>
          </p:cNvSpPr>
          <p:nvPr/>
        </p:nvSpPr>
        <p:spPr bwMode="auto">
          <a:xfrm>
            <a:off x="0" y="765175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ru-RU" sz="4000" b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БИОЛОГИЯ </a:t>
            </a:r>
          </a:p>
        </p:txBody>
      </p:sp>
      <p:sp>
        <p:nvSpPr>
          <p:cNvPr id="53256" name="AutoShape 11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877050" y="6426200"/>
            <a:ext cx="719138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5660" name="Rectangle 12"/>
          <p:cNvSpPr>
            <a:spLocks noChangeArrowheads="1"/>
          </p:cNvSpPr>
          <p:nvPr/>
        </p:nvSpPr>
        <p:spPr bwMode="auto">
          <a:xfrm>
            <a:off x="1042988" y="1412875"/>
            <a:ext cx="770572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В черном ящике одно из самых «домашних» насекомых, не способное жить без помощи человека.</a:t>
            </a:r>
          </a:p>
        </p:txBody>
      </p:sp>
      <p:pic>
        <p:nvPicPr>
          <p:cNvPr id="155661" name="Picture 13" descr="babochk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55875" y="3933825"/>
            <a:ext cx="3343275" cy="247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5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5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5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5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56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5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5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56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5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5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51" grpId="0"/>
      <p:bldP spid="155652" grpId="0"/>
      <p:bldP spid="155653" grpId="0" animBg="1"/>
      <p:bldP spid="15566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9" name="Text Box 3"/>
          <p:cNvSpPr txBox="1">
            <a:spLocks noChangeArrowheads="1"/>
          </p:cNvSpPr>
          <p:nvPr/>
        </p:nvSpPr>
        <p:spPr bwMode="auto">
          <a:xfrm>
            <a:off x="323850" y="1700213"/>
            <a:ext cx="7207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2.</a:t>
            </a:r>
          </a:p>
        </p:txBody>
      </p:sp>
      <p:sp>
        <p:nvSpPr>
          <p:cNvPr id="157700" name="Text Box 4"/>
          <p:cNvSpPr txBox="1">
            <a:spLocks noChangeArrowheads="1"/>
          </p:cNvSpPr>
          <p:nvPr/>
        </p:nvSpPr>
        <p:spPr bwMode="auto">
          <a:xfrm>
            <a:off x="1547813" y="3860800"/>
            <a:ext cx="15843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Ответ:</a:t>
            </a:r>
          </a:p>
        </p:txBody>
      </p:sp>
      <p:sp>
        <p:nvSpPr>
          <p:cNvPr id="157701" name="Rectangle 5"/>
          <p:cNvSpPr>
            <a:spLocks noChangeArrowheads="1"/>
          </p:cNvSpPr>
          <p:nvPr/>
        </p:nvSpPr>
        <p:spPr bwMode="auto">
          <a:xfrm>
            <a:off x="3060700" y="3903663"/>
            <a:ext cx="2016125" cy="5286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Англия</a:t>
            </a:r>
          </a:p>
        </p:txBody>
      </p:sp>
      <p:pic>
        <p:nvPicPr>
          <p:cNvPr id="157702" name="Picture 6" descr="J00791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9925" y="3644900"/>
            <a:ext cx="1238250" cy="280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7703" name="Rectangle 7"/>
          <p:cNvSpPr>
            <a:spLocks noChangeArrowheads="1"/>
          </p:cNvSpPr>
          <p:nvPr/>
        </p:nvSpPr>
        <p:spPr bwMode="auto">
          <a:xfrm>
            <a:off x="1187450" y="0"/>
            <a:ext cx="64801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3600" b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3 конкурс</a:t>
            </a:r>
            <a:r>
              <a:rPr kumimoji="1" lang="ru-RU" sz="36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:</a:t>
            </a:r>
            <a:endParaRPr kumimoji="1" lang="ru-RU" sz="3600" b="1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57704" name="Rectangle 8"/>
          <p:cNvSpPr>
            <a:spLocks noChangeArrowheads="1"/>
          </p:cNvSpPr>
          <p:nvPr/>
        </p:nvSpPr>
        <p:spPr bwMode="auto">
          <a:xfrm>
            <a:off x="2484438" y="765175"/>
            <a:ext cx="45354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kumimoji="1" lang="ru-RU" sz="4000" b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БИОЛОГИЯ </a:t>
            </a:r>
          </a:p>
        </p:txBody>
      </p:sp>
      <p:sp>
        <p:nvSpPr>
          <p:cNvPr id="54280" name="AutoShape 10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01013" y="6165850"/>
            <a:ext cx="719137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57707" name="Picture 11" descr="CAE0F0F2E020E4EEF0EEE320C2E5EBE8EAEEE1F0E8F2E0EDE8E82028C0EDE3EBE8E82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35600" y="2852738"/>
            <a:ext cx="2217738" cy="370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7708" name="Rectangle 12"/>
          <p:cNvSpPr>
            <a:spLocks noChangeArrowheads="1"/>
          </p:cNvSpPr>
          <p:nvPr/>
        </p:nvSpPr>
        <p:spPr bwMode="auto">
          <a:xfrm>
            <a:off x="1011238" y="1700213"/>
            <a:ext cx="7881937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Страна, в которой был принят первый в истории закон об охране окружающей среды.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7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7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7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7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77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77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7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7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699" grpId="0"/>
      <p:bldP spid="157700" grpId="0"/>
      <p:bldP spid="157701" grpId="0" animBg="1"/>
      <p:bldP spid="15770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7" name="Text Box 3"/>
          <p:cNvSpPr txBox="1">
            <a:spLocks noChangeArrowheads="1"/>
          </p:cNvSpPr>
          <p:nvPr/>
        </p:nvSpPr>
        <p:spPr bwMode="auto">
          <a:xfrm>
            <a:off x="323850" y="1700213"/>
            <a:ext cx="7207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3.</a:t>
            </a:r>
          </a:p>
        </p:txBody>
      </p:sp>
      <p:sp>
        <p:nvSpPr>
          <p:cNvPr id="159748" name="Text Box 4"/>
          <p:cNvSpPr txBox="1">
            <a:spLocks noChangeArrowheads="1"/>
          </p:cNvSpPr>
          <p:nvPr/>
        </p:nvSpPr>
        <p:spPr bwMode="auto">
          <a:xfrm>
            <a:off x="1403350" y="3619500"/>
            <a:ext cx="14398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Ответ:</a:t>
            </a:r>
          </a:p>
        </p:txBody>
      </p:sp>
      <p:sp>
        <p:nvSpPr>
          <p:cNvPr id="159749" name="Rectangle 5"/>
          <p:cNvSpPr>
            <a:spLocks noChangeArrowheads="1"/>
          </p:cNvSpPr>
          <p:nvPr/>
        </p:nvSpPr>
        <p:spPr bwMode="auto">
          <a:xfrm>
            <a:off x="2843213" y="3652838"/>
            <a:ext cx="2376487" cy="5286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Петром </a:t>
            </a:r>
            <a:r>
              <a:rPr kumimoji="1" lang="en-US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I</a:t>
            </a:r>
            <a:r>
              <a:rPr kumimoji="1" lang="ru-RU" sz="2800"/>
              <a:t> </a:t>
            </a:r>
            <a:endParaRPr kumimoji="1" lang="ru-RU" sz="2800" b="1" i="1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159750" name="Picture 6" descr="J00791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3357563"/>
            <a:ext cx="1238250" cy="280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9751" name="Rectangle 7"/>
          <p:cNvSpPr>
            <a:spLocks noChangeArrowheads="1"/>
          </p:cNvSpPr>
          <p:nvPr/>
        </p:nvSpPr>
        <p:spPr bwMode="auto">
          <a:xfrm>
            <a:off x="0" y="123825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3600" b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3 конкурс</a:t>
            </a:r>
            <a:r>
              <a:rPr kumimoji="1" lang="ru-RU" sz="36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:</a:t>
            </a:r>
            <a:endParaRPr kumimoji="1" lang="ru-RU" sz="3600" b="1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59752" name="Rectangle 8"/>
          <p:cNvSpPr>
            <a:spLocks noChangeArrowheads="1"/>
          </p:cNvSpPr>
          <p:nvPr/>
        </p:nvSpPr>
        <p:spPr bwMode="auto">
          <a:xfrm>
            <a:off x="0" y="765175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ru-RU" sz="4000" b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БИОЛОГИЯ </a:t>
            </a:r>
          </a:p>
        </p:txBody>
      </p:sp>
      <p:sp>
        <p:nvSpPr>
          <p:cNvPr id="55304" name="AutoShape 9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72450" y="6165850"/>
            <a:ext cx="719138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59754" name="Picture 10" descr="-Petr PERV-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51500" y="3213100"/>
            <a:ext cx="2409825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9755" name="Rectangle 11"/>
          <p:cNvSpPr>
            <a:spLocks noChangeArrowheads="1"/>
          </p:cNvSpPr>
          <p:nvPr/>
        </p:nvSpPr>
        <p:spPr bwMode="auto">
          <a:xfrm>
            <a:off x="1042988" y="1700213"/>
            <a:ext cx="810101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Кем был написан первый закон об охране вод в России?</a:t>
            </a: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9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9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9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9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97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97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9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9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47" grpId="0"/>
      <p:bldP spid="159748" grpId="0"/>
      <p:bldP spid="159749" grpId="0" animBg="1"/>
      <p:bldP spid="15975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5" name="Text Box 3"/>
          <p:cNvSpPr txBox="1">
            <a:spLocks noChangeArrowheads="1"/>
          </p:cNvSpPr>
          <p:nvPr/>
        </p:nvSpPr>
        <p:spPr bwMode="auto">
          <a:xfrm>
            <a:off x="395288" y="1336675"/>
            <a:ext cx="7207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4.</a:t>
            </a:r>
          </a:p>
        </p:txBody>
      </p:sp>
      <p:sp>
        <p:nvSpPr>
          <p:cNvPr id="161796" name="Text Box 4"/>
          <p:cNvSpPr txBox="1">
            <a:spLocks noChangeArrowheads="1"/>
          </p:cNvSpPr>
          <p:nvPr/>
        </p:nvSpPr>
        <p:spPr bwMode="auto">
          <a:xfrm>
            <a:off x="1403350" y="2997200"/>
            <a:ext cx="15128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Ответ:</a:t>
            </a:r>
          </a:p>
        </p:txBody>
      </p:sp>
      <p:sp>
        <p:nvSpPr>
          <p:cNvPr id="161797" name="Rectangle 5"/>
          <p:cNvSpPr>
            <a:spLocks noChangeArrowheads="1"/>
          </p:cNvSpPr>
          <p:nvPr/>
        </p:nvSpPr>
        <p:spPr bwMode="auto">
          <a:xfrm>
            <a:off x="2914650" y="2967038"/>
            <a:ext cx="1441450" cy="5286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Рис</a:t>
            </a:r>
          </a:p>
        </p:txBody>
      </p:sp>
      <p:pic>
        <p:nvPicPr>
          <p:cNvPr id="161798" name="Picture 6" descr="J00791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2708275"/>
            <a:ext cx="1238250" cy="280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1799" name="Rectangle 7"/>
          <p:cNvSpPr>
            <a:spLocks noChangeArrowheads="1"/>
          </p:cNvSpPr>
          <p:nvPr/>
        </p:nvSpPr>
        <p:spPr bwMode="auto">
          <a:xfrm>
            <a:off x="1187450" y="0"/>
            <a:ext cx="64801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3600" b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3 конкурс</a:t>
            </a:r>
            <a:r>
              <a:rPr kumimoji="1" lang="ru-RU" sz="36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:</a:t>
            </a:r>
            <a:endParaRPr kumimoji="1" lang="ru-RU" sz="3600" b="1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61800" name="Rectangle 8"/>
          <p:cNvSpPr>
            <a:spLocks noChangeArrowheads="1"/>
          </p:cNvSpPr>
          <p:nvPr/>
        </p:nvSpPr>
        <p:spPr bwMode="auto">
          <a:xfrm>
            <a:off x="2771775" y="692150"/>
            <a:ext cx="33131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ru-RU" sz="4000" b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БИОЛОГИЯ </a:t>
            </a:r>
          </a:p>
        </p:txBody>
      </p:sp>
      <p:sp>
        <p:nvSpPr>
          <p:cNvPr id="56328" name="AutoShape 9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6165850"/>
            <a:ext cx="719137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1802" name="Rectangle 10"/>
          <p:cNvSpPr>
            <a:spLocks noChangeArrowheads="1"/>
          </p:cNvSpPr>
          <p:nvPr/>
        </p:nvSpPr>
        <p:spPr bwMode="auto">
          <a:xfrm>
            <a:off x="1116013" y="1341438"/>
            <a:ext cx="75993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Назовите второй хлеб для человечества.</a:t>
            </a:r>
          </a:p>
        </p:txBody>
      </p:sp>
      <p:pic>
        <p:nvPicPr>
          <p:cNvPr id="161804" name="Picture 12" descr="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32363" y="2924175"/>
            <a:ext cx="3522662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1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1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1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1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1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18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1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1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5" grpId="0"/>
      <p:bldP spid="161796" grpId="0"/>
      <p:bldP spid="161797" grpId="0" animBg="1"/>
      <p:bldP spid="16180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5" name="Rectangle 3"/>
          <p:cNvSpPr>
            <a:spLocks noChangeArrowheads="1"/>
          </p:cNvSpPr>
          <p:nvPr/>
        </p:nvSpPr>
        <p:spPr bwMode="auto">
          <a:xfrm>
            <a:off x="1042988" y="2057400"/>
            <a:ext cx="6624637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457200" indent="-457200" algn="l">
              <a:tabLst>
                <a:tab pos="228600" algn="l"/>
              </a:tabLst>
              <a:defRPr/>
            </a:pPr>
            <a:r>
              <a:rPr lang="ru-RU" sz="3200" b="1" dirty="0" smtClean="0"/>
              <a:t>Какой металл является настоящим «гигантом»? </a:t>
            </a:r>
            <a:endParaRPr kumimoji="1" lang="ru-RU" sz="32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212996" name="Text Box 4"/>
          <p:cNvSpPr txBox="1">
            <a:spLocks noChangeArrowheads="1"/>
          </p:cNvSpPr>
          <p:nvPr/>
        </p:nvSpPr>
        <p:spPr bwMode="auto">
          <a:xfrm>
            <a:off x="322263" y="2060575"/>
            <a:ext cx="7207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3.</a:t>
            </a:r>
          </a:p>
        </p:txBody>
      </p:sp>
      <p:sp>
        <p:nvSpPr>
          <p:cNvPr id="212997" name="Text Box 5"/>
          <p:cNvSpPr txBox="1">
            <a:spLocks noChangeArrowheads="1"/>
          </p:cNvSpPr>
          <p:nvPr/>
        </p:nvSpPr>
        <p:spPr bwMode="auto">
          <a:xfrm>
            <a:off x="1908175" y="3500438"/>
            <a:ext cx="16557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Ответ:</a:t>
            </a:r>
          </a:p>
        </p:txBody>
      </p:sp>
      <p:sp>
        <p:nvSpPr>
          <p:cNvPr id="212998" name="Rectangle 6"/>
          <p:cNvSpPr>
            <a:spLocks noChangeArrowheads="1"/>
          </p:cNvSpPr>
          <p:nvPr/>
        </p:nvSpPr>
        <p:spPr bwMode="auto">
          <a:xfrm>
            <a:off x="3276600" y="3500438"/>
            <a:ext cx="2362200" cy="5232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2800" b="1" i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титан</a:t>
            </a:r>
            <a:endParaRPr kumimoji="1" lang="ru-RU" sz="2800" b="1" i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212999" name="Picture 7" descr="J00791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550" y="3287713"/>
            <a:ext cx="1238250" cy="280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000100" y="428604"/>
            <a:ext cx="65008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kumimoji="1" lang="ru-RU" sz="32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Викторина «Разминка для ума»</a:t>
            </a:r>
            <a:endParaRPr kumimoji="1" lang="ru-RU" sz="3200" b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2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2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2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2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29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2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2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995" grpId="0"/>
      <p:bldP spid="212996" grpId="0"/>
      <p:bldP spid="212997" grpId="0"/>
      <p:bldP spid="21299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3" name="Text Box 3"/>
          <p:cNvSpPr txBox="1">
            <a:spLocks noChangeArrowheads="1"/>
          </p:cNvSpPr>
          <p:nvPr/>
        </p:nvSpPr>
        <p:spPr bwMode="auto">
          <a:xfrm>
            <a:off x="323850" y="1700213"/>
            <a:ext cx="7207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5.</a:t>
            </a:r>
          </a:p>
        </p:txBody>
      </p:sp>
      <p:sp>
        <p:nvSpPr>
          <p:cNvPr id="163844" name="Text Box 4"/>
          <p:cNvSpPr txBox="1">
            <a:spLocks noChangeArrowheads="1"/>
          </p:cNvSpPr>
          <p:nvPr/>
        </p:nvSpPr>
        <p:spPr bwMode="auto">
          <a:xfrm>
            <a:off x="1403350" y="3116263"/>
            <a:ext cx="1584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Ответ:</a:t>
            </a:r>
          </a:p>
        </p:txBody>
      </p:sp>
      <p:sp>
        <p:nvSpPr>
          <p:cNvPr id="163845" name="Rectangle 5"/>
          <p:cNvSpPr>
            <a:spLocks noChangeArrowheads="1"/>
          </p:cNvSpPr>
          <p:nvPr/>
        </p:nvSpPr>
        <p:spPr bwMode="auto">
          <a:xfrm>
            <a:off x="2844800" y="3182938"/>
            <a:ext cx="2159000" cy="5286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Рыба - нож</a:t>
            </a:r>
          </a:p>
        </p:txBody>
      </p:sp>
      <p:pic>
        <p:nvPicPr>
          <p:cNvPr id="163846" name="Picture 6" descr="J00791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2852738"/>
            <a:ext cx="1238250" cy="280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47" name="Rectangle 7"/>
          <p:cNvSpPr>
            <a:spLocks noChangeArrowheads="1"/>
          </p:cNvSpPr>
          <p:nvPr/>
        </p:nvSpPr>
        <p:spPr bwMode="auto">
          <a:xfrm>
            <a:off x="0" y="123825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3600" b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3 конкурс</a:t>
            </a:r>
            <a:r>
              <a:rPr kumimoji="1" lang="ru-RU" sz="36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:</a:t>
            </a:r>
            <a:endParaRPr kumimoji="1" lang="ru-RU" sz="3600" b="1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63848" name="Rectangle 8"/>
          <p:cNvSpPr>
            <a:spLocks noChangeArrowheads="1"/>
          </p:cNvSpPr>
          <p:nvPr/>
        </p:nvSpPr>
        <p:spPr bwMode="auto">
          <a:xfrm>
            <a:off x="0" y="765175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ru-RU" sz="4000" b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БИОЛОГИЯ </a:t>
            </a:r>
          </a:p>
        </p:txBody>
      </p:sp>
      <p:sp>
        <p:nvSpPr>
          <p:cNvPr id="57352" name="AutoShape 9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72450" y="6165850"/>
            <a:ext cx="719138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851" name="Rectangle 11"/>
          <p:cNvSpPr>
            <a:spLocks noChangeArrowheads="1"/>
          </p:cNvSpPr>
          <p:nvPr/>
        </p:nvSpPr>
        <p:spPr bwMode="auto">
          <a:xfrm>
            <a:off x="1042988" y="1700213"/>
            <a:ext cx="80279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Какая рыба плавает хвостом вперед?</a:t>
            </a:r>
            <a:r>
              <a:rPr lang="ru-RU" sz="3200">
                <a:latin typeface="Times New Roman" pitchFamily="18" charset="0"/>
              </a:rPr>
              <a:t> </a:t>
            </a:r>
          </a:p>
        </p:txBody>
      </p:sp>
      <p:pic>
        <p:nvPicPr>
          <p:cNvPr id="163852" name="Picture 12" descr="50B38424-C34F-48BD-B53B-E1EC6F76996B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14925" y="2997200"/>
            <a:ext cx="3778250" cy="284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3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3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3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3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38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38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3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3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3" grpId="0"/>
      <p:bldP spid="163844" grpId="0"/>
      <p:bldP spid="163845" grpId="0" animBg="1"/>
      <p:bldP spid="16385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ChangeArrowheads="1"/>
          </p:cNvSpPr>
          <p:nvPr/>
        </p:nvSpPr>
        <p:spPr bwMode="auto">
          <a:xfrm>
            <a:off x="1042988" y="1844675"/>
            <a:ext cx="7848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457200" indent="-457200" algn="l">
              <a:tabLst>
                <a:tab pos="228600" algn="l"/>
              </a:tabLst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В черном ящике лежит то, что называют «Земляное яблоко»</a:t>
            </a:r>
          </a:p>
        </p:txBody>
      </p:sp>
      <p:sp>
        <p:nvSpPr>
          <p:cNvPr id="165891" name="Text Box 3"/>
          <p:cNvSpPr txBox="1">
            <a:spLocks noChangeArrowheads="1"/>
          </p:cNvSpPr>
          <p:nvPr/>
        </p:nvSpPr>
        <p:spPr bwMode="auto">
          <a:xfrm>
            <a:off x="323850" y="1844675"/>
            <a:ext cx="7207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6.</a:t>
            </a:r>
          </a:p>
        </p:txBody>
      </p:sp>
      <p:sp>
        <p:nvSpPr>
          <p:cNvPr id="165892" name="Text Box 4"/>
          <p:cNvSpPr txBox="1">
            <a:spLocks noChangeArrowheads="1"/>
          </p:cNvSpPr>
          <p:nvPr/>
        </p:nvSpPr>
        <p:spPr bwMode="auto">
          <a:xfrm>
            <a:off x="1403350" y="3500438"/>
            <a:ext cx="15113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Ответ:</a:t>
            </a:r>
          </a:p>
        </p:txBody>
      </p:sp>
      <p:sp>
        <p:nvSpPr>
          <p:cNvPr id="165893" name="Rectangle 5"/>
          <p:cNvSpPr>
            <a:spLocks noChangeArrowheads="1"/>
          </p:cNvSpPr>
          <p:nvPr/>
        </p:nvSpPr>
        <p:spPr bwMode="auto">
          <a:xfrm>
            <a:off x="2843213" y="3541713"/>
            <a:ext cx="2952750" cy="5286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Картофель</a:t>
            </a:r>
          </a:p>
        </p:txBody>
      </p:sp>
      <p:pic>
        <p:nvPicPr>
          <p:cNvPr id="165894" name="Picture 6" descr="J00791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463" y="3284538"/>
            <a:ext cx="1238250" cy="280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5895" name="Rectangle 7"/>
          <p:cNvSpPr>
            <a:spLocks noChangeArrowheads="1"/>
          </p:cNvSpPr>
          <p:nvPr/>
        </p:nvSpPr>
        <p:spPr bwMode="auto">
          <a:xfrm>
            <a:off x="0" y="123825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36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4 конкурс</a:t>
            </a:r>
            <a:r>
              <a:rPr kumimoji="1" lang="ru-RU" sz="36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:</a:t>
            </a:r>
            <a:endParaRPr kumimoji="1" lang="ru-RU" sz="3600" b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65896" name="Rectangle 8"/>
          <p:cNvSpPr>
            <a:spLocks noChangeArrowheads="1"/>
          </p:cNvSpPr>
          <p:nvPr/>
        </p:nvSpPr>
        <p:spPr bwMode="auto">
          <a:xfrm>
            <a:off x="0" y="765175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ru-RU" sz="4000" b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БИОЛОГИЯ </a:t>
            </a:r>
          </a:p>
        </p:txBody>
      </p:sp>
      <p:sp>
        <p:nvSpPr>
          <p:cNvPr id="58377" name="AutoShape 9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72450" y="6165850"/>
            <a:ext cx="719138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65898" name="Picture 10" descr="i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84888" y="3213100"/>
            <a:ext cx="2736850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5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5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5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5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58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58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5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5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91" grpId="0"/>
      <p:bldP spid="165892" grpId="0"/>
      <p:bldP spid="16589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ChangeArrowheads="1"/>
          </p:cNvSpPr>
          <p:nvPr/>
        </p:nvSpPr>
        <p:spPr bwMode="auto">
          <a:xfrm>
            <a:off x="1042988" y="1844675"/>
            <a:ext cx="7848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457200" indent="-457200" algn="l">
              <a:tabLst>
                <a:tab pos="228600" algn="l"/>
              </a:tabLst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Что означает слово «Помидор»? </a:t>
            </a:r>
          </a:p>
        </p:txBody>
      </p:sp>
      <p:sp>
        <p:nvSpPr>
          <p:cNvPr id="167939" name="Text Box 3"/>
          <p:cNvSpPr txBox="1">
            <a:spLocks noChangeArrowheads="1"/>
          </p:cNvSpPr>
          <p:nvPr/>
        </p:nvSpPr>
        <p:spPr bwMode="auto">
          <a:xfrm>
            <a:off x="323850" y="1844675"/>
            <a:ext cx="7207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7.</a:t>
            </a:r>
          </a:p>
        </p:txBody>
      </p:sp>
      <p:sp>
        <p:nvSpPr>
          <p:cNvPr id="167940" name="Text Box 4"/>
          <p:cNvSpPr txBox="1">
            <a:spLocks noChangeArrowheads="1"/>
          </p:cNvSpPr>
          <p:nvPr/>
        </p:nvSpPr>
        <p:spPr bwMode="auto">
          <a:xfrm>
            <a:off x="1476375" y="2765425"/>
            <a:ext cx="18002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Ответ:</a:t>
            </a:r>
          </a:p>
        </p:txBody>
      </p:sp>
      <p:sp>
        <p:nvSpPr>
          <p:cNvPr id="167941" name="Rectangle 5"/>
          <p:cNvSpPr>
            <a:spLocks noChangeArrowheads="1"/>
          </p:cNvSpPr>
          <p:nvPr/>
        </p:nvSpPr>
        <p:spPr bwMode="auto">
          <a:xfrm>
            <a:off x="2916238" y="2781300"/>
            <a:ext cx="3384550" cy="5286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«Золотое яблоко»</a:t>
            </a:r>
          </a:p>
        </p:txBody>
      </p:sp>
      <p:pic>
        <p:nvPicPr>
          <p:cNvPr id="167942" name="Picture 6" descr="J00791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2492375"/>
            <a:ext cx="1238250" cy="280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7943" name="Rectangle 7"/>
          <p:cNvSpPr>
            <a:spLocks noChangeArrowheads="1"/>
          </p:cNvSpPr>
          <p:nvPr/>
        </p:nvSpPr>
        <p:spPr bwMode="auto">
          <a:xfrm>
            <a:off x="1187450" y="0"/>
            <a:ext cx="64801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36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4 конкурс</a:t>
            </a:r>
            <a:r>
              <a:rPr kumimoji="1" lang="ru-RU" sz="36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:</a:t>
            </a:r>
            <a:endParaRPr kumimoji="1" lang="ru-RU" sz="3600" b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67944" name="Rectangle 8"/>
          <p:cNvSpPr>
            <a:spLocks noChangeArrowheads="1"/>
          </p:cNvSpPr>
          <p:nvPr/>
        </p:nvSpPr>
        <p:spPr bwMode="auto">
          <a:xfrm>
            <a:off x="2484438" y="765175"/>
            <a:ext cx="45354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kumimoji="1" lang="ru-RU" sz="4000" b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БИОЛОГИЯ </a:t>
            </a:r>
          </a:p>
        </p:txBody>
      </p:sp>
      <p:sp>
        <p:nvSpPr>
          <p:cNvPr id="59401" name="AutoShape 9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72450" y="6165850"/>
            <a:ext cx="719138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67946" name="Picture 10" descr="45995928_tomatoes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87675" y="3716338"/>
            <a:ext cx="3348038" cy="2509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7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7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79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7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7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7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7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79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7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7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38" grpId="0"/>
      <p:bldP spid="167939" grpId="0"/>
      <p:bldP spid="167940" grpId="0"/>
      <p:bldP spid="167941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ChangeArrowheads="1"/>
          </p:cNvSpPr>
          <p:nvPr/>
        </p:nvSpPr>
        <p:spPr bwMode="auto">
          <a:xfrm>
            <a:off x="1042988" y="1844675"/>
            <a:ext cx="78486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457200" indent="-457200" algn="l">
              <a:tabLst>
                <a:tab pos="228600" algn="l"/>
              </a:tabLst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Зачем страус голову в горячий  песок прячет? </a:t>
            </a:r>
          </a:p>
        </p:txBody>
      </p:sp>
      <p:sp>
        <p:nvSpPr>
          <p:cNvPr id="167939" name="Text Box 3"/>
          <p:cNvSpPr txBox="1">
            <a:spLocks noChangeArrowheads="1"/>
          </p:cNvSpPr>
          <p:nvPr/>
        </p:nvSpPr>
        <p:spPr bwMode="auto">
          <a:xfrm>
            <a:off x="323850" y="1844675"/>
            <a:ext cx="7207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8.</a:t>
            </a:r>
          </a:p>
        </p:txBody>
      </p:sp>
      <p:sp>
        <p:nvSpPr>
          <p:cNvPr id="167940" name="Text Box 4"/>
          <p:cNvSpPr txBox="1">
            <a:spLocks noChangeArrowheads="1"/>
          </p:cNvSpPr>
          <p:nvPr/>
        </p:nvSpPr>
        <p:spPr bwMode="auto">
          <a:xfrm>
            <a:off x="1476375" y="3811588"/>
            <a:ext cx="1800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28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Ответ:</a:t>
            </a:r>
          </a:p>
        </p:txBody>
      </p:sp>
      <p:sp>
        <p:nvSpPr>
          <p:cNvPr id="167941" name="Rectangle 5"/>
          <p:cNvSpPr>
            <a:spLocks noChangeArrowheads="1"/>
          </p:cNvSpPr>
          <p:nvPr/>
        </p:nvSpPr>
        <p:spPr bwMode="auto">
          <a:xfrm>
            <a:off x="2916238" y="3786188"/>
            <a:ext cx="2655887" cy="9540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28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Избавляется </a:t>
            </a:r>
          </a:p>
          <a:p>
            <a:pPr>
              <a:defRPr/>
            </a:pPr>
            <a:r>
              <a:rPr kumimoji="1" lang="ru-RU" sz="28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от паразитов</a:t>
            </a:r>
          </a:p>
        </p:txBody>
      </p:sp>
      <p:pic>
        <p:nvPicPr>
          <p:cNvPr id="167942" name="Picture 6" descr="J00791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3071813"/>
            <a:ext cx="1238250" cy="280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7943" name="Rectangle 7"/>
          <p:cNvSpPr>
            <a:spLocks noChangeArrowheads="1"/>
          </p:cNvSpPr>
          <p:nvPr/>
        </p:nvSpPr>
        <p:spPr bwMode="auto">
          <a:xfrm>
            <a:off x="1187450" y="0"/>
            <a:ext cx="64801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36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4 конкурс</a:t>
            </a:r>
            <a:r>
              <a:rPr kumimoji="1" lang="ru-RU" sz="36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:</a:t>
            </a:r>
            <a:endParaRPr kumimoji="1" lang="ru-RU" sz="3600" b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67944" name="Rectangle 8"/>
          <p:cNvSpPr>
            <a:spLocks noChangeArrowheads="1"/>
          </p:cNvSpPr>
          <p:nvPr/>
        </p:nvSpPr>
        <p:spPr bwMode="auto">
          <a:xfrm>
            <a:off x="2484438" y="765175"/>
            <a:ext cx="45354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kumimoji="1" lang="ru-RU" sz="4000" b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БИОЛОГИЯ </a:t>
            </a:r>
          </a:p>
        </p:txBody>
      </p:sp>
      <p:sp>
        <p:nvSpPr>
          <p:cNvPr id="60425" name="AutoShape 9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72450" y="6165850"/>
            <a:ext cx="719138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60426" name="Рисунок 10" descr="http://im6-tub-ru.yandex.net/i?id=16847814-28-72&amp;n=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72188" y="3643313"/>
            <a:ext cx="28575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7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7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7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7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79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7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7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38" grpId="0"/>
      <p:bldP spid="167939" grpId="0"/>
      <p:bldP spid="167940" grpId="0"/>
      <p:bldP spid="167941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ChangeArrowheads="1"/>
          </p:cNvSpPr>
          <p:nvPr/>
        </p:nvSpPr>
        <p:spPr bwMode="auto">
          <a:xfrm>
            <a:off x="1042988" y="1844675"/>
            <a:ext cx="7848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457200" indent="-457200" algn="l">
              <a:tabLst>
                <a:tab pos="228600" algn="l"/>
              </a:tabLst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 чего готовят манную крупу ?</a:t>
            </a:r>
          </a:p>
        </p:txBody>
      </p:sp>
      <p:sp>
        <p:nvSpPr>
          <p:cNvPr id="167939" name="Text Box 3"/>
          <p:cNvSpPr txBox="1">
            <a:spLocks noChangeArrowheads="1"/>
          </p:cNvSpPr>
          <p:nvPr/>
        </p:nvSpPr>
        <p:spPr bwMode="auto">
          <a:xfrm>
            <a:off x="323850" y="1844675"/>
            <a:ext cx="7207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9.</a:t>
            </a:r>
          </a:p>
        </p:txBody>
      </p:sp>
      <p:sp>
        <p:nvSpPr>
          <p:cNvPr id="167940" name="Text Box 4"/>
          <p:cNvSpPr txBox="1">
            <a:spLocks noChangeArrowheads="1"/>
          </p:cNvSpPr>
          <p:nvPr/>
        </p:nvSpPr>
        <p:spPr bwMode="auto">
          <a:xfrm>
            <a:off x="1476375" y="2765425"/>
            <a:ext cx="18002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Ответ:</a:t>
            </a:r>
          </a:p>
        </p:txBody>
      </p:sp>
      <p:sp>
        <p:nvSpPr>
          <p:cNvPr id="167941" name="Rectangle 5"/>
          <p:cNvSpPr>
            <a:spLocks noChangeArrowheads="1"/>
          </p:cNvSpPr>
          <p:nvPr/>
        </p:nvSpPr>
        <p:spPr bwMode="auto">
          <a:xfrm>
            <a:off x="2916238" y="2781300"/>
            <a:ext cx="3384550" cy="523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28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Из пшеницы</a:t>
            </a:r>
          </a:p>
        </p:txBody>
      </p:sp>
      <p:pic>
        <p:nvPicPr>
          <p:cNvPr id="167942" name="Picture 6" descr="J00791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2492375"/>
            <a:ext cx="1238250" cy="280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7943" name="Rectangle 7"/>
          <p:cNvSpPr>
            <a:spLocks noChangeArrowheads="1"/>
          </p:cNvSpPr>
          <p:nvPr/>
        </p:nvSpPr>
        <p:spPr bwMode="auto">
          <a:xfrm>
            <a:off x="1187450" y="0"/>
            <a:ext cx="64801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36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4 конкурс</a:t>
            </a:r>
            <a:r>
              <a:rPr kumimoji="1" lang="ru-RU" sz="36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:</a:t>
            </a:r>
            <a:endParaRPr kumimoji="1" lang="ru-RU" sz="3600" b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67944" name="Rectangle 8"/>
          <p:cNvSpPr>
            <a:spLocks noChangeArrowheads="1"/>
          </p:cNvSpPr>
          <p:nvPr/>
        </p:nvSpPr>
        <p:spPr bwMode="auto">
          <a:xfrm>
            <a:off x="2484438" y="765175"/>
            <a:ext cx="45354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kumimoji="1" lang="ru-RU" sz="4000" b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БИОЛОГИЯ </a:t>
            </a:r>
          </a:p>
        </p:txBody>
      </p:sp>
      <p:sp>
        <p:nvSpPr>
          <p:cNvPr id="61449" name="AutoShape 9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72450" y="6165850"/>
            <a:ext cx="719138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61450" name="Рисунок 10" descr="http://im5-tub-ru.yandex.net/i?id=55892047-17-72&amp;n=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57438" y="4000500"/>
            <a:ext cx="4286250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7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7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7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7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79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7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7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38" grpId="0"/>
      <p:bldP spid="167939" grpId="0"/>
      <p:bldP spid="167940" grpId="0"/>
      <p:bldP spid="167941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7" name="Text Box 3"/>
          <p:cNvSpPr txBox="1">
            <a:spLocks noChangeArrowheads="1"/>
          </p:cNvSpPr>
          <p:nvPr/>
        </p:nvSpPr>
        <p:spPr bwMode="auto">
          <a:xfrm>
            <a:off x="323850" y="1484313"/>
            <a:ext cx="7207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1.</a:t>
            </a:r>
          </a:p>
        </p:txBody>
      </p:sp>
      <p:sp>
        <p:nvSpPr>
          <p:cNvPr id="169988" name="Text Box 4"/>
          <p:cNvSpPr txBox="1">
            <a:spLocks noChangeArrowheads="1"/>
          </p:cNvSpPr>
          <p:nvPr/>
        </p:nvSpPr>
        <p:spPr bwMode="auto">
          <a:xfrm>
            <a:off x="1258888" y="2708275"/>
            <a:ext cx="15128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Ответ:</a:t>
            </a:r>
          </a:p>
        </p:txBody>
      </p:sp>
      <p:sp>
        <p:nvSpPr>
          <p:cNvPr id="169989" name="Rectangle 5"/>
          <p:cNvSpPr>
            <a:spLocks noChangeArrowheads="1"/>
          </p:cNvSpPr>
          <p:nvPr/>
        </p:nvSpPr>
        <p:spPr bwMode="auto">
          <a:xfrm>
            <a:off x="2700338" y="2771775"/>
            <a:ext cx="6192837" cy="18097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>
              <a:defRPr/>
            </a:pPr>
            <a:r>
              <a:rPr kumimoji="1"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Частички пыли малы и легки, поэтому удерживаются кулоновской силой и силами взаимного притяжения молекул.</a:t>
            </a:r>
          </a:p>
        </p:txBody>
      </p:sp>
      <p:pic>
        <p:nvPicPr>
          <p:cNvPr id="169990" name="Picture 6" descr="J00791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2420938"/>
            <a:ext cx="1238250" cy="280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9991" name="Rectangle 7"/>
          <p:cNvSpPr>
            <a:spLocks noChangeArrowheads="1"/>
          </p:cNvSpPr>
          <p:nvPr/>
        </p:nvSpPr>
        <p:spPr bwMode="auto">
          <a:xfrm>
            <a:off x="1187450" y="0"/>
            <a:ext cx="64801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36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4 конкурс</a:t>
            </a:r>
            <a:r>
              <a:rPr kumimoji="1" lang="ru-RU" sz="36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:</a:t>
            </a:r>
            <a:endParaRPr kumimoji="1" lang="ru-RU" sz="3600" b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69992" name="Rectangle 8"/>
          <p:cNvSpPr>
            <a:spLocks noChangeArrowheads="1"/>
          </p:cNvSpPr>
          <p:nvPr/>
        </p:nvSpPr>
        <p:spPr bwMode="auto">
          <a:xfrm>
            <a:off x="2484438" y="765175"/>
            <a:ext cx="45354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kumimoji="1" lang="ru-RU" sz="4000" b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   ФИЗИКА</a:t>
            </a:r>
          </a:p>
        </p:txBody>
      </p:sp>
      <p:sp>
        <p:nvSpPr>
          <p:cNvPr id="62472" name="AutoShape 9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72450" y="6165850"/>
            <a:ext cx="719138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69994" name="Picture 10" descr="08_3_home_pul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59113" y="4749800"/>
            <a:ext cx="2706687" cy="199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9995" name="Rectangle 11"/>
          <p:cNvSpPr>
            <a:spLocks noChangeArrowheads="1"/>
          </p:cNvSpPr>
          <p:nvPr/>
        </p:nvSpPr>
        <p:spPr bwMode="auto">
          <a:xfrm>
            <a:off x="1008063" y="1484313"/>
            <a:ext cx="81724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Почему пыль не падает даже с перевернутой поверхности?</a:t>
            </a:r>
            <a:r>
              <a:rPr lang="ru-RU" sz="3200">
                <a:latin typeface="Times New Roman" pitchFamily="18" charset="0"/>
              </a:rPr>
              <a:t>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9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9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99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9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9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9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9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99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9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9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987" grpId="0"/>
      <p:bldP spid="169988" grpId="0"/>
      <p:bldP spid="169989" grpId="0" animBg="1"/>
      <p:bldP spid="16999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5" name="Text Box 3"/>
          <p:cNvSpPr txBox="1">
            <a:spLocks noChangeArrowheads="1"/>
          </p:cNvSpPr>
          <p:nvPr/>
        </p:nvSpPr>
        <p:spPr bwMode="auto">
          <a:xfrm>
            <a:off x="323850" y="1628775"/>
            <a:ext cx="7207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2.</a:t>
            </a:r>
          </a:p>
        </p:txBody>
      </p:sp>
      <p:sp>
        <p:nvSpPr>
          <p:cNvPr id="172036" name="Text Box 4"/>
          <p:cNvSpPr txBox="1">
            <a:spLocks noChangeArrowheads="1"/>
          </p:cNvSpPr>
          <p:nvPr/>
        </p:nvSpPr>
        <p:spPr bwMode="auto">
          <a:xfrm>
            <a:off x="1258888" y="3500438"/>
            <a:ext cx="1584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Ответ:</a:t>
            </a:r>
          </a:p>
        </p:txBody>
      </p:sp>
      <p:sp>
        <p:nvSpPr>
          <p:cNvPr id="172037" name="Rectangle 5"/>
          <p:cNvSpPr>
            <a:spLocks noChangeArrowheads="1"/>
          </p:cNvSpPr>
          <p:nvPr/>
        </p:nvSpPr>
        <p:spPr bwMode="auto">
          <a:xfrm>
            <a:off x="2700338" y="3573463"/>
            <a:ext cx="4392612" cy="26638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>
              <a:defRPr/>
            </a:pPr>
            <a:r>
              <a:rPr kumimoji="1"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У живого дерева есть листва, а у сухого нет, значит площадь поверхности его мала, следовательно и давление со стороны ветра -  мало.</a:t>
            </a:r>
          </a:p>
        </p:txBody>
      </p:sp>
      <p:pic>
        <p:nvPicPr>
          <p:cNvPr id="172038" name="Picture 6" descr="J00791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3213100"/>
            <a:ext cx="1238250" cy="280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2039" name="Rectangle 7"/>
          <p:cNvSpPr>
            <a:spLocks noChangeArrowheads="1"/>
          </p:cNvSpPr>
          <p:nvPr/>
        </p:nvSpPr>
        <p:spPr bwMode="auto">
          <a:xfrm>
            <a:off x="0" y="123825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36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4 конкурс</a:t>
            </a:r>
            <a:r>
              <a:rPr kumimoji="1" lang="ru-RU" sz="36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:</a:t>
            </a:r>
            <a:endParaRPr kumimoji="1" lang="ru-RU" sz="3600" b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72040" name="Rectangle 8"/>
          <p:cNvSpPr>
            <a:spLocks noChangeArrowheads="1"/>
          </p:cNvSpPr>
          <p:nvPr/>
        </p:nvSpPr>
        <p:spPr bwMode="auto">
          <a:xfrm>
            <a:off x="0" y="765175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ru-RU" sz="4000" b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ФИЗИКА</a:t>
            </a:r>
          </a:p>
        </p:txBody>
      </p:sp>
      <p:sp>
        <p:nvSpPr>
          <p:cNvPr id="63496" name="AutoShape 9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72450" y="6165850"/>
            <a:ext cx="719138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72042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35825" y="3429000"/>
            <a:ext cx="1768475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2043" name="Rectangle 11"/>
          <p:cNvSpPr>
            <a:spLocks noChangeArrowheads="1"/>
          </p:cNvSpPr>
          <p:nvPr/>
        </p:nvSpPr>
        <p:spPr bwMode="auto">
          <a:xfrm>
            <a:off x="971550" y="1628775"/>
            <a:ext cx="8101013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Почему летняя буря, сваливающая живые деревья, не может свалить стоящее рядом сухое дерево?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2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2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2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2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20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2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2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20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2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2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35" grpId="0"/>
      <p:bldP spid="172036" grpId="0"/>
      <p:bldP spid="172037" grpId="0" animBg="1"/>
      <p:bldP spid="17204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3" name="Text Box 3"/>
          <p:cNvSpPr txBox="1">
            <a:spLocks noChangeArrowheads="1"/>
          </p:cNvSpPr>
          <p:nvPr/>
        </p:nvSpPr>
        <p:spPr bwMode="auto">
          <a:xfrm>
            <a:off x="323850" y="1557338"/>
            <a:ext cx="7207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3.</a:t>
            </a:r>
          </a:p>
        </p:txBody>
      </p:sp>
      <p:sp>
        <p:nvSpPr>
          <p:cNvPr id="174084" name="Text Box 4"/>
          <p:cNvSpPr txBox="1">
            <a:spLocks noChangeArrowheads="1"/>
          </p:cNvSpPr>
          <p:nvPr/>
        </p:nvSpPr>
        <p:spPr bwMode="auto">
          <a:xfrm>
            <a:off x="1258888" y="2781300"/>
            <a:ext cx="15113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Ответ:</a:t>
            </a:r>
          </a:p>
        </p:txBody>
      </p:sp>
      <p:sp>
        <p:nvSpPr>
          <p:cNvPr id="174085" name="Rectangle 5"/>
          <p:cNvSpPr>
            <a:spLocks noChangeArrowheads="1"/>
          </p:cNvSpPr>
          <p:nvPr/>
        </p:nvSpPr>
        <p:spPr bwMode="auto">
          <a:xfrm>
            <a:off x="2627313" y="2781300"/>
            <a:ext cx="5976937" cy="18097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>
              <a:defRPr/>
            </a:pPr>
            <a:r>
              <a:rPr kumimoji="1"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Соли, которые составляют накипь, выделяющиеся при кипении воды, осаждаются в основном на варящихся продуктах.</a:t>
            </a:r>
          </a:p>
        </p:txBody>
      </p:sp>
      <p:pic>
        <p:nvPicPr>
          <p:cNvPr id="174086" name="Picture 6" descr="J00791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2492375"/>
            <a:ext cx="1238250" cy="280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087" name="Rectangle 7"/>
          <p:cNvSpPr>
            <a:spLocks noChangeArrowheads="1"/>
          </p:cNvSpPr>
          <p:nvPr/>
        </p:nvSpPr>
        <p:spPr bwMode="auto">
          <a:xfrm>
            <a:off x="0" y="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36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4 конкурс</a:t>
            </a:r>
            <a:r>
              <a:rPr kumimoji="1" lang="ru-RU" sz="36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:</a:t>
            </a:r>
            <a:endParaRPr kumimoji="1" lang="ru-RU" sz="3600" b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74088" name="Rectangle 8"/>
          <p:cNvSpPr>
            <a:spLocks noChangeArrowheads="1"/>
          </p:cNvSpPr>
          <p:nvPr/>
        </p:nvSpPr>
        <p:spPr bwMode="auto">
          <a:xfrm>
            <a:off x="0" y="765175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ru-RU" sz="4000" b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ФИЗИКА</a:t>
            </a:r>
          </a:p>
        </p:txBody>
      </p:sp>
      <p:sp>
        <p:nvSpPr>
          <p:cNvPr id="64520" name="AutoShape 9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72450" y="6165850"/>
            <a:ext cx="719138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74090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51275" y="4724400"/>
            <a:ext cx="1657350" cy="206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091" name="Rectangle 11"/>
          <p:cNvSpPr>
            <a:spLocks noChangeArrowheads="1"/>
          </p:cNvSpPr>
          <p:nvPr/>
        </p:nvSpPr>
        <p:spPr bwMode="auto">
          <a:xfrm>
            <a:off x="1042988" y="1557338"/>
            <a:ext cx="810101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Почему в кастрюлях, в отличие от чайников и самоваров, нет накипи?</a:t>
            </a:r>
            <a:r>
              <a:rPr lang="ru-RU" sz="3200"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4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40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4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4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4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40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4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4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3" grpId="0"/>
      <p:bldP spid="174084" grpId="0"/>
      <p:bldP spid="174085" grpId="0" animBg="1"/>
      <p:bldP spid="174091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1" name="Text Box 3"/>
          <p:cNvSpPr txBox="1">
            <a:spLocks noChangeArrowheads="1"/>
          </p:cNvSpPr>
          <p:nvPr/>
        </p:nvSpPr>
        <p:spPr bwMode="auto">
          <a:xfrm>
            <a:off x="323850" y="1341438"/>
            <a:ext cx="7207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4.</a:t>
            </a:r>
          </a:p>
        </p:txBody>
      </p:sp>
      <p:sp>
        <p:nvSpPr>
          <p:cNvPr id="176132" name="Text Box 4"/>
          <p:cNvSpPr txBox="1">
            <a:spLocks noChangeArrowheads="1"/>
          </p:cNvSpPr>
          <p:nvPr/>
        </p:nvSpPr>
        <p:spPr bwMode="auto">
          <a:xfrm>
            <a:off x="1116013" y="3548063"/>
            <a:ext cx="1584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Ответ:</a:t>
            </a:r>
          </a:p>
        </p:txBody>
      </p:sp>
      <p:sp>
        <p:nvSpPr>
          <p:cNvPr id="176133" name="Rectangle 5"/>
          <p:cNvSpPr>
            <a:spLocks noChangeArrowheads="1"/>
          </p:cNvSpPr>
          <p:nvPr/>
        </p:nvSpPr>
        <p:spPr bwMode="auto">
          <a:xfrm>
            <a:off x="2555875" y="3575050"/>
            <a:ext cx="6264275" cy="302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>
              <a:defRPr/>
            </a:pPr>
            <a:r>
              <a:rPr kumimoji="1" lang="ru-RU" sz="24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Провода обладают малым сопротивлением прохождению тока, а спираль изготовлена из специального сплава, который имеет большое удельное сопротивление. Преодоление этого сопротивления способствует выделению большого количества тепла, которое накаляет спираль.</a:t>
            </a:r>
          </a:p>
        </p:txBody>
      </p:sp>
      <p:pic>
        <p:nvPicPr>
          <p:cNvPr id="176134" name="Picture 6" descr="J00791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3287713"/>
            <a:ext cx="1238250" cy="280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6135" name="Rectangle 7"/>
          <p:cNvSpPr>
            <a:spLocks noChangeArrowheads="1"/>
          </p:cNvSpPr>
          <p:nvPr/>
        </p:nvSpPr>
        <p:spPr bwMode="auto">
          <a:xfrm>
            <a:off x="0" y="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36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4 конкурс</a:t>
            </a:r>
            <a:r>
              <a:rPr kumimoji="1" lang="ru-RU" sz="36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:</a:t>
            </a:r>
            <a:endParaRPr kumimoji="1" lang="ru-RU" sz="3600" b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76136" name="Rectangle 8"/>
          <p:cNvSpPr>
            <a:spLocks noChangeArrowheads="1"/>
          </p:cNvSpPr>
          <p:nvPr/>
        </p:nvSpPr>
        <p:spPr bwMode="auto">
          <a:xfrm>
            <a:off x="0" y="765175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ru-RU" sz="4000" b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ФИЗИКА</a:t>
            </a:r>
          </a:p>
        </p:txBody>
      </p:sp>
      <p:sp>
        <p:nvSpPr>
          <p:cNvPr id="65544" name="AutoShape 9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24863" y="6237288"/>
            <a:ext cx="719137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6138" name="Rectangle 10"/>
          <p:cNvSpPr>
            <a:spLocks noChangeArrowheads="1"/>
          </p:cNvSpPr>
          <p:nvPr/>
        </p:nvSpPr>
        <p:spPr bwMode="auto">
          <a:xfrm>
            <a:off x="971550" y="1341438"/>
            <a:ext cx="8101013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Почему когда электроплитку включают в сеть, её спираль быстро накаляется докрасна, а провода, подводящие напряжение, не нагреваются заметно?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6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6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6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6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6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6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6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131" grpId="0"/>
      <p:bldP spid="176132" grpId="0"/>
      <p:bldP spid="176133" grpId="0" animBg="1"/>
      <p:bldP spid="176138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9" name="Text Box 3"/>
          <p:cNvSpPr txBox="1">
            <a:spLocks noChangeArrowheads="1"/>
          </p:cNvSpPr>
          <p:nvPr/>
        </p:nvSpPr>
        <p:spPr bwMode="auto">
          <a:xfrm>
            <a:off x="323850" y="1268413"/>
            <a:ext cx="7207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5.</a:t>
            </a:r>
          </a:p>
        </p:txBody>
      </p:sp>
      <p:sp>
        <p:nvSpPr>
          <p:cNvPr id="178180" name="Text Box 4"/>
          <p:cNvSpPr txBox="1">
            <a:spLocks noChangeArrowheads="1"/>
          </p:cNvSpPr>
          <p:nvPr/>
        </p:nvSpPr>
        <p:spPr bwMode="auto">
          <a:xfrm>
            <a:off x="1116013" y="4278313"/>
            <a:ext cx="16573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Ответ:</a:t>
            </a:r>
          </a:p>
        </p:txBody>
      </p:sp>
      <p:sp>
        <p:nvSpPr>
          <p:cNvPr id="178181" name="Rectangle 5"/>
          <p:cNvSpPr>
            <a:spLocks noChangeArrowheads="1"/>
          </p:cNvSpPr>
          <p:nvPr/>
        </p:nvSpPr>
        <p:spPr bwMode="auto">
          <a:xfrm>
            <a:off x="2555875" y="4340225"/>
            <a:ext cx="1728788" cy="5286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Вода</a:t>
            </a:r>
          </a:p>
        </p:txBody>
      </p:sp>
      <p:pic>
        <p:nvPicPr>
          <p:cNvPr id="178182" name="Picture 6" descr="J00791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4052888"/>
            <a:ext cx="1238250" cy="280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8183" name="Rectangle 7"/>
          <p:cNvSpPr>
            <a:spLocks noChangeArrowheads="1"/>
          </p:cNvSpPr>
          <p:nvPr/>
        </p:nvSpPr>
        <p:spPr bwMode="auto">
          <a:xfrm>
            <a:off x="0" y="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36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4 конкурс</a:t>
            </a:r>
            <a:r>
              <a:rPr kumimoji="1" lang="ru-RU" sz="36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:</a:t>
            </a:r>
            <a:endParaRPr kumimoji="1" lang="ru-RU" sz="3600" b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78184" name="Rectangle 8"/>
          <p:cNvSpPr>
            <a:spLocks noChangeArrowheads="1"/>
          </p:cNvSpPr>
          <p:nvPr/>
        </p:nvSpPr>
        <p:spPr bwMode="auto">
          <a:xfrm>
            <a:off x="0" y="765175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ru-RU" sz="4000" b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ФИЗИКА</a:t>
            </a:r>
          </a:p>
        </p:txBody>
      </p:sp>
      <p:sp>
        <p:nvSpPr>
          <p:cNvPr id="66568" name="AutoShape 9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72450" y="6165850"/>
            <a:ext cx="719138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78187" name="Picture 11" descr="9299229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9338" y="3860800"/>
            <a:ext cx="3025775" cy="273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8188" name="Rectangle 12"/>
          <p:cNvSpPr>
            <a:spLocks noChangeArrowheads="1"/>
          </p:cNvSpPr>
          <p:nvPr/>
        </p:nvSpPr>
        <p:spPr bwMode="auto">
          <a:xfrm>
            <a:off x="971550" y="1268413"/>
            <a:ext cx="8101013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Вещество,</a:t>
            </a:r>
            <a:r>
              <a:rPr lang="ru-RU" dirty="0"/>
              <a:t> </a:t>
            </a: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про которое китайский философ Лао-Цзы написал: «самое мягкое и самое слабое вещество в мире. Но в преодолении твердого и крепкого оно непобедимо и ему нет равного в мире».</a:t>
            </a:r>
            <a:r>
              <a:rPr lang="ru-RU" sz="3200" dirty="0">
                <a:latin typeface="Times New Roman" pitchFamily="18" charset="0"/>
              </a:rPr>
              <a:t>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8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8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8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8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8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8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8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8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8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8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179" grpId="0"/>
      <p:bldP spid="178180" grpId="0"/>
      <p:bldP spid="178181" grpId="0" animBg="1"/>
      <p:bldP spid="17818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/>
          <p:cNvSpPr>
            <a:spLocks noChangeArrowheads="1"/>
          </p:cNvSpPr>
          <p:nvPr/>
        </p:nvSpPr>
        <p:spPr bwMode="auto">
          <a:xfrm>
            <a:off x="0" y="188913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36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Викторина «Разминка для ума»</a:t>
            </a:r>
            <a:endParaRPr kumimoji="1" lang="ru-RU" sz="3600" b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215043" name="Text Box 3"/>
          <p:cNvSpPr txBox="1">
            <a:spLocks noChangeArrowheads="1"/>
          </p:cNvSpPr>
          <p:nvPr/>
        </p:nvSpPr>
        <p:spPr bwMode="auto">
          <a:xfrm>
            <a:off x="250825" y="1557338"/>
            <a:ext cx="7207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4.</a:t>
            </a:r>
          </a:p>
        </p:txBody>
      </p:sp>
      <p:sp>
        <p:nvSpPr>
          <p:cNvPr id="215044" name="Text Box 4"/>
          <p:cNvSpPr txBox="1">
            <a:spLocks noChangeArrowheads="1"/>
          </p:cNvSpPr>
          <p:nvPr/>
        </p:nvSpPr>
        <p:spPr bwMode="auto">
          <a:xfrm>
            <a:off x="1908175" y="3500438"/>
            <a:ext cx="1584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Ответ:</a:t>
            </a:r>
          </a:p>
        </p:txBody>
      </p:sp>
      <p:sp>
        <p:nvSpPr>
          <p:cNvPr id="215045" name="Rectangle 5"/>
          <p:cNvSpPr>
            <a:spLocks noChangeArrowheads="1"/>
          </p:cNvSpPr>
          <p:nvPr/>
        </p:nvSpPr>
        <p:spPr bwMode="auto">
          <a:xfrm>
            <a:off x="3330575" y="3548063"/>
            <a:ext cx="1673225" cy="5232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2800" b="1" i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осмий</a:t>
            </a:r>
            <a:endParaRPr kumimoji="1" lang="ru-RU" sz="2800" b="1" i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215046" name="Picture 6" descr="J00791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550" y="3287713"/>
            <a:ext cx="1238250" cy="280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48" name="Rectangle 8"/>
          <p:cNvSpPr>
            <a:spLocks noChangeArrowheads="1"/>
          </p:cNvSpPr>
          <p:nvPr/>
        </p:nvSpPr>
        <p:spPr bwMode="auto">
          <a:xfrm>
            <a:off x="971550" y="1557338"/>
            <a:ext cx="748823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Чемпион среди металлов-тяжеловесов? </a:t>
            </a:r>
            <a:endParaRPr kumimoji="1"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5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5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5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50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5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5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43" grpId="0"/>
      <p:bldP spid="215044" grpId="0"/>
      <p:bldP spid="215045" grpId="0" animBg="1"/>
      <p:bldP spid="215048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7" name="Text Box 3"/>
          <p:cNvSpPr txBox="1">
            <a:spLocks noChangeArrowheads="1"/>
          </p:cNvSpPr>
          <p:nvPr/>
        </p:nvSpPr>
        <p:spPr bwMode="auto">
          <a:xfrm>
            <a:off x="250825" y="1700213"/>
            <a:ext cx="7207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6.</a:t>
            </a:r>
          </a:p>
        </p:txBody>
      </p:sp>
      <p:sp>
        <p:nvSpPr>
          <p:cNvPr id="180228" name="Text Box 4"/>
          <p:cNvSpPr txBox="1">
            <a:spLocks noChangeArrowheads="1"/>
          </p:cNvSpPr>
          <p:nvPr/>
        </p:nvSpPr>
        <p:spPr bwMode="auto">
          <a:xfrm>
            <a:off x="1331913" y="3213100"/>
            <a:ext cx="15113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Ответ:</a:t>
            </a:r>
          </a:p>
        </p:txBody>
      </p:sp>
      <p:sp>
        <p:nvSpPr>
          <p:cNvPr id="180229" name="Rectangle 5"/>
          <p:cNvSpPr>
            <a:spLocks noChangeArrowheads="1"/>
          </p:cNvSpPr>
          <p:nvPr/>
        </p:nvSpPr>
        <p:spPr bwMode="auto">
          <a:xfrm>
            <a:off x="2771775" y="3213100"/>
            <a:ext cx="5545138" cy="9556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>
              <a:defRPr/>
            </a:pPr>
            <a:r>
              <a:rPr kumimoji="1"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Это делается для того, чтобы стаканы были более устойчивые</a:t>
            </a:r>
          </a:p>
        </p:txBody>
      </p:sp>
      <p:pic>
        <p:nvPicPr>
          <p:cNvPr id="180230" name="Picture 6" descr="J00791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2997200"/>
            <a:ext cx="1238250" cy="280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0231" name="Rectangle 7"/>
          <p:cNvSpPr>
            <a:spLocks noChangeArrowheads="1"/>
          </p:cNvSpPr>
          <p:nvPr/>
        </p:nvSpPr>
        <p:spPr bwMode="auto">
          <a:xfrm>
            <a:off x="0" y="123825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36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4 конкурс</a:t>
            </a:r>
            <a:r>
              <a:rPr kumimoji="1" lang="ru-RU" sz="36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:</a:t>
            </a:r>
            <a:endParaRPr kumimoji="1" lang="ru-RU" sz="3600" b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80232" name="Rectangle 8"/>
          <p:cNvSpPr>
            <a:spLocks noChangeArrowheads="1"/>
          </p:cNvSpPr>
          <p:nvPr/>
        </p:nvSpPr>
        <p:spPr bwMode="auto">
          <a:xfrm>
            <a:off x="0" y="765175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ru-RU" sz="4000" b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ФИЗИКА</a:t>
            </a:r>
          </a:p>
        </p:txBody>
      </p:sp>
      <p:sp>
        <p:nvSpPr>
          <p:cNvPr id="67592" name="AutoShape 9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72450" y="6165850"/>
            <a:ext cx="719138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80234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08400" y="4292600"/>
            <a:ext cx="2520950" cy="221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0235" name="Rectangle 11"/>
          <p:cNvSpPr>
            <a:spLocks noChangeArrowheads="1"/>
          </p:cNvSpPr>
          <p:nvPr/>
        </p:nvSpPr>
        <p:spPr bwMode="auto">
          <a:xfrm>
            <a:off x="900113" y="1700213"/>
            <a:ext cx="824388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Почему у стакана для чая дно делают немного толще, чем стенки?</a:t>
            </a:r>
            <a:r>
              <a:rPr lang="ru-RU" sz="3200"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0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0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02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0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0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0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0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0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0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0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227" grpId="0"/>
      <p:bldP spid="180228" grpId="0"/>
      <p:bldP spid="180229" grpId="0" animBg="1"/>
      <p:bldP spid="18023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5" name="Text Box 3"/>
          <p:cNvSpPr txBox="1">
            <a:spLocks noChangeArrowheads="1"/>
          </p:cNvSpPr>
          <p:nvPr/>
        </p:nvSpPr>
        <p:spPr bwMode="auto">
          <a:xfrm>
            <a:off x="250825" y="1336675"/>
            <a:ext cx="7207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7.</a:t>
            </a:r>
          </a:p>
        </p:txBody>
      </p:sp>
      <p:sp>
        <p:nvSpPr>
          <p:cNvPr id="182276" name="Text Box 4"/>
          <p:cNvSpPr txBox="1">
            <a:spLocks noChangeArrowheads="1"/>
          </p:cNvSpPr>
          <p:nvPr/>
        </p:nvSpPr>
        <p:spPr bwMode="auto">
          <a:xfrm>
            <a:off x="1116013" y="3141663"/>
            <a:ext cx="1727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Ответ:</a:t>
            </a:r>
          </a:p>
        </p:txBody>
      </p:sp>
      <p:sp>
        <p:nvSpPr>
          <p:cNvPr id="182277" name="Rectangle 5"/>
          <p:cNvSpPr>
            <a:spLocks noChangeArrowheads="1"/>
          </p:cNvSpPr>
          <p:nvPr/>
        </p:nvSpPr>
        <p:spPr bwMode="auto">
          <a:xfrm>
            <a:off x="2555875" y="3221038"/>
            <a:ext cx="5545138" cy="3517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>
              <a:defRPr/>
            </a:pPr>
            <a:r>
              <a:rPr kumimoji="1"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У гранёных стаканов стенки более толстые, чем у гладких. Толстостенные стаканы при наливании в них горячей воды лопаются чаще, поскольку внутренняя и внешняя стороны их стенок расширяются не равномерно</a:t>
            </a:r>
          </a:p>
        </p:txBody>
      </p:sp>
      <p:pic>
        <p:nvPicPr>
          <p:cNvPr id="182278" name="Picture 6" descr="J00791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2852738"/>
            <a:ext cx="1238250" cy="280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2279" name="Rectangle 7"/>
          <p:cNvSpPr>
            <a:spLocks noChangeArrowheads="1"/>
          </p:cNvSpPr>
          <p:nvPr/>
        </p:nvSpPr>
        <p:spPr bwMode="auto">
          <a:xfrm>
            <a:off x="1187450" y="0"/>
            <a:ext cx="64801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36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4 конкурс</a:t>
            </a:r>
            <a:r>
              <a:rPr kumimoji="1" lang="ru-RU" sz="36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:</a:t>
            </a:r>
            <a:endParaRPr kumimoji="1" lang="ru-RU" sz="3600" b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82280" name="Rectangle 8"/>
          <p:cNvSpPr>
            <a:spLocks noChangeArrowheads="1"/>
          </p:cNvSpPr>
          <p:nvPr/>
        </p:nvSpPr>
        <p:spPr bwMode="auto">
          <a:xfrm>
            <a:off x="2484438" y="765175"/>
            <a:ext cx="45354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kumimoji="1" lang="ru-RU" sz="4000" b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   ФИЗИКА</a:t>
            </a:r>
          </a:p>
        </p:txBody>
      </p:sp>
      <p:sp>
        <p:nvSpPr>
          <p:cNvPr id="68616" name="AutoShape 9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72450" y="6165850"/>
            <a:ext cx="719138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2282" name="Rectangle 10"/>
          <p:cNvSpPr>
            <a:spLocks noChangeArrowheads="1"/>
          </p:cNvSpPr>
          <p:nvPr/>
        </p:nvSpPr>
        <p:spPr bwMode="auto">
          <a:xfrm>
            <a:off x="827088" y="1298575"/>
            <a:ext cx="7921625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При наливании горячей воды в стаканы, они часто трескаются. Какой стакан скорее треснет: гладкий или граненый и почему?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2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2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2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2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22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2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2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5" grpId="0"/>
      <p:bldP spid="182276" grpId="0"/>
      <p:bldP spid="182277" grpId="0" animBg="1"/>
      <p:bldP spid="18228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6" name="Text Box 4"/>
          <p:cNvSpPr txBox="1">
            <a:spLocks noChangeArrowheads="1"/>
          </p:cNvSpPr>
          <p:nvPr/>
        </p:nvSpPr>
        <p:spPr bwMode="auto">
          <a:xfrm>
            <a:off x="857250" y="5233988"/>
            <a:ext cx="1428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28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Ответ:</a:t>
            </a:r>
          </a:p>
        </p:txBody>
      </p:sp>
      <p:sp>
        <p:nvSpPr>
          <p:cNvPr id="182277" name="Rectangle 5"/>
          <p:cNvSpPr>
            <a:spLocks noChangeArrowheads="1"/>
          </p:cNvSpPr>
          <p:nvPr/>
        </p:nvSpPr>
        <p:spPr bwMode="auto">
          <a:xfrm>
            <a:off x="2071688" y="4500563"/>
            <a:ext cx="6000750" cy="1816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Вода в волокнах дерева замерзает, превращаясь в лед, и он разрывает волокна, слышится звук.</a:t>
            </a:r>
          </a:p>
        </p:txBody>
      </p:sp>
      <p:pic>
        <p:nvPicPr>
          <p:cNvPr id="182278" name="Picture 6" descr="J00791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4052888"/>
            <a:ext cx="1238250" cy="280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2279" name="Rectangle 7"/>
          <p:cNvSpPr>
            <a:spLocks noChangeArrowheads="1"/>
          </p:cNvSpPr>
          <p:nvPr/>
        </p:nvSpPr>
        <p:spPr bwMode="auto">
          <a:xfrm>
            <a:off x="1187450" y="0"/>
            <a:ext cx="64801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36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4 конкурс</a:t>
            </a:r>
            <a:r>
              <a:rPr kumimoji="1" lang="ru-RU" sz="36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:  ФИЗИКА</a:t>
            </a:r>
            <a:endParaRPr kumimoji="1" lang="ru-RU" sz="3600" b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82280" name="Rectangle 8"/>
          <p:cNvSpPr>
            <a:spLocks noChangeArrowheads="1"/>
          </p:cNvSpPr>
          <p:nvPr/>
        </p:nvSpPr>
        <p:spPr bwMode="auto">
          <a:xfrm>
            <a:off x="2484438" y="765175"/>
            <a:ext cx="45354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kumimoji="1" lang="ru-RU" sz="40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</a:t>
            </a:r>
          </a:p>
        </p:txBody>
      </p:sp>
      <p:sp>
        <p:nvSpPr>
          <p:cNvPr id="69639" name="AutoShape 9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72450" y="6165850"/>
            <a:ext cx="719138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2282" name="Rectangle 10"/>
          <p:cNvSpPr>
            <a:spLocks noChangeArrowheads="1"/>
          </p:cNvSpPr>
          <p:nvPr/>
        </p:nvSpPr>
        <p:spPr bwMode="auto">
          <a:xfrm>
            <a:off x="285750" y="714375"/>
            <a:ext cx="8072438" cy="319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90000"/>
              </a:lnSpc>
              <a:defRPr/>
            </a:pPr>
            <a:r>
              <a:rPr lang="ru-RU" sz="3200" dirty="0"/>
              <a:t>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8.Девушка сидит под елью, дрожит. Вдруг слышит, невдалеке </a:t>
            </a:r>
            <a:r>
              <a:rPr lang="ru-RU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Морозко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по елкам потрескивает. Очутился на той ели, под которой девица сидит, и спрашивает</a:t>
            </a:r>
          </a:p>
          <a:p>
            <a:pPr algn="l">
              <a:lnSpc>
                <a:spcPct val="90000"/>
              </a:lnSpc>
              <a:buFontTx/>
              <a:buChar char="-"/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Тепло ли тебе девица?</a:t>
            </a:r>
          </a:p>
          <a:p>
            <a:pPr algn="l">
              <a:lnSpc>
                <a:spcPct val="90000"/>
              </a:lnSpc>
              <a:buFontTx/>
              <a:buChar char="-"/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-Тепло, </a:t>
            </a:r>
            <a:r>
              <a:rPr lang="ru-RU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Морозушко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тепло батюшка?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Вопрос: Почему от мороза ель трещит?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2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2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2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22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2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2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6" grpId="0"/>
      <p:bldP spid="182277" grpId="0" animBg="1"/>
      <p:bldP spid="18228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5" name="Text Box 3"/>
          <p:cNvSpPr txBox="1">
            <a:spLocks noChangeArrowheads="1"/>
          </p:cNvSpPr>
          <p:nvPr/>
        </p:nvSpPr>
        <p:spPr bwMode="auto">
          <a:xfrm>
            <a:off x="250825" y="1214438"/>
            <a:ext cx="7207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9.</a:t>
            </a:r>
          </a:p>
        </p:txBody>
      </p:sp>
      <p:sp>
        <p:nvSpPr>
          <p:cNvPr id="182276" name="Text Box 4"/>
          <p:cNvSpPr txBox="1">
            <a:spLocks noChangeArrowheads="1"/>
          </p:cNvSpPr>
          <p:nvPr/>
        </p:nvSpPr>
        <p:spPr bwMode="auto">
          <a:xfrm>
            <a:off x="1116013" y="5233988"/>
            <a:ext cx="1727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28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Ответ:</a:t>
            </a:r>
          </a:p>
        </p:txBody>
      </p:sp>
      <p:sp>
        <p:nvSpPr>
          <p:cNvPr id="182277" name="Rectangle 5"/>
          <p:cNvSpPr>
            <a:spLocks noChangeArrowheads="1"/>
          </p:cNvSpPr>
          <p:nvPr/>
        </p:nvSpPr>
        <p:spPr bwMode="auto">
          <a:xfrm>
            <a:off x="2643188" y="3643313"/>
            <a:ext cx="5902325" cy="3108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>
              <a:defRPr/>
            </a:pPr>
            <a:r>
              <a:rPr lang="ru-RU" sz="2800" dirty="0"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пространство между рамами проник из комнаты теплый воздух и, соприкасаясь с холодным стеклом, замерз на нем. Следовательно, окна плохо утеплены.</a:t>
            </a:r>
          </a:p>
          <a:p>
            <a:pPr algn="l">
              <a:defRPr/>
            </a:pPr>
            <a:r>
              <a:rPr kumimoji="1" lang="ru-RU" sz="28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</a:p>
        </p:txBody>
      </p:sp>
      <p:pic>
        <p:nvPicPr>
          <p:cNvPr id="182278" name="Picture 6" descr="J00791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3786188"/>
            <a:ext cx="1238250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2279" name="Rectangle 7"/>
          <p:cNvSpPr>
            <a:spLocks noChangeArrowheads="1"/>
          </p:cNvSpPr>
          <p:nvPr/>
        </p:nvSpPr>
        <p:spPr bwMode="auto">
          <a:xfrm>
            <a:off x="1187450" y="0"/>
            <a:ext cx="64801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36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4 конкурс:</a:t>
            </a:r>
            <a:endParaRPr kumimoji="1" lang="ru-RU" sz="3600" b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82280" name="Rectangle 8"/>
          <p:cNvSpPr>
            <a:spLocks noChangeArrowheads="1"/>
          </p:cNvSpPr>
          <p:nvPr/>
        </p:nvSpPr>
        <p:spPr bwMode="auto">
          <a:xfrm>
            <a:off x="2484438" y="642938"/>
            <a:ext cx="45354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kumimoji="1" lang="ru-RU" sz="40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   ФИЗИКА</a:t>
            </a:r>
          </a:p>
        </p:txBody>
      </p:sp>
      <p:sp>
        <p:nvSpPr>
          <p:cNvPr id="70664" name="AutoShape 9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72450" y="6165850"/>
            <a:ext cx="719138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2282" name="Rectangle 10"/>
          <p:cNvSpPr>
            <a:spLocks noChangeArrowheads="1"/>
          </p:cNvSpPr>
          <p:nvPr/>
        </p:nvSpPr>
        <p:spPr bwMode="auto">
          <a:xfrm>
            <a:off x="857250" y="1214438"/>
            <a:ext cx="7316788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Была зима. Шерлок Холмс вошел в комнату с улицы. Сквозь замершие окна был виден лишь край дороги. “Хозяйка квартиры ленивая”, -подумал он. Почему он сделал этот вывод?</a:t>
            </a: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182283" name="Rectangle 11"/>
          <p:cNvSpPr>
            <a:spLocks noChangeArrowheads="1"/>
          </p:cNvSpPr>
          <p:nvPr/>
        </p:nvSpPr>
        <p:spPr bwMode="auto">
          <a:xfrm>
            <a:off x="1187450" y="0"/>
            <a:ext cx="64801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36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:</a:t>
            </a:r>
            <a:endParaRPr kumimoji="1" lang="ru-RU" sz="3600" b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2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2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2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2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22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2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2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5" grpId="0"/>
      <p:bldP spid="182276" grpId="0"/>
      <p:bldP spid="182277" grpId="0" animBg="1"/>
      <p:bldP spid="18228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2"/>
          <p:cNvSpPr>
            <a:spLocks noChangeArrowheads="1"/>
          </p:cNvSpPr>
          <p:nvPr/>
        </p:nvSpPr>
        <p:spPr bwMode="auto">
          <a:xfrm>
            <a:off x="1514475" y="549275"/>
            <a:ext cx="60309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ru-RU" sz="4400" b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Демонстрация опытов</a:t>
            </a:r>
            <a:r>
              <a:rPr kumimoji="1" lang="ru-RU" sz="4400">
                <a:latin typeface="Times New Roman" pitchFamily="18" charset="0"/>
              </a:rPr>
              <a:t> </a:t>
            </a:r>
          </a:p>
        </p:txBody>
      </p:sp>
      <p:pic>
        <p:nvPicPr>
          <p:cNvPr id="230403" name="Picture 3" descr="и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1428750"/>
            <a:ext cx="3686175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4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72450" y="6165850"/>
            <a:ext cx="719138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685" name="AutoShape 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 rot="10800000">
            <a:off x="539750" y="6237288"/>
            <a:ext cx="719138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0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0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0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04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0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0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040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76200" y="-130175"/>
            <a:ext cx="9220200" cy="698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354" name="Rectangle 2"/>
          <p:cNvSpPr>
            <a:spLocks noChangeArrowheads="1"/>
          </p:cNvSpPr>
          <p:nvPr/>
        </p:nvSpPr>
        <p:spPr bwMode="auto">
          <a:xfrm>
            <a:off x="0" y="0"/>
            <a:ext cx="9144000" cy="101600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60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Подведение итогов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0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WordArt 2"/>
          <p:cNvSpPr>
            <a:spLocks noChangeArrowheads="1" noChangeShapeType="1" noTextEdit="1"/>
          </p:cNvSpPr>
          <p:nvPr/>
        </p:nvSpPr>
        <p:spPr bwMode="auto">
          <a:xfrm>
            <a:off x="685800" y="1771650"/>
            <a:ext cx="7978775" cy="264795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ПОЗДРАВЛЯЕМ!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24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2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ChangeArrowheads="1"/>
          </p:cNvSpPr>
          <p:nvPr/>
        </p:nvSpPr>
        <p:spPr bwMode="auto">
          <a:xfrm>
            <a:off x="0" y="620713"/>
            <a:ext cx="9144000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28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Игру подготовила и провела: </a:t>
            </a:r>
          </a:p>
          <a:p>
            <a:pPr>
              <a:defRPr/>
            </a:pPr>
            <a:r>
              <a:rPr kumimoji="1" lang="ru-RU" sz="28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учитель химии Бабанова С.Н., </a:t>
            </a:r>
          </a:p>
          <a:p>
            <a:pPr>
              <a:defRPr/>
            </a:pPr>
            <a:endParaRPr kumimoji="1" lang="ru-RU" sz="2800" b="1" i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>
              <a:defRPr/>
            </a:pPr>
            <a:r>
              <a:rPr kumimoji="1" lang="ru-RU" sz="28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МАОУ СОШ  д. Ореховно</a:t>
            </a:r>
          </a:p>
          <a:p>
            <a:pPr>
              <a:defRPr/>
            </a:pPr>
            <a:r>
              <a:rPr kumimoji="1" lang="ru-RU" sz="28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Мошенского района Новгородской области</a:t>
            </a:r>
          </a:p>
        </p:txBody>
      </p:sp>
      <p:pic>
        <p:nvPicPr>
          <p:cNvPr id="74755" name="Picture 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0688" y="3024188"/>
            <a:ext cx="4651375" cy="326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0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2"/>
          <p:cNvSpPr>
            <a:spLocks noChangeArrowheads="1"/>
          </p:cNvSpPr>
          <p:nvPr/>
        </p:nvSpPr>
        <p:spPr bwMode="auto">
          <a:xfrm>
            <a:off x="0" y="26035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36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Викторина «Разминка для ума»</a:t>
            </a:r>
            <a:endParaRPr kumimoji="1" lang="ru-RU" sz="3600" b="1" dirty="0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217091" name="Rectangle 3"/>
          <p:cNvSpPr>
            <a:spLocks noChangeArrowheads="1"/>
          </p:cNvSpPr>
          <p:nvPr/>
        </p:nvSpPr>
        <p:spPr bwMode="auto">
          <a:xfrm>
            <a:off x="1116013" y="1484313"/>
            <a:ext cx="71278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457200" indent="-457200" algn="l">
              <a:tabLst>
                <a:tab pos="228600" algn="l"/>
              </a:tabLst>
              <a:defRPr/>
            </a:pPr>
            <a:r>
              <a:rPr kumimoji="1"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Простейший прибор для вычислений</a:t>
            </a:r>
            <a:r>
              <a:rPr kumimoji="1" lang="ru-RU"/>
              <a:t> </a:t>
            </a:r>
          </a:p>
        </p:txBody>
      </p:sp>
      <p:sp>
        <p:nvSpPr>
          <p:cNvPr id="217092" name="Text Box 4"/>
          <p:cNvSpPr txBox="1">
            <a:spLocks noChangeArrowheads="1"/>
          </p:cNvSpPr>
          <p:nvPr/>
        </p:nvSpPr>
        <p:spPr bwMode="auto">
          <a:xfrm>
            <a:off x="323850" y="1484313"/>
            <a:ext cx="7207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5.</a:t>
            </a:r>
            <a:endParaRPr kumimoji="1" lang="ru-RU" sz="3200" b="1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217093" name="Text Box 5"/>
          <p:cNvSpPr txBox="1">
            <a:spLocks noChangeArrowheads="1"/>
          </p:cNvSpPr>
          <p:nvPr/>
        </p:nvSpPr>
        <p:spPr bwMode="auto">
          <a:xfrm>
            <a:off x="1763713" y="2997200"/>
            <a:ext cx="15843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Ответ:</a:t>
            </a:r>
          </a:p>
        </p:txBody>
      </p:sp>
      <p:sp>
        <p:nvSpPr>
          <p:cNvPr id="217094" name="Rectangle 6"/>
          <p:cNvSpPr>
            <a:spLocks noChangeArrowheads="1"/>
          </p:cNvSpPr>
          <p:nvPr/>
        </p:nvSpPr>
        <p:spPr bwMode="auto">
          <a:xfrm>
            <a:off x="3348038" y="2997200"/>
            <a:ext cx="1673225" cy="5286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Счеты</a:t>
            </a:r>
          </a:p>
        </p:txBody>
      </p:sp>
      <p:pic>
        <p:nvPicPr>
          <p:cNvPr id="217095" name="Picture 7" descr="J00791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2781300"/>
            <a:ext cx="1238250" cy="280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7096" name="Picture 8"/>
          <p:cNvPicPr>
            <a:picLocks noChangeAspect="1" noChangeArrowheads="1"/>
          </p:cNvPicPr>
          <p:nvPr/>
        </p:nvPicPr>
        <p:blipFill>
          <a:blip r:embed="rId4"/>
          <a:srcRect l="5267" t="46410" r="71570" b="10434"/>
          <a:stretch>
            <a:fillRect/>
          </a:stretch>
        </p:blipFill>
        <p:spPr bwMode="auto">
          <a:xfrm>
            <a:off x="5867400" y="2636838"/>
            <a:ext cx="2625725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7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7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7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7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70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7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7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170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7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7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091" grpId="0"/>
      <p:bldP spid="217092" grpId="0"/>
      <p:bldP spid="217093" grpId="0"/>
      <p:bldP spid="21709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2"/>
          <p:cNvSpPr>
            <a:spLocks noChangeArrowheads="1"/>
          </p:cNvSpPr>
          <p:nvPr/>
        </p:nvSpPr>
        <p:spPr bwMode="auto">
          <a:xfrm>
            <a:off x="0" y="26035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36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3 конкурс</a:t>
            </a:r>
            <a:r>
              <a:rPr kumimoji="1" lang="ru-RU" sz="36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: «Что это такое?»</a:t>
            </a:r>
            <a:r>
              <a:rPr kumimoji="1" lang="ru-RU" sz="36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</a:p>
        </p:txBody>
      </p:sp>
      <p:sp>
        <p:nvSpPr>
          <p:cNvPr id="219139" name="Text Box 3"/>
          <p:cNvSpPr txBox="1">
            <a:spLocks noChangeArrowheads="1"/>
          </p:cNvSpPr>
          <p:nvPr/>
        </p:nvSpPr>
        <p:spPr bwMode="auto">
          <a:xfrm>
            <a:off x="395288" y="1125538"/>
            <a:ext cx="7207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6.</a:t>
            </a:r>
            <a:endParaRPr kumimoji="1" lang="ru-RU" sz="3200" b="1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219140" name="Text Box 4"/>
          <p:cNvSpPr txBox="1">
            <a:spLocks noChangeArrowheads="1"/>
          </p:cNvSpPr>
          <p:nvPr/>
        </p:nvSpPr>
        <p:spPr bwMode="auto">
          <a:xfrm>
            <a:off x="1763713" y="3284538"/>
            <a:ext cx="1584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Ответ:</a:t>
            </a:r>
          </a:p>
        </p:txBody>
      </p:sp>
      <p:sp>
        <p:nvSpPr>
          <p:cNvPr id="219141" name="Rectangle 5"/>
          <p:cNvSpPr>
            <a:spLocks noChangeArrowheads="1"/>
          </p:cNvSpPr>
          <p:nvPr/>
        </p:nvSpPr>
        <p:spPr bwMode="auto">
          <a:xfrm>
            <a:off x="3132138" y="3284538"/>
            <a:ext cx="4032250" cy="523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28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РЕКА</a:t>
            </a:r>
            <a:r>
              <a:rPr kumimoji="1" lang="ru-RU" dirty="0"/>
              <a:t> </a:t>
            </a:r>
          </a:p>
        </p:txBody>
      </p:sp>
      <p:pic>
        <p:nvPicPr>
          <p:cNvPr id="219142" name="Picture 6" descr="J00791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3068638"/>
            <a:ext cx="1238250" cy="280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9144" name="Rectangle 8"/>
          <p:cNvSpPr>
            <a:spLocks noChangeArrowheads="1"/>
          </p:cNvSpPr>
          <p:nvPr/>
        </p:nvSpPr>
        <p:spPr bwMode="auto">
          <a:xfrm>
            <a:off x="1116013" y="1125538"/>
            <a:ext cx="7777162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ru-RU" sz="3200" dirty="0"/>
              <a:t>Поток воды, текущий в выработанном им углублении</a:t>
            </a:r>
            <a:endParaRPr kumimoji="1" lang="ru-RU" sz="32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23560" name="Рисунок 8" descr="567020. Фото реки, фотографии рек, реки рисунки, картинки рек, постеры Реки, плакат Рек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50" y="4214813"/>
            <a:ext cx="3952875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9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9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9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9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9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9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9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139" grpId="0"/>
      <p:bldP spid="219140" grpId="0"/>
      <p:bldP spid="219141" grpId="0" animBg="1"/>
      <p:bldP spid="21914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2"/>
          <p:cNvSpPr>
            <a:spLocks noChangeArrowheads="1"/>
          </p:cNvSpPr>
          <p:nvPr/>
        </p:nvSpPr>
        <p:spPr bwMode="auto">
          <a:xfrm>
            <a:off x="0" y="26670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36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3 конкурс</a:t>
            </a:r>
            <a:r>
              <a:rPr kumimoji="1" lang="ru-RU" sz="36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: «Что это такое?»</a:t>
            </a:r>
            <a:r>
              <a:rPr kumimoji="1" lang="ru-RU" sz="36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</a:p>
        </p:txBody>
      </p:sp>
      <p:sp>
        <p:nvSpPr>
          <p:cNvPr id="221187" name="Text Box 3"/>
          <p:cNvSpPr txBox="1">
            <a:spLocks noChangeArrowheads="1"/>
          </p:cNvSpPr>
          <p:nvPr/>
        </p:nvSpPr>
        <p:spPr bwMode="auto">
          <a:xfrm>
            <a:off x="323850" y="1125538"/>
            <a:ext cx="7207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7.</a:t>
            </a:r>
            <a:endParaRPr kumimoji="1" lang="ru-RU" sz="3200" b="1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221188" name="Text Box 4"/>
          <p:cNvSpPr txBox="1">
            <a:spLocks noChangeArrowheads="1"/>
          </p:cNvSpPr>
          <p:nvPr/>
        </p:nvSpPr>
        <p:spPr bwMode="auto">
          <a:xfrm>
            <a:off x="1619250" y="3989388"/>
            <a:ext cx="1584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Ответ:</a:t>
            </a:r>
          </a:p>
        </p:txBody>
      </p:sp>
      <p:sp>
        <p:nvSpPr>
          <p:cNvPr id="221189" name="Rectangle 5"/>
          <p:cNvSpPr>
            <a:spLocks noChangeArrowheads="1"/>
          </p:cNvSpPr>
          <p:nvPr/>
        </p:nvSpPr>
        <p:spPr bwMode="auto">
          <a:xfrm>
            <a:off x="2987675" y="3979863"/>
            <a:ext cx="2233613" cy="5286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Барометр</a:t>
            </a:r>
          </a:p>
        </p:txBody>
      </p:sp>
      <p:pic>
        <p:nvPicPr>
          <p:cNvPr id="221190" name="Picture 6" descr="J00791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3789363"/>
            <a:ext cx="1238250" cy="280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1191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51500" y="2852738"/>
            <a:ext cx="3038475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1192" name="Rectangle 8"/>
          <p:cNvSpPr>
            <a:spLocks noChangeArrowheads="1"/>
          </p:cNvSpPr>
          <p:nvPr/>
        </p:nvSpPr>
        <p:spPr bwMode="auto">
          <a:xfrm>
            <a:off x="1116013" y="1125538"/>
            <a:ext cx="5184775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kumimoji="1"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На стене висит тарелка. По тарелке ходит стрелка.</a:t>
            </a:r>
          </a:p>
          <a:p>
            <a:pPr algn="l">
              <a:defRPr/>
            </a:pPr>
            <a:r>
              <a:rPr kumimoji="1"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Эта стрелка наперед нам погоду узнаёт.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1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1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1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21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1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1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1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11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1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1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187" grpId="0"/>
      <p:bldP spid="221188" grpId="0"/>
      <p:bldP spid="221189" grpId="0" animBg="1"/>
      <p:bldP spid="22119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ChangeArrowheads="1"/>
          </p:cNvSpPr>
          <p:nvPr/>
        </p:nvSpPr>
        <p:spPr bwMode="auto">
          <a:xfrm>
            <a:off x="0" y="339725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36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3 конкурс</a:t>
            </a:r>
            <a:r>
              <a:rPr kumimoji="1" lang="ru-RU" sz="3600" b="1" i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:«Что это такое?»</a:t>
            </a:r>
            <a:r>
              <a:rPr kumimoji="1" lang="ru-RU" sz="36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</a:p>
        </p:txBody>
      </p:sp>
      <p:sp>
        <p:nvSpPr>
          <p:cNvPr id="223235" name="Text Box 3"/>
          <p:cNvSpPr txBox="1">
            <a:spLocks noChangeArrowheads="1"/>
          </p:cNvSpPr>
          <p:nvPr/>
        </p:nvSpPr>
        <p:spPr bwMode="auto">
          <a:xfrm>
            <a:off x="323850" y="1412875"/>
            <a:ext cx="7207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8.</a:t>
            </a:r>
            <a:endParaRPr kumimoji="1" lang="ru-RU" sz="3200" b="1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223236" name="Text Box 4"/>
          <p:cNvSpPr txBox="1">
            <a:spLocks noChangeArrowheads="1"/>
          </p:cNvSpPr>
          <p:nvPr/>
        </p:nvSpPr>
        <p:spPr bwMode="auto">
          <a:xfrm>
            <a:off x="1763713" y="3860800"/>
            <a:ext cx="15843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Ответ:</a:t>
            </a:r>
          </a:p>
        </p:txBody>
      </p:sp>
      <p:sp>
        <p:nvSpPr>
          <p:cNvPr id="223237" name="Rectangle 5"/>
          <p:cNvSpPr>
            <a:spLocks noChangeArrowheads="1"/>
          </p:cNvSpPr>
          <p:nvPr/>
        </p:nvSpPr>
        <p:spPr bwMode="auto">
          <a:xfrm>
            <a:off x="3348038" y="3908425"/>
            <a:ext cx="1655762" cy="5286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ru-RU" sz="2800" b="1" i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Тень</a:t>
            </a:r>
          </a:p>
        </p:txBody>
      </p:sp>
      <p:pic>
        <p:nvPicPr>
          <p:cNvPr id="223238" name="Picture 6" descr="J00791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3644900"/>
            <a:ext cx="1238250" cy="280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3240" name="Picture 8"/>
          <p:cNvPicPr>
            <a:picLocks noChangeAspect="1" noChangeArrowheads="1"/>
          </p:cNvPicPr>
          <p:nvPr/>
        </p:nvPicPr>
        <p:blipFill>
          <a:blip r:embed="rId4"/>
          <a:srcRect r="2307" b="2209"/>
          <a:stretch>
            <a:fillRect/>
          </a:stretch>
        </p:blipFill>
        <p:spPr bwMode="auto">
          <a:xfrm>
            <a:off x="5724525" y="2924175"/>
            <a:ext cx="3024188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3241" name="Rectangle 9"/>
          <p:cNvSpPr>
            <a:spLocks noChangeArrowheads="1"/>
          </p:cNvSpPr>
          <p:nvPr/>
        </p:nvSpPr>
        <p:spPr bwMode="auto">
          <a:xfrm>
            <a:off x="1042988" y="1412875"/>
            <a:ext cx="777716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kumimoji="1" lang="ru-RU" sz="32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Лежит на земле: ни закрасить, ни соскоблить, ни завалить.</a:t>
            </a:r>
            <a:r>
              <a:rPr kumimoji="1" lang="ru-RU" sz="3200"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3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3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3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23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32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3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3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32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3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3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3235" grpId="0"/>
      <p:bldP spid="223236" grpId="0"/>
      <p:bldP spid="223237" grpId="0" animBg="1"/>
      <p:bldP spid="223241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2065</TotalTime>
  <Words>1399</Words>
  <Application>Microsoft PowerPoint</Application>
  <PresentationFormat>Экран (4:3)</PresentationFormat>
  <Paragraphs>384</Paragraphs>
  <Slides>57</Slides>
  <Notes>47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57</vt:i4>
      </vt:variant>
    </vt:vector>
  </HeadingPairs>
  <TitlesOfParts>
    <vt:vector size="58" baseType="lpstr">
      <vt:lpstr>Изящная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Миша</dc:creator>
  <cp:lastModifiedBy>МОУ СОШ</cp:lastModifiedBy>
  <cp:revision>158</cp:revision>
  <dcterms:created xsi:type="dcterms:W3CDTF">2005-12-05T16:46:57Z</dcterms:created>
  <dcterms:modified xsi:type="dcterms:W3CDTF">2013-04-26T10:29:47Z</dcterms:modified>
</cp:coreProperties>
</file>