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09" autoAdjust="0"/>
    <p:restoredTop sz="95993" autoAdjust="0"/>
  </p:normalViewPr>
  <p:slideViewPr>
    <p:cSldViewPr>
      <p:cViewPr varScale="1">
        <p:scale>
          <a:sx n="75" d="100"/>
          <a:sy n="75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D2D03-04CE-4F7D-B779-117241A600B0}" type="datetimeFigureOut">
              <a:rPr lang="ru-RU" smtClean="0"/>
              <a:pPr/>
              <a:t>02.02.2010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9AE37-A61D-45DB-9ABF-F1D390BB8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9AE37-A61D-45DB-9ABF-F1D390BB83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A508-1C14-44F4-A387-53BF101181D0}" type="datetimeFigureOut">
              <a:rPr lang="ru-RU" smtClean="0"/>
              <a:pPr/>
              <a:t>02.02.2010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0685-D546-4256-B24E-3E83EC87D3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&#1056;&#1072;&#1073;&#1086;&#1095;&#1080;&#1081;%20&#1089;&#1090;&#1086;&#1083;\&#1056;&#1072;&#1073;&#1086;&#1095;&#1072;&#1103;\&#1052;&#1072;&#1089;&#1090;&#1077;&#1088;-&#1082;&#1083;&#1072;&#1089;&#1089;\&#1040;&#1083;&#1075;&#1086;&#1088;&#1080;&#1090;&#1084;&#1099;\&#1060;&#1080;&#1083;&#1100;&#1084;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3;&#1075;&#1086;&#1088;&#1080;&#1090;&#1084;%20&#1088;&#1077;&#1096;&#1077;&#1085;&#1080;&#1103;%20&#1088;&#1072;&#1089;&#1095;&#1105;&#1090;&#1085;&#1086;&#1081;%20&#1079;&#1072;&#1076;&#1072;&#1095;&#1080;%20&#1087;&#1086;%20&#1093;&#1080;&#1084;&#1080;&#1095;&#1077;&#1089;&#1082;&#1086;&#1084;&#1091;%20&#1091;&#1088;&#1072;&#1074;&#1085;&#1077;&#1085;&#1080;&#1102;.docx" TargetMode="External"/><Relationship Id="rId2" Type="http://schemas.openxmlformats.org/officeDocument/2006/relationships/hyperlink" Target="&#1055;&#1086;&#1083;&#1091;&#1095;&#1077;&#1085;&#1080;&#1077;%20&#1101;&#1090;&#1080;&#1083;&#1077;&#1085;&#1072;%20&#1080;%20&#1086;&#1087;&#1099;&#1090;&#1099;%20&#1089;%20&#1085;&#1080;&#1084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0;&#1072;&#1088;&#1090;&#1086;&#1095;&#1082;&#1080;.docx" TargetMode="External"/><Relationship Id="rId5" Type="http://schemas.openxmlformats.org/officeDocument/2006/relationships/hyperlink" Target="&#1056;&#1077;&#1072;&#1082;&#1094;&#1080;&#1103;%20&#1086;&#1073;&#1084;&#1077;&#1085;&#1072;%20&#1084;&#1077;&#1078;&#1076;&#1091;%20&#1086;&#1082;&#1089;&#1080;&#1076;&#1086;&#1084;%20&#1084;&#1077;&#1076;&#1080;.docx" TargetMode="External"/><Relationship Id="rId4" Type="http://schemas.openxmlformats.org/officeDocument/2006/relationships/hyperlink" Target="&#1056;&#1072;&#1089;&#1095;&#1105;&#1090;&#1099;%20&#1087;&#1086;%20&#1093;&#1080;&#1084;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7722" cy="11430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71604" y="142852"/>
            <a:ext cx="6470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</a:rPr>
              <a:t>Использование  алгоритмов на уроках: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142984"/>
            <a:ext cx="87868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Важное внимание  в своей работе я уделяю  формированию  умений  и учебных навыков   учащихся (сам. работа с учебником, выделение главного, выполнение практических заданий и др), через систематическое применение алгоритмов на уроке, что позволяет поддерживать стабильность  успеваемости учащихся. 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 время работы, мне удалось накопить  методический материал: алгоритмы для выполнения различного  вида заданий , памятки , разноуровневые  карточки для выполнения упражнений, подбор  разноуровневых задач, тестовые задания.</a:t>
            </a: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Свою работу на практике я применяю следующим образом. Вначале прохождения  темы разбираем  алгоритм и учимся им пользоваться. Затем, используя алгоритм,   выполняем типовые задания.  Когда освоен  механизм  выполнения типовых заданий можно, приступать к решению более сложных комбинированных заданий. Следующий этап – проверка и контроль знаний  через тестовые задания. Тестовая проверка  дает возможность  контролировать  знания большого числа учащихся на уроке. </a:t>
            </a:r>
          </a:p>
          <a:p>
            <a:pPr>
              <a:lnSpc>
                <a:spcPct val="80000"/>
              </a:lnSpc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Задания подбираю с учетом  базового уровня усвоения материала.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Филь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285728"/>
            <a:ext cx="8120119" cy="6090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71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</a:rPr>
              <a:t>Использование направляющих схем – алгоритмов решения расчетных задач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14422"/>
            <a:ext cx="89297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Расчетные </a:t>
            </a:r>
            <a:r>
              <a:rPr lang="ru-RU" sz="2400" dirty="0"/>
              <a:t>задачи выполняют многочисленные функции: развивают рациональный образ мышления, самостоятельность, способствуют закреплению полученной на уроках информации, позволяют проверить знания учащихся, оценить  творческие способности.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При </a:t>
            </a:r>
            <a:r>
              <a:rPr lang="ru-RU" sz="2400" dirty="0"/>
              <a:t>объяснении каждого нового типа задач , использую алгоритмы решения, опорные схемы решения задач. Данные алгоритмы и  направляющие схемы удобно использовать при решении типовых школьных задач  и повышенного уровня сложности.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dirty="0" smtClean="0">
                <a:hlinkClick r:id="rId2" action="ppaction://hlinkfile"/>
              </a:rPr>
              <a:t>Схемы</a:t>
            </a:r>
            <a:r>
              <a:rPr lang="ru-RU" sz="2400" dirty="0" smtClean="0"/>
              <a:t>, </a:t>
            </a:r>
            <a:r>
              <a:rPr lang="ru-RU" sz="2400" dirty="0" smtClean="0">
                <a:hlinkClick r:id="rId3" action="ppaction://hlinkfile"/>
              </a:rPr>
              <a:t>алгоритмы</a:t>
            </a:r>
            <a:r>
              <a:rPr lang="ru-RU" sz="2400" dirty="0" smtClean="0"/>
              <a:t> </a:t>
            </a:r>
            <a:r>
              <a:rPr lang="ru-RU" sz="2400" dirty="0">
                <a:hlinkClick r:id="rId4" action="ppaction://hlinkfile"/>
              </a:rPr>
              <a:t>предлагаю учащимся</a:t>
            </a:r>
            <a:r>
              <a:rPr lang="ru-RU" sz="2400" dirty="0"/>
              <a:t>  </a:t>
            </a:r>
            <a:r>
              <a:rPr lang="ru-RU" sz="2400" dirty="0">
                <a:hlinkClick r:id="rId5" action="ppaction://hlinkfile"/>
              </a:rPr>
              <a:t>на карточках,   </a:t>
            </a:r>
            <a:r>
              <a:rPr lang="ru-RU" sz="2400" dirty="0">
                <a:hlinkClick r:id="rId6" action="ppaction://hlinkfile"/>
              </a:rPr>
              <a:t>если </a:t>
            </a:r>
            <a:r>
              <a:rPr lang="ru-RU" sz="2400" dirty="0"/>
              <a:t>работа выполняется с использованием компьютера, то в электронном виде.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747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Схема  осуществления цепочки превращения: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7"/>
            <a:ext cx="9144000" cy="25003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   «Фосфор – стрелка – оксид фосфора (</a:t>
            </a:r>
            <a:r>
              <a:rPr lang="en-US" sz="2000" dirty="0" smtClean="0"/>
              <a:t>v</a:t>
            </a:r>
            <a:r>
              <a:rPr lang="ru-RU" sz="2000" dirty="0" smtClean="0"/>
              <a:t>) – стрелка – фосфорная кислота».</a:t>
            </a:r>
          </a:p>
          <a:p>
            <a:pPr>
              <a:buNone/>
            </a:pPr>
            <a:r>
              <a:rPr lang="ru-RU" sz="2000" dirty="0" smtClean="0"/>
              <a:t>      Звенья этой цепочки, формулы веществ, соединены стрелками – превращениями: сколько стрелок, столько и реакций – превращений. В данном случае их две, значит, мы должны предположить две реакции и записать соответственно два уравнения: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i="1" dirty="0" smtClean="0">
                <a:solidFill>
                  <a:srgbClr val="0070C0"/>
                </a:solidFill>
              </a:rPr>
              <a:t>Чтобы из фосфора получить оксид фосфора (</a:t>
            </a:r>
            <a:r>
              <a:rPr lang="en-US" sz="2000" b="1" i="1" dirty="0" smtClean="0">
                <a:solidFill>
                  <a:srgbClr val="0070C0"/>
                </a:solidFill>
              </a:rPr>
              <a:t>V</a:t>
            </a:r>
            <a:r>
              <a:rPr lang="ru-RU" sz="2000" b="1" i="1" dirty="0" smtClean="0">
                <a:solidFill>
                  <a:srgbClr val="0070C0"/>
                </a:solidFill>
              </a:rPr>
              <a:t>), нужно использовать                   кислород.            </a:t>
            </a:r>
            <a:r>
              <a:rPr lang="ru-RU" sz="2000" b="1" i="1" dirty="0" smtClean="0"/>
              <a:t>коэффициенты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               </a:t>
            </a:r>
            <a:r>
              <a:rPr lang="ru-RU" sz="2000" b="1" i="1" dirty="0" smtClean="0"/>
              <a:t>индексы</a:t>
            </a:r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None/>
            </a:pP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571480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857356" y="1071546"/>
            <a:ext cx="57150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571480"/>
            <a:ext cx="13324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429124" y="1071546"/>
            <a:ext cx="78581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571480"/>
            <a:ext cx="1770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4071942"/>
            <a:ext cx="5533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4071942"/>
            <a:ext cx="5293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4000504"/>
            <a:ext cx="965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357686" y="4500570"/>
            <a:ext cx="85725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4000504"/>
            <a:ext cx="1332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000636"/>
            <a:ext cx="9001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Расстановка коэффициентов:</a:t>
            </a:r>
          </a:p>
          <a:p>
            <a:pPr marL="342900" indent="-342900">
              <a:buAutoNum type="arabicPeriod"/>
            </a:pPr>
            <a:r>
              <a:rPr lang="ru-RU" dirty="0" smtClean="0"/>
              <a:t>Если уравнивать по фосфору, то можно использовать дробные коэффициенты:</a:t>
            </a:r>
          </a:p>
          <a:p>
            <a:pPr marL="342900" indent="-342900"/>
            <a:r>
              <a:rPr lang="ru-RU" dirty="0" smtClean="0"/>
              <a:t>       И с удвоенными коэффициентами: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407194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4071942"/>
            <a:ext cx="12103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2,5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407194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488" y="407194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29256" y="407194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3286124"/>
            <a:ext cx="214314" cy="1428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3643314"/>
            <a:ext cx="214314" cy="1428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4071942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9"/>
            <a:ext cx="8786842" cy="1285884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2.    Если уравнивать по кислороду, то, подобно выведению формул соединений по с.о., сначала находится наименьшее общее кратное между индексами кислорода:</a:t>
            </a:r>
          </a:p>
          <a:p>
            <a:pPr>
              <a:buFontTx/>
              <a:buChar char="-"/>
            </a:pPr>
            <a:r>
              <a:rPr lang="ru-RU" sz="1800" dirty="0" smtClean="0"/>
              <a:t>определяются коэффициенты для </a:t>
            </a:r>
            <a:r>
              <a:rPr lang="ru-RU" sz="1800" dirty="0" smtClean="0">
                <a:solidFill>
                  <a:srgbClr val="FF0000"/>
                </a:solidFill>
              </a:rPr>
              <a:t>О</a:t>
            </a:r>
            <a:r>
              <a:rPr lang="ru-RU" sz="1200" dirty="0" smtClean="0">
                <a:solidFill>
                  <a:srgbClr val="FF0000"/>
                </a:solidFill>
              </a:rPr>
              <a:t>2</a:t>
            </a:r>
            <a:r>
              <a:rPr lang="ru-RU" sz="1800" dirty="0" smtClean="0"/>
              <a:t>  и  </a:t>
            </a:r>
            <a:r>
              <a:rPr lang="ru-RU" sz="1800" dirty="0" smtClean="0">
                <a:solidFill>
                  <a:srgbClr val="FF0000"/>
                </a:solidFill>
              </a:rPr>
              <a:t>Р</a:t>
            </a:r>
            <a:r>
              <a:rPr lang="ru-RU" sz="1200" dirty="0" smtClean="0">
                <a:solidFill>
                  <a:srgbClr val="FF0000"/>
                </a:solidFill>
              </a:rPr>
              <a:t>2</a:t>
            </a:r>
            <a:r>
              <a:rPr lang="ru-RU" sz="1800" dirty="0" smtClean="0">
                <a:solidFill>
                  <a:srgbClr val="FF0000"/>
                </a:solidFill>
              </a:rPr>
              <a:t>О</a:t>
            </a:r>
            <a:r>
              <a:rPr lang="ru-RU" sz="1200" dirty="0" smtClean="0">
                <a:solidFill>
                  <a:srgbClr val="FF0000"/>
                </a:solidFill>
              </a:rPr>
              <a:t>5</a:t>
            </a:r>
            <a:r>
              <a:rPr lang="ru-RU" sz="1800" dirty="0" smtClean="0"/>
              <a:t>:</a:t>
            </a:r>
          </a:p>
          <a:p>
            <a:pPr>
              <a:buFontTx/>
              <a:buChar char="-"/>
            </a:pPr>
            <a:r>
              <a:rPr lang="ru-RU" sz="1800" dirty="0" smtClean="0"/>
              <a:t>уравнивается фосфор: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85728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85728"/>
            <a:ext cx="5293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285728"/>
            <a:ext cx="808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643306" y="785794"/>
            <a:ext cx="78581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57166"/>
            <a:ext cx="1332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1357298"/>
            <a:ext cx="57150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357554" y="1071546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4500562" y="1071546"/>
            <a:ext cx="157163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285984" y="28572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00562" y="35716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28572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3357562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2. Для второго уравнения – вода.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3714752"/>
            <a:ext cx="13869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3714752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72198" y="3714752"/>
            <a:ext cx="18758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714752"/>
            <a:ext cx="1273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714876" y="4143380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5214950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Расстановка коэффициентов:</a:t>
            </a:r>
          </a:p>
          <a:p>
            <a:pPr marL="342900" indent="-342900">
              <a:buAutoNum type="arabicPeriod"/>
            </a:pPr>
            <a:r>
              <a:rPr lang="ru-RU" dirty="0" smtClean="0"/>
              <a:t> Уравнивать можно  по фосфору и далее водород.</a:t>
            </a:r>
          </a:p>
          <a:p>
            <a:pPr marL="342900" indent="-342900">
              <a:buAutoNum type="arabicPeriod"/>
            </a:pPr>
            <a:r>
              <a:rPr lang="ru-RU" dirty="0" smtClean="0"/>
              <a:t>Или по водороду – опять через наименьшее общее кратное: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  <p:sp>
        <p:nvSpPr>
          <p:cNvPr id="25" name="Прямоугольник 24"/>
          <p:cNvSpPr/>
          <p:nvPr/>
        </p:nvSpPr>
        <p:spPr>
          <a:xfrm>
            <a:off x="5643570" y="37147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86050" y="37147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29190" y="371475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57752" y="4786322"/>
            <a:ext cx="57150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</a:t>
            </a:r>
            <a:endParaRPr lang="ru-RU" sz="24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857620" y="4500570"/>
            <a:ext cx="100013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5286380" y="4500570"/>
            <a:ext cx="128588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Самостоятельно:</a:t>
            </a:r>
            <a:br>
              <a:rPr lang="ru-RU" dirty="0" smtClean="0"/>
            </a:br>
            <a:r>
              <a:rPr lang="en-US" dirty="0" smtClean="0">
                <a:latin typeface="Book Antiqua" pitchFamily="18" charset="0"/>
              </a:rPr>
              <a:t>Li</a:t>
            </a:r>
            <a:r>
              <a:rPr lang="ru-RU" dirty="0" smtClean="0">
                <a:latin typeface="Book Antiqua" pitchFamily="18" charset="0"/>
              </a:rPr>
              <a:t>    </a:t>
            </a:r>
            <a:r>
              <a:rPr lang="en-US" dirty="0" smtClean="0">
                <a:latin typeface="Book Antiqua" pitchFamily="18" charset="0"/>
              </a:rPr>
              <a:t>  Li</a:t>
            </a:r>
            <a:r>
              <a:rPr lang="en-US" sz="27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O      </a:t>
            </a:r>
            <a:r>
              <a:rPr lang="en-US" dirty="0" err="1" smtClean="0">
                <a:latin typeface="Book Antiqua" pitchFamily="18" charset="0"/>
              </a:rPr>
              <a:t>LiOH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857752" y="1142984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214678" y="1142984"/>
            <a:ext cx="3571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446</Words>
  <Application>Microsoft Office PowerPoint</Application>
  <PresentationFormat>Экран (4:3)</PresentationFormat>
  <Paragraphs>60</Paragraphs>
  <Slides>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Схема  осуществления цепочки превращения:</vt:lpstr>
      <vt:lpstr>Слайд 5</vt:lpstr>
      <vt:lpstr>Самостоятельно: Li      Li2O      LiOH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created xsi:type="dcterms:W3CDTF">2010-01-16T19:45:53Z</dcterms:created>
  <dcterms:modified xsi:type="dcterms:W3CDTF">2010-02-02T11:38:09Z</dcterms:modified>
</cp:coreProperties>
</file>