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7" r:id="rId13"/>
    <p:sldId id="267" r:id="rId14"/>
    <p:sldId id="268" r:id="rId15"/>
    <p:sldId id="269" r:id="rId16"/>
    <p:sldId id="270" r:id="rId17"/>
    <p:sldId id="271" r:id="rId18"/>
    <p:sldId id="272" r:id="rId19"/>
    <p:sldId id="278" r:id="rId20"/>
    <p:sldId id="273" r:id="rId21"/>
    <p:sldId id="274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B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7777777777777821E-2"/>
          <c:y val="0.10623155438903474"/>
          <c:w val="0.87512150043744563"/>
          <c:h val="0.8937684456109652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Система образовательной деятельности 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635000" h="635000"/>
              <a:bevelB w="635000" h="635000"/>
            </a:sp3d>
          </c:spPr>
          <c:dPt>
            <c:idx val="1"/>
            <c:spPr>
              <a:solidFill>
                <a:srgbClr val="7CBF33"/>
              </a:solidFill>
              <a:scene3d>
                <a:camera prst="orthographicFront"/>
                <a:lightRig rig="threePt" dir="t"/>
              </a:scene3d>
              <a:sp3d>
                <a:bevelT w="635000" h="635000"/>
                <a:bevelB w="635000" h="635000"/>
              </a:sp3d>
            </c:spPr>
          </c:dPt>
          <c:dPt>
            <c:idx val="2"/>
            <c:spPr>
              <a:solidFill>
                <a:schemeClr val="tx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635000" h="635000"/>
                <a:bevelB w="635000" h="635000"/>
              </a:sp3d>
            </c:spPr>
          </c:dPt>
          <c:dPt>
            <c:idx val="4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635000" h="635000"/>
                <a:bevelB w="635000" h="635000"/>
              </a:sp3d>
            </c:spPr>
          </c:dPt>
          <c:dPt>
            <c:idx val="5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 w="635000" h="635000"/>
                <a:bevelB w="635000" h="635000"/>
              </a:sp3d>
            </c:spPr>
          </c:dPt>
          <c:cat>
            <c:strRef>
              <c:f>Лист1!$A$2:$A$7</c:f>
              <c:strCache>
                <c:ptCount val="6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  <c:pt idx="4">
                  <c:v>кв. 5</c:v>
                </c:pt>
                <c:pt idx="5">
                  <c:v>кв.6 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6.7</c:v>
                </c:pt>
                <c:pt idx="1">
                  <c:v>5.6</c:v>
                </c:pt>
                <c:pt idx="2">
                  <c:v>4.3</c:v>
                </c:pt>
                <c:pt idx="3">
                  <c:v>2.9</c:v>
                </c:pt>
                <c:pt idx="4">
                  <c:v>2.6</c:v>
                </c:pt>
                <c:pt idx="5">
                  <c:v>1.2</c:v>
                </c:pt>
              </c:numCache>
            </c:numRef>
          </c:val>
        </c:ser>
      </c:pie3DChart>
    </c:plotArea>
    <c:plotVisOnly val="1"/>
  </c:chart>
  <c:spPr>
    <a:scene3d>
      <a:camera prst="orthographicFront"/>
      <a:lightRig rig="threePt" dir="t"/>
    </a:scene3d>
    <a:sp3d>
      <a:bevelB w="6350"/>
    </a:sp3d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0.24219</cdr:x>
      <cdr:y>0.47917</cdr:y>
    </cdr:from>
    <cdr:to>
      <cdr:x>0.3728</cdr:x>
      <cdr:y>0.63339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14546" y="3286124"/>
          <a:ext cx="1194315" cy="10576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800" b="1" dirty="0" smtClean="0">
              <a:latin typeface="Arno Pro Display" pitchFamily="18" charset="0"/>
            </a:rPr>
            <a:t>Художественно</a:t>
          </a:r>
        </a:p>
        <a:p xmlns:a="http://schemas.openxmlformats.org/drawingml/2006/main">
          <a:r>
            <a:rPr lang="ru-RU" sz="1800" b="1" dirty="0" smtClean="0">
              <a:latin typeface="Arno Pro Display" pitchFamily="18" charset="0"/>
            </a:rPr>
            <a:t>эстетическое развитие.</a:t>
          </a:r>
        </a:p>
        <a:p xmlns:a="http://schemas.openxmlformats.org/drawingml/2006/main">
          <a:r>
            <a:rPr lang="ru-RU" sz="1800" b="1" dirty="0" smtClean="0">
              <a:latin typeface="Arno Pro Display" pitchFamily="18" charset="0"/>
            </a:rPr>
            <a:t>(Рисование, лепка, </a:t>
          </a:r>
        </a:p>
        <a:p xmlns:a="http://schemas.openxmlformats.org/drawingml/2006/main">
          <a:r>
            <a:rPr lang="ru-RU" sz="1800" b="1" dirty="0" smtClean="0">
              <a:latin typeface="Arno Pro Display" pitchFamily="18" charset="0"/>
            </a:rPr>
            <a:t>Аппликация) </a:t>
          </a:r>
          <a:endParaRPr lang="ru-RU" sz="1800" b="1" dirty="0">
            <a:latin typeface="Arno Pro Display" pitchFamily="18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857364"/>
            <a:ext cx="7772400" cy="1470025"/>
          </a:xfrm>
        </p:spPr>
        <p:txBody>
          <a:bodyPr/>
          <a:lstStyle/>
          <a:p>
            <a:r>
              <a:rPr lang="ru-RU" b="1" i="1" dirty="0" smtClean="0">
                <a:latin typeface="Arno Pro Display" pitchFamily="18" charset="0"/>
              </a:rPr>
              <a:t>Профессии</a:t>
            </a:r>
            <a:endParaRPr lang="ru-RU" b="1" i="1" dirty="0">
              <a:latin typeface="Arno Pro Display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86380" y="4643446"/>
            <a:ext cx="34756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Arno Pro Display" pitchFamily="18" charset="0"/>
              </a:rPr>
              <a:t>Презентацию подготовила </a:t>
            </a:r>
            <a:br>
              <a:rPr lang="ru-RU" sz="2400" b="1" i="1" dirty="0" smtClean="0">
                <a:latin typeface="Arno Pro Display" pitchFamily="18" charset="0"/>
              </a:rPr>
            </a:br>
            <a:r>
              <a:rPr lang="ru-RU" sz="2400" b="1" i="1" dirty="0" smtClean="0">
                <a:latin typeface="Arno Pro Display" pitchFamily="18" charset="0"/>
              </a:rPr>
              <a:t>воспитатель </a:t>
            </a:r>
            <a:br>
              <a:rPr lang="ru-RU" sz="2400" b="1" i="1" dirty="0" smtClean="0">
                <a:latin typeface="Arno Pro Display" pitchFamily="18" charset="0"/>
              </a:rPr>
            </a:br>
            <a:r>
              <a:rPr lang="ru-RU" sz="2400" b="1" i="1" dirty="0" smtClean="0">
                <a:latin typeface="Arno Pro Display" pitchFamily="18" charset="0"/>
              </a:rPr>
              <a:t>47 детского сада</a:t>
            </a:r>
            <a:br>
              <a:rPr lang="ru-RU" sz="2400" b="1" i="1" dirty="0" smtClean="0">
                <a:latin typeface="Arno Pro Display" pitchFamily="18" charset="0"/>
              </a:rPr>
            </a:br>
            <a:r>
              <a:rPr lang="ru-RU" sz="2400" b="1" i="1" dirty="0" smtClean="0">
                <a:latin typeface="Arno Pro Display" pitchFamily="18" charset="0"/>
              </a:rPr>
              <a:t>Аунинг Любовь Юрьевна.</a:t>
            </a:r>
            <a:endParaRPr lang="ru-RU" sz="2400" i="1" dirty="0">
              <a:latin typeface="Arno Pro Display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3000372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latin typeface="Arno Pro Display" pitchFamily="18" charset="0"/>
              </a:rPr>
              <a:t>Чтобы мухи не водились</a:t>
            </a:r>
            <a:br>
              <a:rPr lang="ru-RU" sz="2400" b="1" i="1" dirty="0" smtClean="0">
                <a:latin typeface="Arno Pro Display" pitchFamily="18" charset="0"/>
              </a:rPr>
            </a:br>
            <a:r>
              <a:rPr lang="ru-RU" sz="2400" b="1" i="1" dirty="0" smtClean="0">
                <a:latin typeface="Arno Pro Display" pitchFamily="18" charset="0"/>
              </a:rPr>
              <a:t>И на крошки не садились,</a:t>
            </a:r>
            <a:br>
              <a:rPr lang="ru-RU" sz="2400" b="1" i="1" dirty="0" smtClean="0">
                <a:latin typeface="Arno Pro Display" pitchFamily="18" charset="0"/>
              </a:rPr>
            </a:br>
            <a:r>
              <a:rPr lang="ru-RU" sz="2400" b="1" i="1" dirty="0" smtClean="0">
                <a:latin typeface="Arno Pro Display" pitchFamily="18" charset="0"/>
              </a:rPr>
              <a:t>Ну-ка быстренько, без слов,</a:t>
            </a:r>
            <a:br>
              <a:rPr lang="ru-RU" sz="2400" b="1" i="1" dirty="0" smtClean="0">
                <a:latin typeface="Arno Pro Display" pitchFamily="18" charset="0"/>
              </a:rPr>
            </a:br>
            <a:r>
              <a:rPr lang="ru-RU" sz="2400" b="1" i="1" dirty="0" smtClean="0">
                <a:latin typeface="Arno Pro Display" pitchFamily="18" charset="0"/>
              </a:rPr>
              <a:t>Убираем со столов!</a:t>
            </a:r>
            <a:br>
              <a:rPr lang="ru-RU" sz="2400" b="1" i="1" dirty="0" smtClean="0">
                <a:latin typeface="Arno Pro Display" pitchFamily="18" charset="0"/>
              </a:rPr>
            </a:br>
            <a:r>
              <a:rPr lang="ru-RU" sz="2400" b="1" i="1" dirty="0" smtClean="0">
                <a:latin typeface="Arno Pro Display" pitchFamily="18" charset="0"/>
              </a:rPr>
              <a:t>И с посудою, как можем,</a:t>
            </a:r>
            <a:br>
              <a:rPr lang="ru-RU" sz="2400" b="1" i="1" dirty="0" smtClean="0">
                <a:latin typeface="Arno Pro Display" pitchFamily="18" charset="0"/>
              </a:rPr>
            </a:br>
            <a:r>
              <a:rPr lang="ru-RU" sz="2400" b="1" i="1" dirty="0" smtClean="0">
                <a:latin typeface="Arno Pro Display" pitchFamily="18" charset="0"/>
              </a:rPr>
              <a:t>Нашей нянечке поможем!</a:t>
            </a:r>
            <a:br>
              <a:rPr lang="ru-RU" sz="2400" b="1" i="1" dirty="0" smtClean="0">
                <a:latin typeface="Arno Pro Display" pitchFamily="18" charset="0"/>
              </a:rPr>
            </a:br>
            <a:r>
              <a:rPr lang="ru-RU" sz="2400" b="1" i="1" dirty="0" smtClean="0">
                <a:latin typeface="Arno Pro Display" pitchFamily="18" charset="0"/>
              </a:rPr>
              <a:t> </a:t>
            </a:r>
            <a:endParaRPr lang="ru-RU" sz="2400" b="1" i="1" dirty="0">
              <a:latin typeface="Arno Pro Display" pitchFamily="18" charset="0"/>
            </a:endParaRPr>
          </a:p>
        </p:txBody>
      </p:sp>
      <p:pic>
        <p:nvPicPr>
          <p:cNvPr id="4" name="Содержимое 3" descr="7970972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643050"/>
            <a:ext cx="4214842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286116" y="785794"/>
            <a:ext cx="2991075" cy="92333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Нянечка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2571744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latin typeface="Arno Pro Display" pitchFamily="18" charset="0"/>
              </a:rPr>
              <a:t>Звери, птицы, все, кто болен,</a:t>
            </a:r>
            <a:br>
              <a:rPr lang="ru-RU" sz="2400" b="1" i="1" dirty="0" smtClean="0">
                <a:latin typeface="Arno Pro Display" pitchFamily="18" charset="0"/>
              </a:rPr>
            </a:br>
            <a:r>
              <a:rPr lang="ru-RU" sz="2400" b="1" i="1" dirty="0" smtClean="0">
                <a:latin typeface="Arno Pro Display" pitchFamily="18" charset="0"/>
              </a:rPr>
              <a:t>Кто здоровьем недоволен!</a:t>
            </a:r>
            <a:br>
              <a:rPr lang="ru-RU" sz="2400" b="1" i="1" dirty="0" smtClean="0">
                <a:latin typeface="Arno Pro Display" pitchFamily="18" charset="0"/>
              </a:rPr>
            </a:br>
            <a:r>
              <a:rPr lang="ru-RU" sz="2400" b="1" i="1" dirty="0" smtClean="0">
                <a:latin typeface="Arno Pro Display" pitchFamily="18" charset="0"/>
              </a:rPr>
              <a:t>Вас зовёт ветеринар —</a:t>
            </a:r>
            <a:br>
              <a:rPr lang="ru-RU" sz="2400" b="1" i="1" dirty="0" smtClean="0">
                <a:latin typeface="Arno Pro Display" pitchFamily="18" charset="0"/>
              </a:rPr>
            </a:br>
            <a:r>
              <a:rPr lang="ru-RU" sz="2400" b="1" i="1" dirty="0" smtClean="0">
                <a:latin typeface="Arno Pro Display" pitchFamily="18" charset="0"/>
              </a:rPr>
              <a:t> Перевяжет, даст отвар.</a:t>
            </a:r>
            <a:endParaRPr lang="ru-RU" sz="2400" b="1" i="1" dirty="0">
              <a:latin typeface="Arno Pro Display" pitchFamily="18" charset="0"/>
            </a:endParaRPr>
          </a:p>
        </p:txBody>
      </p:sp>
      <p:pic>
        <p:nvPicPr>
          <p:cNvPr id="4" name="Содержимое 3" descr="spanien-adressen-tieraerzte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285860"/>
            <a:ext cx="3857652" cy="4719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857488" y="785794"/>
            <a:ext cx="3636765" cy="923330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Ветеринар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28574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latin typeface="Arno Pro Display" pitchFamily="18" charset="0"/>
              </a:rPr>
              <a:t>Умело он ведёт машину –</a:t>
            </a:r>
            <a:br>
              <a:rPr lang="ru-RU" sz="2700" b="1" i="1" dirty="0" smtClean="0">
                <a:latin typeface="Arno Pro Display" pitchFamily="18" charset="0"/>
              </a:rPr>
            </a:br>
            <a:r>
              <a:rPr lang="ru-RU" sz="2700" b="1" i="1" dirty="0" smtClean="0">
                <a:latin typeface="Arno Pro Display" pitchFamily="18" charset="0"/>
              </a:rPr>
              <a:t>Ведь за рулём не первый год!</a:t>
            </a:r>
            <a:br>
              <a:rPr lang="ru-RU" sz="2700" b="1" i="1" dirty="0" smtClean="0">
                <a:latin typeface="Arno Pro Display" pitchFamily="18" charset="0"/>
              </a:rPr>
            </a:br>
            <a:r>
              <a:rPr lang="ru-RU" sz="2700" b="1" i="1" dirty="0" smtClean="0">
                <a:latin typeface="Arno Pro Display" pitchFamily="18" charset="0"/>
              </a:rPr>
              <a:t>Слегка шуршат тугие шины,</a:t>
            </a:r>
            <a:br>
              <a:rPr lang="ru-RU" sz="2700" b="1" i="1" dirty="0" smtClean="0">
                <a:latin typeface="Arno Pro Display" pitchFamily="18" charset="0"/>
              </a:rPr>
            </a:br>
            <a:r>
              <a:rPr lang="ru-RU" sz="2700" b="1" i="1" dirty="0" smtClean="0">
                <a:latin typeface="Arno Pro Display" pitchFamily="18" charset="0"/>
              </a:rPr>
              <a:t>Он нас по городу везёт.</a:t>
            </a:r>
            <a:br>
              <a:rPr lang="ru-RU" sz="2700" b="1" i="1" dirty="0" smtClean="0">
                <a:latin typeface="Arno Pro Display" pitchFamily="18" charset="0"/>
              </a:rPr>
            </a:b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4" name="Содержимое 3" descr="1274801978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714488"/>
            <a:ext cx="4000528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000364" y="785794"/>
            <a:ext cx="3433569" cy="92333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Водитель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278605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latin typeface="Arno Pro Display" pitchFamily="18" charset="0"/>
              </a:rPr>
              <a:t>В магазине, на базаре</a:t>
            </a:r>
            <a:br>
              <a:rPr lang="ru-RU" sz="2700" b="1" i="1" dirty="0" smtClean="0">
                <a:latin typeface="Arno Pro Display" pitchFamily="18" charset="0"/>
              </a:rPr>
            </a:br>
            <a:r>
              <a:rPr lang="ru-RU" sz="2700" b="1" i="1" dirty="0" smtClean="0">
                <a:latin typeface="Arno Pro Display" pitchFamily="18" charset="0"/>
              </a:rPr>
              <a:t>И в буфете, наконец,</a:t>
            </a:r>
            <a:br>
              <a:rPr lang="ru-RU" sz="2700" b="1" i="1" dirty="0" smtClean="0">
                <a:latin typeface="Arno Pro Display" pitchFamily="18" charset="0"/>
              </a:rPr>
            </a:br>
            <a:r>
              <a:rPr lang="ru-RU" sz="2700" b="1" i="1" dirty="0" smtClean="0">
                <a:latin typeface="Arno Pro Display" pitchFamily="18" charset="0"/>
              </a:rPr>
              <a:t>Всюду, где бы ни бывали,</a:t>
            </a:r>
            <a:br>
              <a:rPr lang="ru-RU" sz="2700" b="1" i="1" dirty="0" smtClean="0">
                <a:latin typeface="Arno Pro Display" pitchFamily="18" charset="0"/>
              </a:rPr>
            </a:br>
            <a:r>
              <a:rPr lang="ru-RU" sz="2700" b="1" i="1" dirty="0" smtClean="0">
                <a:latin typeface="Arno Pro Display" pitchFamily="18" charset="0"/>
              </a:rPr>
              <a:t>Вас встречает продавец.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3346546_professii_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357298"/>
            <a:ext cx="3714776" cy="4627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143240" y="500042"/>
            <a:ext cx="3507050" cy="92333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Продавец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2571744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latin typeface="Arno Pro Display" pitchFamily="18" charset="0"/>
              </a:rPr>
              <a:t>Кто стучится в дверь ко мне</a:t>
            </a:r>
            <a:br>
              <a:rPr lang="ru-RU" sz="2400" b="1" i="1" dirty="0" smtClean="0">
                <a:latin typeface="Arno Pro Display" pitchFamily="18" charset="0"/>
              </a:rPr>
            </a:br>
            <a:r>
              <a:rPr lang="ru-RU" sz="2400" b="1" i="1" dirty="0" smtClean="0">
                <a:latin typeface="Arno Pro Display" pitchFamily="18" charset="0"/>
              </a:rPr>
              <a:t>С толстой сумкой на ремне,</a:t>
            </a:r>
            <a:br>
              <a:rPr lang="ru-RU" sz="2400" b="1" i="1" dirty="0" smtClean="0">
                <a:latin typeface="Arno Pro Display" pitchFamily="18" charset="0"/>
              </a:rPr>
            </a:br>
            <a:r>
              <a:rPr lang="ru-RU" sz="2400" b="1" i="1" dirty="0" smtClean="0">
                <a:latin typeface="Arno Pro Display" pitchFamily="18" charset="0"/>
              </a:rPr>
              <a:t>С цифрой 5 на медной бляшке,</a:t>
            </a:r>
            <a:br>
              <a:rPr lang="ru-RU" sz="2400" b="1" i="1" dirty="0" smtClean="0">
                <a:latin typeface="Arno Pro Display" pitchFamily="18" charset="0"/>
              </a:rPr>
            </a:br>
            <a:r>
              <a:rPr lang="ru-RU" sz="2400" b="1" i="1" dirty="0" smtClean="0">
                <a:latin typeface="Arno Pro Display" pitchFamily="18" charset="0"/>
              </a:rPr>
              <a:t>В синей форменной фуражке?</a:t>
            </a:r>
            <a:br>
              <a:rPr lang="ru-RU" sz="2400" b="1" i="1" dirty="0" smtClean="0">
                <a:latin typeface="Arno Pro Display" pitchFamily="18" charset="0"/>
              </a:rPr>
            </a:br>
            <a:r>
              <a:rPr lang="ru-RU" sz="2400" b="1" i="1" dirty="0" smtClean="0">
                <a:latin typeface="Arno Pro Display" pitchFamily="18" charset="0"/>
              </a:rPr>
              <a:t>Это он, это он,</a:t>
            </a:r>
            <a:br>
              <a:rPr lang="ru-RU" sz="2400" b="1" i="1" dirty="0" smtClean="0">
                <a:latin typeface="Arno Pro Display" pitchFamily="18" charset="0"/>
              </a:rPr>
            </a:br>
            <a:r>
              <a:rPr lang="ru-RU" sz="2400" b="1" i="1" dirty="0" smtClean="0">
                <a:latin typeface="Arno Pro Display" pitchFamily="18" charset="0"/>
              </a:rPr>
              <a:t>Ленинградский почтальон.</a:t>
            </a:r>
            <a:endParaRPr lang="ru-RU" sz="2400" b="1" i="1" dirty="0">
              <a:latin typeface="Arno Pro Display" pitchFamily="18" charset="0"/>
            </a:endParaRPr>
          </a:p>
        </p:txBody>
      </p:sp>
      <p:pic>
        <p:nvPicPr>
          <p:cNvPr id="4" name="Содержимое 3" descr="f47ed2ac533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643050"/>
            <a:ext cx="4807554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643174" y="571480"/>
            <a:ext cx="3923255" cy="92333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Почтальон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2428868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latin typeface="Arno Pro Display" pitchFamily="18" charset="0"/>
              </a:rPr>
              <a:t>Встанем мы, когда вы спите,</a:t>
            </a:r>
            <a:br>
              <a:rPr lang="ru-RU" sz="2400" b="1" i="1" dirty="0" smtClean="0">
                <a:latin typeface="Arno Pro Display" pitchFamily="18" charset="0"/>
              </a:rPr>
            </a:br>
            <a:r>
              <a:rPr lang="ru-RU" sz="2400" b="1" i="1" dirty="0" smtClean="0">
                <a:latin typeface="Arno Pro Display" pitchFamily="18" charset="0"/>
              </a:rPr>
              <a:t>И муку просеем в сите,</a:t>
            </a:r>
            <a:br>
              <a:rPr lang="ru-RU" sz="2400" b="1" i="1" dirty="0" smtClean="0">
                <a:latin typeface="Arno Pro Display" pitchFamily="18" charset="0"/>
              </a:rPr>
            </a:br>
            <a:r>
              <a:rPr lang="ru-RU" sz="2400" b="1" i="1" dirty="0" smtClean="0">
                <a:latin typeface="Arno Pro Display" pitchFamily="18" charset="0"/>
              </a:rPr>
              <a:t>Докрасна натопим печь,</a:t>
            </a:r>
            <a:br>
              <a:rPr lang="ru-RU" sz="2400" b="1" i="1" dirty="0" smtClean="0">
                <a:latin typeface="Arno Pro Display" pitchFamily="18" charset="0"/>
              </a:rPr>
            </a:br>
            <a:r>
              <a:rPr lang="ru-RU" sz="2400" b="1" i="1" dirty="0" smtClean="0">
                <a:latin typeface="Arno Pro Display" pitchFamily="18" charset="0"/>
              </a:rPr>
              <a:t>Чтобы хлеб к утру испечь.</a:t>
            </a:r>
            <a:endParaRPr lang="ru-RU" sz="2400" b="1" i="1" dirty="0">
              <a:latin typeface="Arno Pro Display" pitchFamily="18" charset="0"/>
            </a:endParaRPr>
          </a:p>
        </p:txBody>
      </p:sp>
      <p:pic>
        <p:nvPicPr>
          <p:cNvPr id="4" name="Содержимое 3" descr="72088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000108"/>
            <a:ext cx="2357454" cy="5508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571868" y="714356"/>
            <a:ext cx="2520242" cy="92333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Пекарь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2571744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latin typeface="Arno Pro Display" pitchFamily="18" charset="0"/>
              </a:rPr>
              <a:t>Дайте повару продукты:</a:t>
            </a:r>
            <a:br>
              <a:rPr lang="ru-RU" sz="2400" b="1" i="1" dirty="0" smtClean="0">
                <a:latin typeface="Arno Pro Display" pitchFamily="18" charset="0"/>
              </a:rPr>
            </a:br>
            <a:r>
              <a:rPr lang="ru-RU" sz="2400" b="1" i="1" dirty="0" smtClean="0">
                <a:latin typeface="Arno Pro Display" pitchFamily="18" charset="0"/>
              </a:rPr>
              <a:t>Мясо птицы, сухофрукты,</a:t>
            </a:r>
            <a:br>
              <a:rPr lang="ru-RU" sz="2400" b="1" i="1" dirty="0" smtClean="0">
                <a:latin typeface="Arno Pro Display" pitchFamily="18" charset="0"/>
              </a:rPr>
            </a:br>
            <a:r>
              <a:rPr lang="ru-RU" sz="2400" b="1" i="1" dirty="0" smtClean="0">
                <a:latin typeface="Arno Pro Display" pitchFamily="18" charset="0"/>
              </a:rPr>
              <a:t>Рис, картофель… И тогда</a:t>
            </a:r>
            <a:br>
              <a:rPr lang="ru-RU" sz="2400" b="1" i="1" dirty="0" smtClean="0">
                <a:latin typeface="Arno Pro Display" pitchFamily="18" charset="0"/>
              </a:rPr>
            </a:br>
            <a:r>
              <a:rPr lang="ru-RU" sz="2400" b="1" i="1" dirty="0" smtClean="0">
                <a:latin typeface="Arno Pro Display" pitchFamily="18" charset="0"/>
              </a:rPr>
              <a:t>Ждёт вас вкусная еда.</a:t>
            </a:r>
            <a:endParaRPr lang="ru-RU" sz="2400" b="1" i="1" dirty="0">
              <a:latin typeface="Arno Pro Display" pitchFamily="18" charset="0"/>
            </a:endParaRPr>
          </a:p>
        </p:txBody>
      </p:sp>
      <p:pic>
        <p:nvPicPr>
          <p:cNvPr id="4" name="Содержимое 3" descr="195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428736"/>
            <a:ext cx="3832469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714744" y="785794"/>
            <a:ext cx="2257221" cy="92333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Повар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2500306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latin typeface="Arno Pro Display" pitchFamily="18" charset="0"/>
              </a:rPr>
              <a:t>Папа к зеркалу садится:</a:t>
            </a:r>
            <a:br>
              <a:rPr lang="ru-RU" sz="2400" b="1" i="1" dirty="0" smtClean="0">
                <a:latin typeface="Arno Pro Display" pitchFamily="18" charset="0"/>
              </a:rPr>
            </a:br>
            <a:r>
              <a:rPr lang="ru-RU" sz="2400" b="1" i="1" dirty="0" smtClean="0">
                <a:latin typeface="Arno Pro Display" pitchFamily="18" charset="0"/>
              </a:rPr>
              <a:t>— Мне подстричься и побриться!</a:t>
            </a:r>
            <a:br>
              <a:rPr lang="ru-RU" sz="2400" b="1" i="1" dirty="0" smtClean="0">
                <a:latin typeface="Arno Pro Display" pitchFamily="18" charset="0"/>
              </a:rPr>
            </a:br>
            <a:r>
              <a:rPr lang="ru-RU" sz="2400" b="1" i="1" dirty="0" smtClean="0">
                <a:latin typeface="Arno Pro Display" pitchFamily="18" charset="0"/>
              </a:rPr>
              <a:t>Старый мастер всё умеет:</a:t>
            </a:r>
            <a:br>
              <a:rPr lang="ru-RU" sz="2400" b="1" i="1" dirty="0" smtClean="0">
                <a:latin typeface="Arno Pro Display" pitchFamily="18" charset="0"/>
              </a:rPr>
            </a:br>
            <a:r>
              <a:rPr lang="ru-RU" sz="2400" b="1" i="1" dirty="0" smtClean="0">
                <a:latin typeface="Arno Pro Display" pitchFamily="18" charset="0"/>
              </a:rPr>
              <a:t>Сорок лет стрижёт и бреет.</a:t>
            </a:r>
            <a:endParaRPr lang="ru-RU" sz="2400" b="1" i="1" dirty="0">
              <a:latin typeface="Arno Pro Display" pitchFamily="18" charset="0"/>
            </a:endParaRPr>
          </a:p>
        </p:txBody>
      </p:sp>
      <p:pic>
        <p:nvPicPr>
          <p:cNvPr id="4" name="Содержимое 3" descr="1274946734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571612"/>
            <a:ext cx="3976707" cy="3976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643174" y="785794"/>
            <a:ext cx="4365299" cy="92333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Парикмахер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2857496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latin typeface="Arno Pro Display" pitchFamily="18" charset="0"/>
              </a:rPr>
              <a:t>Мы строителями станем</a:t>
            </a:r>
            <a:br>
              <a:rPr lang="ru-RU" sz="2400" b="1" i="1" dirty="0" smtClean="0">
                <a:latin typeface="Arno Pro Display" pitchFamily="18" charset="0"/>
              </a:rPr>
            </a:br>
            <a:r>
              <a:rPr lang="ru-RU" sz="2400" b="1" i="1" dirty="0" smtClean="0">
                <a:latin typeface="Arno Pro Display" pitchFamily="18" charset="0"/>
              </a:rPr>
              <a:t>И построим новый дом.</a:t>
            </a:r>
            <a:br>
              <a:rPr lang="ru-RU" sz="2400" b="1" i="1" dirty="0" smtClean="0">
                <a:latin typeface="Arno Pro Display" pitchFamily="18" charset="0"/>
              </a:rPr>
            </a:br>
            <a:r>
              <a:rPr lang="ru-RU" sz="2400" b="1" i="1" dirty="0" smtClean="0">
                <a:latin typeface="Arno Pro Display" pitchFamily="18" charset="0"/>
              </a:rPr>
              <a:t>Первым делом подойдите,</a:t>
            </a:r>
            <a:br>
              <a:rPr lang="ru-RU" sz="2400" b="1" i="1" dirty="0" smtClean="0">
                <a:latin typeface="Arno Pro Display" pitchFamily="18" charset="0"/>
              </a:rPr>
            </a:br>
            <a:r>
              <a:rPr lang="ru-RU" sz="2400" b="1" i="1" dirty="0" smtClean="0">
                <a:latin typeface="Arno Pro Display" pitchFamily="18" charset="0"/>
              </a:rPr>
              <a:t>Ознакомьтесь с чертежом.</a:t>
            </a:r>
            <a:endParaRPr lang="ru-RU" sz="2400" b="1" i="1" dirty="0">
              <a:latin typeface="Arno Pro Display" pitchFamily="18" charset="0"/>
            </a:endParaRPr>
          </a:p>
        </p:txBody>
      </p:sp>
      <p:pic>
        <p:nvPicPr>
          <p:cNvPr id="4" name="Содержимое 3" descr="0015-015-Stroite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643050"/>
            <a:ext cx="5268552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928926" y="785794"/>
            <a:ext cx="367626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Строитель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22859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400" b="1" i="1" dirty="0" smtClean="0">
                <a:latin typeface="Arno Pro Display" pitchFamily="18" charset="0"/>
              </a:rPr>
              <a:t>Она шьёт одежду</a:t>
            </a:r>
            <a:br>
              <a:rPr lang="ru-RU" sz="2400" b="1" i="1" dirty="0" smtClean="0">
                <a:latin typeface="Arno Pro Display" pitchFamily="18" charset="0"/>
              </a:rPr>
            </a:br>
            <a:r>
              <a:rPr lang="ru-RU" sz="2400" b="1" i="1" dirty="0" smtClean="0">
                <a:latin typeface="Arno Pro Display" pitchFamily="18" charset="0"/>
              </a:rPr>
              <a:t> Ни на что несмотря, </a:t>
            </a:r>
            <a:br>
              <a:rPr lang="ru-RU" sz="2400" b="1" i="1" dirty="0" smtClean="0">
                <a:latin typeface="Arno Pro Display" pitchFamily="18" charset="0"/>
              </a:rPr>
            </a:br>
            <a:r>
              <a:rPr lang="ru-RU" sz="2400" b="1" i="1" dirty="0" smtClean="0">
                <a:latin typeface="Arno Pro Display" pitchFamily="18" charset="0"/>
              </a:rPr>
              <a:t>Все её знают, ведь она же швея.</a:t>
            </a:r>
            <a:endParaRPr lang="ru-RU" sz="2400" b="1" i="1" dirty="0">
              <a:latin typeface="Arno Pro Display" pitchFamily="18" charset="0"/>
            </a:endParaRPr>
          </a:p>
        </p:txBody>
      </p:sp>
      <p:pic>
        <p:nvPicPr>
          <p:cNvPr id="4" name="Содержимое 3" descr="x_1de50d7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500174"/>
            <a:ext cx="4612485" cy="4197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000496" y="714356"/>
            <a:ext cx="1925335" cy="92333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швея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000628" y="1785926"/>
            <a:ext cx="3571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no Pro Display" pitchFamily="18" charset="0"/>
              </a:rPr>
              <a:t>Познавательно – речевое развитие </a:t>
            </a:r>
          </a:p>
          <a:p>
            <a:r>
              <a:rPr lang="ru-RU" b="1" dirty="0" smtClean="0">
                <a:latin typeface="Arno Pro Display" pitchFamily="18" charset="0"/>
              </a:rPr>
              <a:t>(формирование элементарных </a:t>
            </a:r>
          </a:p>
          <a:p>
            <a:r>
              <a:rPr lang="ru-RU" b="1" dirty="0" smtClean="0">
                <a:latin typeface="Arno Pro Display" pitchFamily="18" charset="0"/>
              </a:rPr>
              <a:t>математических  представлений)</a:t>
            </a:r>
            <a:endParaRPr lang="ru-RU" b="1" dirty="0">
              <a:latin typeface="Arno Pro Display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5143504" y="3429000"/>
            <a:ext cx="914400" cy="91437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latin typeface="Arno Pro Display" pitchFamily="18" charset="0"/>
              </a:rPr>
              <a:t>Социализация</a:t>
            </a:r>
          </a:p>
          <a:p>
            <a:r>
              <a:rPr lang="ru-RU" sz="1800" b="1" dirty="0" smtClean="0">
                <a:latin typeface="Arno Pro Display" pitchFamily="18" charset="0"/>
              </a:rPr>
              <a:t>(развитие  игровой</a:t>
            </a:r>
          </a:p>
          <a:p>
            <a:r>
              <a:rPr lang="ru-RU" sz="1800" b="1" dirty="0" smtClean="0">
                <a:latin typeface="Arno Pro Display" pitchFamily="18" charset="0"/>
              </a:rPr>
              <a:t> деятельности)</a:t>
            </a:r>
            <a:endParaRPr lang="ru-RU" sz="1800" b="1" dirty="0">
              <a:latin typeface="Arno Pro Display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2285984" y="1643050"/>
            <a:ext cx="1671646" cy="102869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latin typeface="Arno Pro Display" pitchFamily="18" charset="0"/>
              </a:rPr>
              <a:t>Чтение</a:t>
            </a:r>
          </a:p>
          <a:p>
            <a:r>
              <a:rPr lang="ru-RU" sz="1800" b="1" dirty="0">
                <a:latin typeface="Arno Pro Display" pitchFamily="18" charset="0"/>
              </a:rPr>
              <a:t>х</a:t>
            </a:r>
            <a:r>
              <a:rPr lang="ru-RU" sz="1800" b="1" dirty="0" smtClean="0">
                <a:latin typeface="Arno Pro Display" pitchFamily="18" charset="0"/>
              </a:rPr>
              <a:t>уд. литературы</a:t>
            </a:r>
            <a:endParaRPr lang="ru-RU" sz="1800" b="1" dirty="0">
              <a:latin typeface="Arno Pro Display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1357290" y="2428868"/>
            <a:ext cx="914400" cy="91437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latin typeface="Arno Pro Display" pitchFamily="18" charset="0"/>
              </a:rPr>
              <a:t>Коммуникация</a:t>
            </a:r>
            <a:endParaRPr lang="ru-RU" sz="1800" b="1" dirty="0">
              <a:latin typeface="Arno Pro Display" pitchFamily="18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3714744" y="1428736"/>
            <a:ext cx="914400" cy="84298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latin typeface="Arno Pro Display" pitchFamily="18" charset="0"/>
              </a:rPr>
              <a:t>Безопасность</a:t>
            </a:r>
            <a:endParaRPr lang="ru-RU" sz="1600" b="1" dirty="0">
              <a:latin typeface="Arno Pro Display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2643182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latin typeface="Arno Pro Display" pitchFamily="18" charset="0"/>
              </a:rPr>
              <a:t>Он и фрукты, и природу</a:t>
            </a:r>
            <a:br>
              <a:rPr lang="ru-RU" sz="2400" b="1" i="1" dirty="0" smtClean="0">
                <a:latin typeface="Arno Pro Display" pitchFamily="18" charset="0"/>
              </a:rPr>
            </a:br>
            <a:r>
              <a:rPr lang="ru-RU" sz="2400" b="1" i="1" dirty="0" smtClean="0">
                <a:latin typeface="Arno Pro Display" pitchFamily="18" charset="0"/>
              </a:rPr>
              <a:t>Нарисует, и портрет.</a:t>
            </a:r>
            <a:br>
              <a:rPr lang="ru-RU" sz="2400" b="1" i="1" dirty="0" smtClean="0">
                <a:latin typeface="Arno Pro Display" pitchFamily="18" charset="0"/>
              </a:rPr>
            </a:br>
            <a:r>
              <a:rPr lang="ru-RU" sz="2400" b="1" i="1" dirty="0" smtClean="0">
                <a:latin typeface="Arno Pro Display" pitchFamily="18" charset="0"/>
              </a:rPr>
              <a:t>Взял художник на работу</a:t>
            </a:r>
            <a:br>
              <a:rPr lang="ru-RU" sz="2400" b="1" i="1" dirty="0" smtClean="0">
                <a:latin typeface="Arno Pro Display" pitchFamily="18" charset="0"/>
              </a:rPr>
            </a:br>
            <a:r>
              <a:rPr lang="ru-RU" sz="2400" b="1" i="1" dirty="0" smtClean="0">
                <a:latin typeface="Arno Pro Display" pitchFamily="18" charset="0"/>
              </a:rPr>
              <a:t>Кисти, краски и мольберт.</a:t>
            </a:r>
            <a:endParaRPr lang="ru-RU" sz="2400" b="1" i="1" dirty="0">
              <a:latin typeface="Arno Pro Display" pitchFamily="18" charset="0"/>
            </a:endParaRPr>
          </a:p>
        </p:txBody>
      </p:sp>
      <p:pic>
        <p:nvPicPr>
          <p:cNvPr id="4" name="Содержимое 3" descr="1228347453_khudozhnik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928802"/>
            <a:ext cx="4977029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786050" y="785794"/>
            <a:ext cx="3655874" cy="92333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Художник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2928934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latin typeface="Arno Pro Display" pitchFamily="18" charset="0"/>
              </a:rPr>
              <a:t>Как мечтает стать Марина  </a:t>
            </a:r>
            <a:br>
              <a:rPr lang="ru-RU" sz="2400" b="1" i="1" dirty="0" smtClean="0">
                <a:latin typeface="Arno Pro Display" pitchFamily="18" charset="0"/>
              </a:rPr>
            </a:br>
            <a:r>
              <a:rPr lang="ru-RU" sz="2400" b="1" i="1" dirty="0" smtClean="0">
                <a:latin typeface="Arno Pro Display" pitchFamily="18" charset="0"/>
              </a:rPr>
              <a:t>Лучшей в мире балериной </a:t>
            </a:r>
            <a:br>
              <a:rPr lang="ru-RU" sz="2400" b="1" i="1" dirty="0" smtClean="0">
                <a:latin typeface="Arno Pro Display" pitchFamily="18" charset="0"/>
              </a:rPr>
            </a:br>
            <a:r>
              <a:rPr lang="ru-RU" sz="2400" b="1" i="1" dirty="0" smtClean="0">
                <a:latin typeface="Arno Pro Display" pitchFamily="18" charset="0"/>
              </a:rPr>
              <a:t>У неё - призвание  </a:t>
            </a:r>
            <a:br>
              <a:rPr lang="ru-RU" sz="2400" b="1" i="1" dirty="0" smtClean="0">
                <a:latin typeface="Arno Pro Display" pitchFamily="18" charset="0"/>
              </a:rPr>
            </a:br>
            <a:r>
              <a:rPr lang="ru-RU" sz="2400" b="1" i="1" dirty="0" smtClean="0">
                <a:latin typeface="Arno Pro Display" pitchFamily="18" charset="0"/>
              </a:rPr>
              <a:t>В сфере танцевания  </a:t>
            </a:r>
            <a:br>
              <a:rPr lang="ru-RU" sz="2400" b="1" i="1" dirty="0" smtClean="0">
                <a:latin typeface="Arno Pro Display" pitchFamily="18" charset="0"/>
              </a:rPr>
            </a:br>
            <a:r>
              <a:rPr lang="ru-RU" sz="2400" b="1" i="1" dirty="0" smtClean="0">
                <a:latin typeface="Arno Pro Display" pitchFamily="18" charset="0"/>
              </a:rPr>
              <a:t>Кружится - как карусель  </a:t>
            </a:r>
            <a:br>
              <a:rPr lang="ru-RU" sz="2400" b="1" i="1" dirty="0" smtClean="0">
                <a:latin typeface="Arno Pro Display" pitchFamily="18" charset="0"/>
              </a:rPr>
            </a:br>
            <a:r>
              <a:rPr lang="ru-RU" sz="2400" b="1" i="1" dirty="0" smtClean="0">
                <a:latin typeface="Arno Pro Display" pitchFamily="18" charset="0"/>
              </a:rPr>
              <a:t>В школе танцев номер семь. </a:t>
            </a:r>
            <a:endParaRPr lang="ru-RU" sz="2400" dirty="0">
              <a:latin typeface="Arno Pro Display" pitchFamily="18" charset="0"/>
            </a:endParaRPr>
          </a:p>
        </p:txBody>
      </p:sp>
      <p:pic>
        <p:nvPicPr>
          <p:cNvPr id="4" name="Содержимое 3" descr="56447530_1268575661_n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357298"/>
            <a:ext cx="3429024" cy="5104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214678" y="571480"/>
            <a:ext cx="3433825" cy="92333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Балерина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2143116"/>
            <a:ext cx="783733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внимание.</a:t>
            </a: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 smtClean="0">
                <a:latin typeface="Arno Pro Display" pitchFamily="18" charset="0"/>
              </a:rPr>
              <a:t>Образовательные задачи:</a:t>
            </a:r>
          </a:p>
          <a:p>
            <a:r>
              <a:rPr lang="ru-RU" sz="2000" i="1" dirty="0" smtClean="0">
                <a:latin typeface="Arno Pro Display" pitchFamily="18" charset="0"/>
              </a:rPr>
              <a:t> Закреплять знания дошкольников о видах труда , о различных профессиях </a:t>
            </a:r>
            <a:r>
              <a:rPr lang="ru-RU" sz="2000" i="1" dirty="0" smtClean="0">
                <a:latin typeface="Arno Pro Display" pitchFamily="18" charset="0"/>
              </a:rPr>
              <a:t>. Актуализация словаря по </a:t>
            </a:r>
            <a:r>
              <a:rPr lang="ru-RU" sz="2200" i="1" dirty="0" smtClean="0">
                <a:latin typeface="Arno Pro Display" pitchFamily="18" charset="0"/>
              </a:rPr>
              <a:t>теме  « Профессии». Совершенствование грамматического строя речи ( образование дательного и творительного падежа имен существительных).</a:t>
            </a:r>
            <a:endParaRPr lang="ru-RU" sz="2200" i="1" dirty="0" smtClean="0">
              <a:latin typeface="Arno Pro Display" pitchFamily="18" charset="0"/>
            </a:endParaRPr>
          </a:p>
          <a:p>
            <a:r>
              <a:rPr lang="ru-RU" sz="2000" b="1" i="1" u="sng" dirty="0" smtClean="0">
                <a:latin typeface="Arno Pro Display" pitchFamily="18" charset="0"/>
              </a:rPr>
              <a:t>Воспитательные задачи:</a:t>
            </a:r>
          </a:p>
          <a:p>
            <a:r>
              <a:rPr lang="ru-RU" sz="2200" i="1" dirty="0" smtClean="0">
                <a:latin typeface="Arno Pro Display" pitchFamily="18" charset="0"/>
              </a:rPr>
              <a:t>Формировать положительное отношение к профессиям</a:t>
            </a:r>
            <a:r>
              <a:rPr lang="ru-RU" sz="2200" i="1" dirty="0" smtClean="0">
                <a:latin typeface="Arno Pro Display" pitchFamily="18" charset="0"/>
              </a:rPr>
              <a:t>. Воспитывать трудолюбие и уважению к </a:t>
            </a:r>
          </a:p>
          <a:p>
            <a:r>
              <a:rPr lang="ru-RU" sz="2200" i="1" dirty="0" smtClean="0">
                <a:latin typeface="Arno Pro Display" pitchFamily="18" charset="0"/>
              </a:rPr>
              <a:t>труду взрослых. </a:t>
            </a:r>
            <a:endParaRPr lang="ru-RU" sz="2200" b="1" i="1" dirty="0" smtClean="0">
              <a:latin typeface="Arno Pro Display" pitchFamily="18" charset="0"/>
            </a:endParaRPr>
          </a:p>
          <a:p>
            <a:r>
              <a:rPr lang="ru-RU" sz="2000" b="1" i="1" u="sng" dirty="0" smtClean="0">
                <a:latin typeface="Arno Pro Display" pitchFamily="18" charset="0"/>
              </a:rPr>
              <a:t>Развивающие</a:t>
            </a:r>
            <a:r>
              <a:rPr lang="ru-RU" sz="2000" b="1" i="1" u="sng" dirty="0" smtClean="0">
                <a:latin typeface="Arno Pro Display" pitchFamily="18" charset="0"/>
              </a:rPr>
              <a:t> </a:t>
            </a:r>
            <a:r>
              <a:rPr lang="ru-RU" sz="2000" b="1" i="1" u="sng" dirty="0" smtClean="0">
                <a:latin typeface="Arno Pro Display" pitchFamily="18" charset="0"/>
              </a:rPr>
              <a:t>задачи:</a:t>
            </a:r>
            <a:endParaRPr lang="ru-RU" sz="2000" b="1" i="1" u="sng" dirty="0" smtClean="0">
              <a:latin typeface="Arno Pro Display" pitchFamily="18" charset="0"/>
            </a:endParaRPr>
          </a:p>
          <a:p>
            <a:r>
              <a:rPr lang="ru-RU" sz="2200" i="1" dirty="0" smtClean="0">
                <a:latin typeface="Arno Pro Display" pitchFamily="18" charset="0"/>
              </a:rPr>
              <a:t>Развивать у детей интерес к совместной игровой деятельности, учить принимать игровой образ.</a:t>
            </a:r>
          </a:p>
          <a:p>
            <a:r>
              <a:rPr lang="ru-RU" sz="2200" i="1" dirty="0" smtClean="0">
                <a:latin typeface="Arno Pro Display" pitchFamily="18" charset="0"/>
              </a:rPr>
              <a:t> Развитие ассоциативного и образного мышления, устойчивого внимания, слуховой и зрительной памяти. </a:t>
            </a:r>
          </a:p>
          <a:p>
            <a:endParaRPr lang="ru-RU" sz="2000" i="1" dirty="0" smtClean="0">
              <a:latin typeface="Arno Pro Display" pitchFamily="18" charset="0"/>
            </a:endParaRPr>
          </a:p>
          <a:p>
            <a:r>
              <a:rPr lang="ru-RU" sz="2000" b="1" i="1" u="sng" dirty="0" smtClean="0">
                <a:latin typeface="Arno Pro Display" pitchFamily="18" charset="0"/>
              </a:rPr>
              <a:t>Предварительная работа:</a:t>
            </a:r>
          </a:p>
          <a:p>
            <a:r>
              <a:rPr lang="ru-RU" sz="2200" i="1" dirty="0" smtClean="0">
                <a:latin typeface="Arno Pro Display" pitchFamily="18" charset="0"/>
              </a:rPr>
              <a:t>Чтение и обсуждение познавательных и художественных книг. Наблюдение за трудом взрослых. Сюжетно ролевые игры. </a:t>
            </a:r>
          </a:p>
          <a:p>
            <a:r>
              <a:rPr lang="ru-RU" sz="2000" b="1" i="1" u="sng" dirty="0" smtClean="0">
                <a:latin typeface="Arno Pro Display" pitchFamily="18" charset="0"/>
              </a:rPr>
              <a:t>Материал к занятию :</a:t>
            </a:r>
          </a:p>
          <a:p>
            <a:r>
              <a:rPr lang="ru-RU" sz="2200" i="1" dirty="0" smtClean="0">
                <a:latin typeface="Arno Pro Display" pitchFamily="18" charset="0"/>
              </a:rPr>
              <a:t>Мнемотаблицы.  Картины с набором игрушечных инструментов к профессиям. </a:t>
            </a:r>
            <a:endParaRPr lang="ru-RU" sz="2200" i="1" dirty="0" smtClean="0">
              <a:latin typeface="Arno Pro Display" pitchFamily="18" charset="0"/>
            </a:endParaRPr>
          </a:p>
          <a:p>
            <a:endParaRPr lang="ru-RU" sz="2000" b="1" i="1" dirty="0" smtClean="0">
              <a:latin typeface="Arno Pro Display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" y="428604"/>
          <a:ext cx="9143999" cy="63579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7076"/>
                <a:gridCol w="1012226"/>
                <a:gridCol w="971052"/>
                <a:gridCol w="890131"/>
                <a:gridCol w="940075"/>
                <a:gridCol w="785818"/>
                <a:gridCol w="642942"/>
                <a:gridCol w="571504"/>
                <a:gridCol w="857256"/>
                <a:gridCol w="869806"/>
                <a:gridCol w="916113"/>
              </a:tblGrid>
              <a:tr h="874973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latin typeface="Arno Pro Display" pitchFamily="18" charset="0"/>
                        </a:rPr>
                        <a:t>Направления развития</a:t>
                      </a:r>
                      <a:endParaRPr lang="ru-RU" sz="1200" b="1" i="1" dirty="0">
                        <a:latin typeface="Arno Pro Display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sz="1600" dirty="0" smtClean="0">
                          <a:latin typeface="Arno Pro Display" pitchFamily="18" charset="0"/>
                        </a:rPr>
                        <a:t>Познавательно</a:t>
                      </a:r>
                      <a:r>
                        <a:rPr lang="ru-RU" sz="1600" baseline="0" dirty="0" smtClean="0">
                          <a:latin typeface="Arno Pro Display" pitchFamily="18" charset="0"/>
                        </a:rPr>
                        <a:t> </a:t>
                      </a:r>
                      <a:r>
                        <a:rPr lang="ru-RU" sz="1600" baseline="0" dirty="0" smtClean="0">
                          <a:latin typeface="Arno Pro Display" pitchFamily="18" charset="0"/>
                        </a:rPr>
                        <a:t>– речевое</a:t>
                      </a:r>
                      <a:endParaRPr lang="ru-RU" sz="1600" dirty="0">
                        <a:latin typeface="Arno Pro Display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1600" dirty="0" smtClean="0">
                          <a:latin typeface="Arno Pro Display" pitchFamily="18" charset="0"/>
                        </a:rPr>
                        <a:t>Социально – личностное</a:t>
                      </a:r>
                      <a:endParaRPr lang="ru-RU" sz="1600" dirty="0">
                        <a:latin typeface="Arno Pro Display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600" dirty="0" smtClean="0">
                          <a:latin typeface="Arno Pro Display" pitchFamily="18" charset="0"/>
                        </a:rPr>
                        <a:t>Художественно</a:t>
                      </a:r>
                      <a:r>
                        <a:rPr lang="ru-RU" sz="1600" baseline="0" dirty="0" smtClean="0">
                          <a:latin typeface="Arno Pro Display" pitchFamily="18" charset="0"/>
                        </a:rPr>
                        <a:t> -  эстетическое</a:t>
                      </a:r>
                      <a:endParaRPr lang="ru-RU" sz="1600" dirty="0">
                        <a:latin typeface="Arno Pro Display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600" dirty="0" smtClean="0">
                          <a:latin typeface="Arno Pro Display" pitchFamily="18" charset="0"/>
                        </a:rPr>
                        <a:t>Физическое развитие</a:t>
                      </a:r>
                      <a:endParaRPr lang="ru-RU" sz="1600" dirty="0">
                        <a:latin typeface="Arno Pro Display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2989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no Pro Display" pitchFamily="18" charset="0"/>
                        </a:rPr>
                        <a:t>Образовательные </a:t>
                      </a:r>
                    </a:p>
                    <a:p>
                      <a:r>
                        <a:rPr lang="ru-RU" sz="1100" dirty="0" smtClean="0">
                          <a:latin typeface="Arno Pro Display" pitchFamily="18" charset="0"/>
                        </a:rPr>
                        <a:t>области</a:t>
                      </a:r>
                      <a:endParaRPr lang="ru-RU" sz="1100" dirty="0">
                        <a:latin typeface="Arno Pro Display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no Pro Display" pitchFamily="18" charset="0"/>
                        </a:rPr>
                        <a:t>Коммуникация</a:t>
                      </a:r>
                      <a:endParaRPr lang="ru-RU" sz="1100" dirty="0">
                        <a:latin typeface="Arno Pro Display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no Pro Display" pitchFamily="18" charset="0"/>
                        </a:rPr>
                        <a:t>Познание</a:t>
                      </a:r>
                      <a:endParaRPr lang="ru-RU" sz="1100" dirty="0">
                        <a:latin typeface="Arno Pro Display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no Pro Display" pitchFamily="18" charset="0"/>
                        </a:rPr>
                        <a:t>Чтение худ. литер.</a:t>
                      </a:r>
                    </a:p>
                    <a:p>
                      <a:endParaRPr lang="ru-RU" sz="1100" dirty="0">
                        <a:latin typeface="Arno Pro Display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no Pro Display" pitchFamily="18" charset="0"/>
                        </a:rPr>
                        <a:t>Социализация</a:t>
                      </a:r>
                    </a:p>
                    <a:p>
                      <a:endParaRPr lang="ru-RU" sz="1100" dirty="0">
                        <a:latin typeface="Arno Pro Display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no Pro Display" pitchFamily="18" charset="0"/>
                        </a:rPr>
                        <a:t>Труд</a:t>
                      </a:r>
                      <a:endParaRPr lang="ru-RU" sz="1100" dirty="0">
                        <a:latin typeface="Arno Pro Display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no Pro Display" pitchFamily="18" charset="0"/>
                        </a:rPr>
                        <a:t>Безопасность</a:t>
                      </a:r>
                      <a:endParaRPr lang="ru-RU" sz="1100" dirty="0">
                        <a:latin typeface="Arno Pro Display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no Pro Display" pitchFamily="18" charset="0"/>
                        </a:rPr>
                        <a:t>Худ. творч.</a:t>
                      </a:r>
                      <a:endParaRPr lang="ru-RU" sz="1100" dirty="0">
                        <a:latin typeface="Arno Pro Display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no Pro Display" pitchFamily="18" charset="0"/>
                        </a:rPr>
                        <a:t>Музыка</a:t>
                      </a:r>
                      <a:endParaRPr lang="ru-RU" sz="1100" dirty="0">
                        <a:latin typeface="Arno Pro Display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no Pro Display" pitchFamily="18" charset="0"/>
                        </a:rPr>
                        <a:t>Физкульт.</a:t>
                      </a:r>
                      <a:endParaRPr lang="ru-RU" sz="1100" dirty="0">
                        <a:latin typeface="Arno Pro Display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no Pro Display" pitchFamily="18" charset="0"/>
                        </a:rPr>
                        <a:t>Здоровье</a:t>
                      </a:r>
                      <a:endParaRPr lang="ru-RU" sz="1100" dirty="0">
                        <a:latin typeface="Arno Pro Display" pitchFamily="18" charset="0"/>
                      </a:endParaRPr>
                    </a:p>
                  </a:txBody>
                  <a:tcPr/>
                </a:tc>
              </a:tr>
              <a:tr h="455309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no Pro Display" pitchFamily="18" charset="0"/>
                        </a:rPr>
                        <a:t>Виды</a:t>
                      </a:r>
                      <a:endParaRPr lang="ru-RU" sz="1400" dirty="0">
                        <a:latin typeface="Arno Pro Display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no Pro Display" pitchFamily="18" charset="0"/>
                        </a:rPr>
                        <a:t>Упражнение «Назови профессии</a:t>
                      </a:r>
                      <a:r>
                        <a:rPr lang="ru-RU" sz="1100" dirty="0" smtClean="0">
                          <a:latin typeface="Arno Pro Display" pitchFamily="18" charset="0"/>
                        </a:rPr>
                        <a:t>»,</a:t>
                      </a:r>
                      <a:r>
                        <a:rPr lang="ru-RU" sz="1100" baseline="0" dirty="0" smtClean="0">
                          <a:latin typeface="Arno Pro Display" pitchFamily="18" charset="0"/>
                        </a:rPr>
                        <a:t> рассказ о представителях профессий по вопросам. Д.и. «Кто где работает».  Описание профессии:  употреблять антонимы, существительных им.падежа , формы мн.ч род. падежа. Побуждать употреблять сложноподчиненные предложения .</a:t>
                      </a:r>
                      <a:endParaRPr lang="ru-RU" sz="1100" dirty="0">
                        <a:latin typeface="Arno Pro Display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no Pro Display" pitchFamily="18" charset="0"/>
                        </a:rPr>
                        <a:t>Знакомить с названиями новых профессий. Задание «Найди лишнею фигуру</a:t>
                      </a:r>
                      <a:r>
                        <a:rPr lang="ru-RU" sz="1100" baseline="0" dirty="0" smtClean="0">
                          <a:latin typeface="Arno Pro Display" pitchFamily="18" charset="0"/>
                        </a:rPr>
                        <a:t>»., «Найди пару». Счет до 4. С.р. «Пожарные, строитель».  Обсуждение качеств,  которыми должны обладать люди разных профессий.</a:t>
                      </a:r>
                      <a:endParaRPr lang="ru-RU" sz="1100" dirty="0">
                        <a:latin typeface="Arno Pro Display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no Pro Display" pitchFamily="18" charset="0"/>
                        </a:rPr>
                        <a:t>Прочтение</a:t>
                      </a:r>
                      <a:r>
                        <a:rPr lang="ru-RU" sz="1100" baseline="0" dirty="0" smtClean="0">
                          <a:latin typeface="Arno Pro Display" pitchFamily="18" charset="0"/>
                        </a:rPr>
                        <a:t> стихов  о разных профессиях.. И. Карпова «Шофер».  Е. Шейнина «Профессии». Г. Шалаева «Кем мне стать». </a:t>
                      </a:r>
                      <a:endParaRPr lang="ru-RU" sz="1100" dirty="0">
                        <a:latin typeface="Arno Pro Display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no Pro Display" pitchFamily="18" charset="0"/>
                        </a:rPr>
                        <a:t>Формирование первичных представление о себе, своих чувствах</a:t>
                      </a:r>
                      <a:r>
                        <a:rPr lang="ru-RU" sz="1100" baseline="0" dirty="0" smtClean="0">
                          <a:latin typeface="Arno Pro Display" pitchFamily="18" charset="0"/>
                        </a:rPr>
                        <a:t> и эмоциях.. Размышление  «Кем я хочу быть».  Участие в беседе «Кем работают мои родители». С.р. « Больница», «Юный строитель». </a:t>
                      </a:r>
                      <a:endParaRPr lang="ru-RU" sz="1100" dirty="0">
                        <a:latin typeface="Arno Pro Display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no Pro Display" pitchFamily="18" charset="0"/>
                        </a:rPr>
                        <a:t>Воспитывать желания трудиться..</a:t>
                      </a:r>
                      <a:r>
                        <a:rPr lang="ru-RU" sz="1100" baseline="0" dirty="0" smtClean="0">
                          <a:latin typeface="Arno Pro Display" pitchFamily="18" charset="0"/>
                        </a:rPr>
                        <a:t> Представления о труде взрослых и собственной трудовой деятельности. </a:t>
                      </a:r>
                      <a:endParaRPr lang="ru-RU" sz="1100" dirty="0">
                        <a:latin typeface="Arno Pro Display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no Pro Display" pitchFamily="18" charset="0"/>
                        </a:rPr>
                        <a:t>Формирование</a:t>
                      </a:r>
                      <a:r>
                        <a:rPr lang="ru-RU" sz="1100" baseline="0" dirty="0" smtClean="0">
                          <a:latin typeface="Arno Pro Display" pitchFamily="18" charset="0"/>
                        </a:rPr>
                        <a:t> основ безопасности собственной жизнедеятельности в процессе трудовой деятельности .</a:t>
                      </a:r>
                    </a:p>
                    <a:p>
                      <a:r>
                        <a:rPr lang="ru-RU" sz="1100" baseline="0" dirty="0" smtClean="0">
                          <a:latin typeface="Arno Pro Display" pitchFamily="18" charset="0"/>
                        </a:rPr>
                        <a:t>Мастерская безопасности. </a:t>
                      </a:r>
                      <a:endParaRPr lang="ru-RU" sz="1100" dirty="0">
                        <a:latin typeface="Arno Pro Display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no Pro Display" pitchFamily="18" charset="0"/>
                        </a:rPr>
                        <a:t>Изо « Дорога для автомобиля». Лепка</a:t>
                      </a:r>
                      <a:r>
                        <a:rPr lang="ru-RU" sz="1100" baseline="0" dirty="0" smtClean="0">
                          <a:latin typeface="Arno Pro Display" pitchFamily="18" charset="0"/>
                        </a:rPr>
                        <a:t> « Пирожное из пластина».  Оригами « Чепчик для продавца, врачебный чепчик». </a:t>
                      </a:r>
                      <a:endParaRPr lang="ru-RU" sz="1100" dirty="0">
                        <a:latin typeface="Arno Pro Display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no Pro Display" pitchFamily="18" charset="0"/>
                        </a:rPr>
                        <a:t>Слушание русской народной песни « Посмотрите,  как у нас –то</a:t>
                      </a:r>
                      <a:r>
                        <a:rPr lang="ru-RU" sz="1100" baseline="0" dirty="0" smtClean="0">
                          <a:latin typeface="Arno Pro Display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Arno Pro Display" pitchFamily="18" charset="0"/>
                        </a:rPr>
                        <a:t> в мастерской» ( запись В. Быкке). Использование музыкальных </a:t>
                      </a:r>
                      <a:r>
                        <a:rPr lang="ru-RU" sz="1100" baseline="0" dirty="0" smtClean="0">
                          <a:latin typeface="Arno Pro Display" pitchFamily="18" charset="0"/>
                        </a:rPr>
                        <a:t> произведений, средств продуктивной деятельности в области труда. </a:t>
                      </a:r>
                      <a:r>
                        <a:rPr lang="ru-RU" sz="1100" dirty="0" smtClean="0">
                          <a:latin typeface="Arno Pro Display" pitchFamily="18" charset="0"/>
                        </a:rPr>
                        <a:t> </a:t>
                      </a:r>
                      <a:endParaRPr lang="ru-RU" sz="1100" dirty="0">
                        <a:latin typeface="Arno Pro Display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no Pro Display" pitchFamily="18" charset="0"/>
                        </a:rPr>
                        <a:t>Развитие</a:t>
                      </a:r>
                      <a:r>
                        <a:rPr lang="ru-RU" sz="1100" baseline="0" dirty="0" smtClean="0">
                          <a:latin typeface="Arno Pro Display" pitchFamily="18" charset="0"/>
                        </a:rPr>
                        <a:t> физических качеств ребенка а процессе освоения разных видов труда. Развитие игровой деятельности в части игр с правилами.  </a:t>
                      </a:r>
                      <a:endParaRPr lang="ru-RU" sz="1100" dirty="0">
                        <a:latin typeface="Arno Pro Display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no Pro Display" pitchFamily="18" charset="0"/>
                        </a:rPr>
                        <a:t>Решение</a:t>
                      </a:r>
                      <a:r>
                        <a:rPr lang="ru-RU" sz="1100" baseline="0" dirty="0" smtClean="0">
                          <a:latin typeface="Arno Pro Display" pitchFamily="18" charset="0"/>
                        </a:rPr>
                        <a:t> общий задачи по охрани жизни и укреплению физического и психического здоровья. Формирование первичных ценностей представлений о здоровье и здоровом образе жизни человека.  </a:t>
                      </a:r>
                      <a:endParaRPr lang="ru-RU" sz="1100" dirty="0">
                        <a:latin typeface="Arno Pro Display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643174" y="0"/>
            <a:ext cx="3704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latin typeface="Arno Pro Display" pitchFamily="18" charset="0"/>
              </a:rPr>
              <a:t>Содержание работы по теме профессии </a:t>
            </a:r>
            <a:endParaRPr lang="ru-RU" dirty="0">
              <a:latin typeface="Arno Pro Display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271462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latin typeface="Arno Pro Display" pitchFamily="18" charset="0"/>
              </a:rPr>
              <a:t>Ну, а кто сильнее тут</a:t>
            </a:r>
            <a:br>
              <a:rPr lang="ru-RU" sz="2400" b="1" i="1" dirty="0" smtClean="0">
                <a:latin typeface="Arno Pro Display" pitchFamily="18" charset="0"/>
              </a:rPr>
            </a:br>
            <a:r>
              <a:rPr lang="ru-RU" sz="2400" b="1" i="1" dirty="0" smtClean="0">
                <a:latin typeface="Arno Pro Display" pitchFamily="18" charset="0"/>
              </a:rPr>
              <a:t>Всех болезней и простуд?</a:t>
            </a:r>
            <a:br>
              <a:rPr lang="ru-RU" sz="2400" b="1" i="1" dirty="0" smtClean="0">
                <a:latin typeface="Arno Pro Display" pitchFamily="18" charset="0"/>
              </a:rPr>
            </a:br>
            <a:r>
              <a:rPr lang="ru-RU" sz="2400" b="1" i="1" dirty="0" smtClean="0">
                <a:latin typeface="Arno Pro Display" pitchFamily="18" charset="0"/>
              </a:rPr>
              <a:t>Словно доктор Айболит</a:t>
            </a:r>
            <a:br>
              <a:rPr lang="ru-RU" sz="2400" b="1" i="1" dirty="0" smtClean="0">
                <a:latin typeface="Arno Pro Display" pitchFamily="18" charset="0"/>
              </a:rPr>
            </a:br>
            <a:r>
              <a:rPr lang="ru-RU" sz="2400" b="1" i="1" dirty="0" smtClean="0">
                <a:latin typeface="Arno Pro Display" pitchFamily="18" charset="0"/>
              </a:rPr>
              <a:t>Нас от гриппа защитит?</a:t>
            </a:r>
            <a:br>
              <a:rPr lang="ru-RU" sz="2400" b="1" i="1" dirty="0" smtClean="0">
                <a:latin typeface="Arno Pro Display" pitchFamily="18" charset="0"/>
              </a:rPr>
            </a:br>
            <a:r>
              <a:rPr lang="ru-RU" sz="2400" b="1" i="1" dirty="0" smtClean="0">
                <a:latin typeface="Arno Pro Display" pitchFamily="18" charset="0"/>
              </a:rPr>
              <a:t>Не боюсь – бегу, скачу</a:t>
            </a:r>
            <a:br>
              <a:rPr lang="ru-RU" sz="2400" b="1" i="1" dirty="0" smtClean="0">
                <a:latin typeface="Arno Pro Display" pitchFamily="18" charset="0"/>
              </a:rPr>
            </a:br>
            <a:r>
              <a:rPr lang="ru-RU" sz="2400" b="1" i="1" dirty="0" smtClean="0">
                <a:latin typeface="Arno Pro Display" pitchFamily="18" charset="0"/>
              </a:rPr>
              <a:t>В гости к доброму врачу!</a:t>
            </a:r>
            <a:endParaRPr lang="ru-RU" sz="2400" b="1" i="1" dirty="0">
              <a:latin typeface="Arno Pro Display" pitchFamily="18" charset="0"/>
            </a:endParaRPr>
          </a:p>
        </p:txBody>
      </p:sp>
      <p:pic>
        <p:nvPicPr>
          <p:cNvPr id="4" name="Содержимое 3" descr="x_2693c30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428736"/>
            <a:ext cx="3443669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786182" y="642918"/>
            <a:ext cx="1675139" cy="92333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Врач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2786058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latin typeface="Arno Pro Display" pitchFamily="18" charset="0"/>
              </a:rPr>
              <a:t>Мы поправили фуражки,</a:t>
            </a:r>
            <a:br>
              <a:rPr lang="ru-RU" sz="2400" b="1" i="1" dirty="0" smtClean="0">
                <a:latin typeface="Arno Pro Display" pitchFamily="18" charset="0"/>
              </a:rPr>
            </a:br>
            <a:r>
              <a:rPr lang="ru-RU" sz="2400" b="1" i="1" dirty="0" smtClean="0">
                <a:latin typeface="Arno Pro Display" pitchFamily="18" charset="0"/>
              </a:rPr>
              <a:t>Стали в длинный ровный ряд.</a:t>
            </a:r>
            <a:br>
              <a:rPr lang="ru-RU" sz="2400" b="1" i="1" dirty="0" smtClean="0">
                <a:latin typeface="Arno Pro Display" pitchFamily="18" charset="0"/>
              </a:rPr>
            </a:br>
            <a:r>
              <a:rPr lang="ru-RU" sz="2400" b="1" i="1" dirty="0" smtClean="0">
                <a:latin typeface="Arno Pro Display" pitchFamily="18" charset="0"/>
              </a:rPr>
              <a:t>Как прекрасен в новой форме</a:t>
            </a:r>
            <a:br>
              <a:rPr lang="ru-RU" sz="2400" b="1" i="1" dirty="0" smtClean="0">
                <a:latin typeface="Arno Pro Display" pitchFamily="18" charset="0"/>
              </a:rPr>
            </a:br>
            <a:r>
              <a:rPr lang="ru-RU" sz="2400" b="1" i="1" dirty="0" smtClean="0">
                <a:latin typeface="Arno Pro Display" pitchFamily="18" charset="0"/>
              </a:rPr>
              <a:t>Полицейский наш отряд.</a:t>
            </a:r>
            <a:endParaRPr lang="ru-RU" sz="2400" b="1" i="1" dirty="0">
              <a:latin typeface="Arno Pro Display" pitchFamily="18" charset="0"/>
            </a:endParaRPr>
          </a:p>
        </p:txBody>
      </p:sp>
      <p:pic>
        <p:nvPicPr>
          <p:cNvPr id="4" name="Содержимое 3" descr="2428396-4cc605242687587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643050"/>
            <a:ext cx="3550468" cy="4500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428860" y="714356"/>
            <a:ext cx="4864794" cy="92333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Полицейский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2428868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latin typeface="Arno Pro Display" pitchFamily="18" charset="0"/>
              </a:rPr>
              <a:t>На машине ярко-красной</a:t>
            </a:r>
            <a:br>
              <a:rPr lang="ru-RU" sz="2400" b="1" i="1" dirty="0" smtClean="0">
                <a:latin typeface="Arno Pro Display" pitchFamily="18" charset="0"/>
              </a:rPr>
            </a:br>
            <a:r>
              <a:rPr lang="ru-RU" sz="2400" b="1" i="1" dirty="0" smtClean="0">
                <a:latin typeface="Arno Pro Display" pitchFamily="18" charset="0"/>
              </a:rPr>
              <a:t>Мчимся мы вперёд.</a:t>
            </a:r>
            <a:br>
              <a:rPr lang="ru-RU" sz="2400" b="1" i="1" dirty="0" smtClean="0">
                <a:latin typeface="Arno Pro Display" pitchFamily="18" charset="0"/>
              </a:rPr>
            </a:br>
            <a:r>
              <a:rPr lang="ru-RU" sz="2400" b="1" i="1" dirty="0" smtClean="0">
                <a:latin typeface="Arno Pro Display" pitchFamily="18" charset="0"/>
              </a:rPr>
              <a:t>Труд тяжёлый и опасный</a:t>
            </a:r>
            <a:br>
              <a:rPr lang="ru-RU" sz="2400" b="1" i="1" dirty="0" smtClean="0">
                <a:latin typeface="Arno Pro Display" pitchFamily="18" charset="0"/>
              </a:rPr>
            </a:br>
            <a:r>
              <a:rPr lang="ru-RU" sz="2400" b="1" i="1" dirty="0" smtClean="0">
                <a:latin typeface="Arno Pro Display" pitchFamily="18" charset="0"/>
              </a:rPr>
              <a:t>Нас, пожарных, ждёт.</a:t>
            </a:r>
            <a:endParaRPr lang="ru-RU" sz="2400" b="1" i="1" dirty="0">
              <a:latin typeface="Arno Pro Display" pitchFamily="18" charset="0"/>
            </a:endParaRPr>
          </a:p>
        </p:txBody>
      </p:sp>
      <p:pic>
        <p:nvPicPr>
          <p:cNvPr id="4" name="Содержимое 3" descr="1e0fa4d9b9df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428736"/>
            <a:ext cx="2500330" cy="4799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004822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488" y="857232"/>
            <a:ext cx="3883372" cy="92333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Пожарный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2857496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latin typeface="Arno Pro Display" pitchFamily="18" charset="0"/>
              </a:rPr>
              <a:t>Прозвучал звонок весёлый</a:t>
            </a:r>
            <a:br>
              <a:rPr lang="ru-RU" sz="2400" b="1" i="1" dirty="0" smtClean="0">
                <a:latin typeface="Arno Pro Display" pitchFamily="18" charset="0"/>
              </a:rPr>
            </a:br>
            <a:r>
              <a:rPr lang="ru-RU" sz="2400" b="1" i="1" dirty="0" smtClean="0">
                <a:latin typeface="Arno Pro Display" pitchFamily="18" charset="0"/>
              </a:rPr>
              <a:t>В жёлто-красном сентябре,</a:t>
            </a:r>
            <a:br>
              <a:rPr lang="ru-RU" sz="2400" b="1" i="1" dirty="0" smtClean="0">
                <a:latin typeface="Arno Pro Display" pitchFamily="18" charset="0"/>
              </a:rPr>
            </a:br>
            <a:r>
              <a:rPr lang="ru-RU" sz="2400" b="1" i="1" dirty="0" smtClean="0">
                <a:latin typeface="Arno Pro Display" pitchFamily="18" charset="0"/>
              </a:rPr>
              <a:t>Распахнули двери школы</a:t>
            </a:r>
            <a:br>
              <a:rPr lang="ru-RU" sz="2400" b="1" i="1" dirty="0" smtClean="0">
                <a:latin typeface="Arno Pro Display" pitchFamily="18" charset="0"/>
              </a:rPr>
            </a:br>
            <a:r>
              <a:rPr lang="ru-RU" sz="2400" b="1" i="1" dirty="0" smtClean="0">
                <a:latin typeface="Arno Pro Display" pitchFamily="18" charset="0"/>
              </a:rPr>
              <a:t>Нашей шумной детворе.</a:t>
            </a:r>
            <a:br>
              <a:rPr lang="ru-RU" sz="2400" b="1" i="1" dirty="0" smtClean="0">
                <a:latin typeface="Arno Pro Display" pitchFamily="18" charset="0"/>
              </a:rPr>
            </a:br>
            <a:endParaRPr lang="ru-RU" sz="2400" b="1" i="1" dirty="0">
              <a:latin typeface="Arno Pro Display" pitchFamily="18" charset="0"/>
            </a:endParaRPr>
          </a:p>
        </p:txBody>
      </p:sp>
      <p:pic>
        <p:nvPicPr>
          <p:cNvPr id="4" name="Содержимое 3" descr="x_0575247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3" y="1285860"/>
            <a:ext cx="5000660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428992" y="785794"/>
            <a:ext cx="2899961" cy="92333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Учитель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2643182"/>
            <a:ext cx="8229600" cy="1643066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latin typeface="Arno Pro Display" pitchFamily="18" charset="0"/>
              </a:rPr>
              <a:t>Ты учишь буквы складывать, считать,</a:t>
            </a:r>
            <a:br>
              <a:rPr lang="ru-RU" sz="2400" b="1" i="1" dirty="0" smtClean="0">
                <a:latin typeface="Arno Pro Display" pitchFamily="18" charset="0"/>
              </a:rPr>
            </a:br>
            <a:r>
              <a:rPr lang="ru-RU" sz="2400" b="1" i="1" dirty="0" smtClean="0">
                <a:latin typeface="Arno Pro Display" pitchFamily="18" charset="0"/>
              </a:rPr>
              <a:t>Цветы растить и бабочек ловить,</a:t>
            </a:r>
            <a:br>
              <a:rPr lang="ru-RU" sz="2400" b="1" i="1" dirty="0" smtClean="0">
                <a:latin typeface="Arno Pro Display" pitchFamily="18" charset="0"/>
              </a:rPr>
            </a:br>
            <a:r>
              <a:rPr lang="ru-RU" sz="2400" b="1" i="1" dirty="0" smtClean="0">
                <a:latin typeface="Arno Pro Display" pitchFamily="18" charset="0"/>
              </a:rPr>
              <a:t>На всё смотреть и всё запоминать,</a:t>
            </a:r>
            <a:br>
              <a:rPr lang="ru-RU" sz="2400" b="1" i="1" dirty="0" smtClean="0">
                <a:latin typeface="Arno Pro Display" pitchFamily="18" charset="0"/>
              </a:rPr>
            </a:br>
            <a:r>
              <a:rPr lang="ru-RU" sz="2400" b="1" i="1" dirty="0" smtClean="0">
                <a:latin typeface="Arno Pro Display" pitchFamily="18" charset="0"/>
              </a:rPr>
              <a:t>И всё родное, родину любить.</a:t>
            </a:r>
            <a:endParaRPr lang="ru-RU" sz="2400" b="1" i="1" dirty="0">
              <a:latin typeface="Arno Pro Display" pitchFamily="18" charset="0"/>
            </a:endParaRPr>
          </a:p>
        </p:txBody>
      </p:sp>
      <p:pic>
        <p:nvPicPr>
          <p:cNvPr id="6" name="Содержимое 5" descr="53a18143f3b99b31f477844ec69541c3_7199846b66dd4191ada68e06c83ac05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14422"/>
            <a:ext cx="4434427" cy="4525963"/>
          </a:xfrm>
        </p:spPr>
      </p:pic>
      <p:sp>
        <p:nvSpPr>
          <p:cNvPr id="4" name="Прямоугольник 3"/>
          <p:cNvSpPr/>
          <p:nvPr/>
        </p:nvSpPr>
        <p:spPr>
          <a:xfrm>
            <a:off x="2714612" y="714356"/>
            <a:ext cx="4457182" cy="923330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Воспитатель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564</Words>
  <PresentationFormat>Экран (4:3)</PresentationFormat>
  <Paragraphs>95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Профессии</vt:lpstr>
      <vt:lpstr>Слайд 2</vt:lpstr>
      <vt:lpstr>Слайд 3</vt:lpstr>
      <vt:lpstr>Слайд 4</vt:lpstr>
      <vt:lpstr>Ну, а кто сильнее тут Всех болезней и простуд? Словно доктор Айболит Нас от гриппа защитит? Не боюсь – бегу, скачу В гости к доброму врачу!</vt:lpstr>
      <vt:lpstr>Мы поправили фуражки, Стали в длинный ровный ряд. Как прекрасен в новой форме Полицейский наш отряд.</vt:lpstr>
      <vt:lpstr>На машине ярко-красной Мчимся мы вперёд. Труд тяжёлый и опасный Нас, пожарных, ждёт.</vt:lpstr>
      <vt:lpstr>Прозвучал звонок весёлый В жёлто-красном сентябре, Распахнули двери школы Нашей шумной детворе. </vt:lpstr>
      <vt:lpstr>Ты учишь буквы складывать, считать, Цветы растить и бабочек ловить, На всё смотреть и всё запоминать, И всё родное, родину любить.</vt:lpstr>
      <vt:lpstr>Чтобы мухи не водились И на крошки не садились, Ну-ка быстренько, без слов, Убираем со столов! И с посудою, как можем, Нашей нянечке поможем!  </vt:lpstr>
      <vt:lpstr>Звери, птицы, все, кто болен, Кто здоровьем недоволен! Вас зовёт ветеринар —  Перевяжет, даст отвар.</vt:lpstr>
      <vt:lpstr>Умело он ведёт машину – Ведь за рулём не первый год! Слегка шуршат тугие шины, Он нас по городу везёт.  </vt:lpstr>
      <vt:lpstr>В магазине, на базаре И в буфете, наконец, Всюду, где бы ни бывали, Вас встречает продавец. </vt:lpstr>
      <vt:lpstr>Кто стучится в дверь ко мне С толстой сумкой на ремне, С цифрой 5 на медной бляшке, В синей форменной фуражке? Это он, это он, Ленинградский почтальон.</vt:lpstr>
      <vt:lpstr>Встанем мы, когда вы спите, И муку просеем в сите, Докрасна натопим печь, Чтобы хлеб к утру испечь.</vt:lpstr>
      <vt:lpstr>Дайте повару продукты: Мясо птицы, сухофрукты, Рис, картофель… И тогда Ждёт вас вкусная еда.</vt:lpstr>
      <vt:lpstr>Папа к зеркалу садится: — Мне подстричься и побриться! Старый мастер всё умеет: Сорок лет стрижёт и бреет.</vt:lpstr>
      <vt:lpstr>Мы строителями станем И построим новый дом. Первым делом подойдите, Ознакомьтесь с чертежом.</vt:lpstr>
      <vt:lpstr>Она шьёт одежду  Ни на что несмотря,  Все её знают, ведь она же швея.</vt:lpstr>
      <vt:lpstr>Он и фрукты, и природу Нарисует, и портрет. Взял художник на работу Кисти, краски и мольберт.</vt:lpstr>
      <vt:lpstr>Как мечтает стать Марина   Лучшей в мире балериной  У неё - призвание   В сфере танцевания   Кружится - как карусель   В школе танцев номер семь. 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Профессии</dc:title>
  <cp:lastModifiedBy>кк</cp:lastModifiedBy>
  <cp:revision>33</cp:revision>
  <dcterms:modified xsi:type="dcterms:W3CDTF">2012-10-13T12:19:20Z</dcterms:modified>
</cp:coreProperties>
</file>