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75" r:id="rId4"/>
    <p:sldId id="258" r:id="rId5"/>
    <p:sldId id="284" r:id="rId6"/>
    <p:sldId id="260" r:id="rId7"/>
    <p:sldId id="261" r:id="rId8"/>
    <p:sldId id="263" r:id="rId9"/>
    <p:sldId id="262" r:id="rId10"/>
    <p:sldId id="282" r:id="rId11"/>
    <p:sldId id="265" r:id="rId12"/>
    <p:sldId id="278" r:id="rId13"/>
    <p:sldId id="279" r:id="rId14"/>
    <p:sldId id="281" r:id="rId15"/>
    <p:sldId id="283" r:id="rId16"/>
    <p:sldId id="276" r:id="rId17"/>
    <p:sldId id="277" r:id="rId18"/>
    <p:sldId id="285" r:id="rId19"/>
  </p:sldIdLst>
  <p:sldSz cx="9144000" cy="6858000" type="screen4x3"/>
  <p:notesSz cx="7102475" cy="102330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8000"/>
    <a:srgbClr val="CC0000"/>
    <a:srgbClr val="FF0066"/>
    <a:srgbClr val="6600CC"/>
    <a:srgbClr val="99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32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5CA41-4059-44F3-85B6-98A1E13C73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AF6A2-A77C-4AEA-AD72-979EDFEF60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82584-52DE-400C-86F2-C615C05B69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15931-FFE7-4AB0-AC85-E333616490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58EAE-0D76-4E7C-9013-E1E8F42010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9A790-DBCF-4E50-AD4F-51FADFAF62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AC674-408D-40E1-8DFF-2B16F67C96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B74B8-6552-469D-8121-9A282A94AB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A4B19-B488-4076-AF4A-96614A6BB2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17A95-2A2F-4B3E-8EB8-CB36493698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7C2E0-FB73-48DF-800F-38FDB39341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84A9AE0-6B87-47DB-A9C3-5DDF25DD36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28662" y="1428736"/>
            <a:ext cx="7772400" cy="3509978"/>
          </a:xfrm>
        </p:spPr>
        <p:txBody>
          <a:bodyPr/>
          <a:lstStyle/>
          <a:p>
            <a:pPr eaLnBrk="1" hangingPunct="1">
              <a:defRPr/>
            </a:pPr>
            <a:r>
              <a:rPr lang="ru-RU" sz="7200" b="1" dirty="0" smtClean="0">
                <a:solidFill>
                  <a:srgbClr val="E204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onchild" pitchFamily="2" charset="0"/>
              </a:rPr>
              <a:t/>
            </a:r>
            <a:br>
              <a:rPr lang="ru-RU" sz="7200" b="1" dirty="0" smtClean="0">
                <a:solidFill>
                  <a:srgbClr val="E204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onchild" pitchFamily="2" charset="0"/>
              </a:rPr>
            </a:br>
            <a:r>
              <a:rPr lang="ru-RU" sz="4000" b="1" dirty="0" smtClean="0">
                <a:solidFill>
                  <a:srgbClr val="E204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atha-Modern" pitchFamily="34" charset="0"/>
              </a:rPr>
              <a:t>Использование н</a:t>
            </a:r>
            <a:r>
              <a:rPr lang="ru-RU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atha-Modern" pitchFamily="34" charset="0"/>
              </a:rPr>
              <a:t>е</a:t>
            </a: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atha-Modern" pitchFamily="34" charset="0"/>
              </a:rPr>
              <a:t>т</a:t>
            </a:r>
            <a:r>
              <a:rPr lang="ru-RU" sz="4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atha-Modern" pitchFamily="34" charset="0"/>
              </a:rPr>
              <a:t>р</a:t>
            </a:r>
            <a:r>
              <a:rPr lang="ru-RU" sz="40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atha-Modern" pitchFamily="34" charset="0"/>
              </a:rPr>
              <a:t>а</a:t>
            </a:r>
            <a:r>
              <a:rPr lang="ru-RU" sz="4000" b="1" dirty="0" smtClean="0">
                <a:solidFill>
                  <a:srgbClr val="99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atha-Modern" pitchFamily="34" charset="0"/>
              </a:rPr>
              <a:t>д</a:t>
            </a:r>
            <a:r>
              <a:rPr lang="ru-RU" sz="40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atha-Modern" pitchFamily="34" charset="0"/>
              </a:rPr>
              <a:t>и</a:t>
            </a:r>
            <a:r>
              <a:rPr lang="ru-RU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atha-Modern" pitchFamily="34" charset="0"/>
              </a:rPr>
              <a:t>ц</a:t>
            </a:r>
            <a:r>
              <a:rPr lang="ru-RU" sz="4000" b="1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atha-Modern" pitchFamily="34" charset="0"/>
              </a:rPr>
              <a:t>и</a:t>
            </a:r>
            <a:r>
              <a:rPr lang="ru-RU" sz="40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atha-Modern" pitchFamily="34" charset="0"/>
              </a:rPr>
              <a:t>о</a:t>
            </a:r>
            <a:r>
              <a:rPr lang="ru-RU" sz="4000" b="1" dirty="0" smtClean="0">
                <a:solidFill>
                  <a:srgbClr val="33CC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atha-Modern" pitchFamily="34" charset="0"/>
              </a:rPr>
              <a:t>н</a:t>
            </a:r>
            <a:r>
              <a:rPr lang="ru-RU" sz="40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atha-Modern" pitchFamily="34" charset="0"/>
              </a:rPr>
              <a:t>н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atha-Modern" pitchFamily="34" charset="0"/>
              </a:rPr>
              <a:t>о</a:t>
            </a:r>
            <a:r>
              <a:rPr lang="ru-RU" sz="40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atha-Modern" pitchFamily="34" charset="0"/>
              </a:rPr>
              <a:t>го </a:t>
            </a:r>
            <a:br>
              <a:rPr lang="ru-RU" sz="40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atha-Modern" pitchFamily="34" charset="0"/>
              </a:rPr>
            </a:br>
            <a:r>
              <a:rPr lang="ru-RU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atha-Modern" pitchFamily="34" charset="0"/>
              </a:rPr>
              <a:t>ф</a:t>
            </a:r>
            <a:r>
              <a:rPr lang="ru-RU" sz="40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atha-Modern" pitchFamily="34" charset="0"/>
              </a:rPr>
              <a:t>и</a:t>
            </a:r>
            <a:r>
              <a:rPr lang="ru-RU" sz="4000" b="1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atha-Modern" pitchFamily="34" charset="0"/>
              </a:rPr>
              <a:t>з</a:t>
            </a:r>
            <a:r>
              <a:rPr lang="ru-RU" sz="40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atha-Modern" pitchFamily="34" charset="0"/>
              </a:rPr>
              <a:t>к</a:t>
            </a:r>
            <a:r>
              <a:rPr lang="ru-RU" sz="40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atha-Modern" pitchFamily="34" charset="0"/>
              </a:rPr>
              <a:t>у</a:t>
            </a:r>
            <a:r>
              <a:rPr lang="ru-RU" sz="4000" b="1" dirty="0" smtClean="0">
                <a:solidFill>
                  <a:srgbClr val="E204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atha-Modern" pitchFamily="34" charset="0"/>
              </a:rPr>
              <a:t>л</a:t>
            </a:r>
            <a:r>
              <a:rPr lang="ru-RU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atha-Modern" pitchFamily="34" charset="0"/>
              </a:rPr>
              <a:t>ь</a:t>
            </a: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atha-Modern" pitchFamily="34" charset="0"/>
              </a:rPr>
              <a:t>т</a:t>
            </a:r>
            <a:r>
              <a:rPr lang="ru-RU" sz="4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atha-Modern" pitchFamily="34" charset="0"/>
              </a:rPr>
              <a:t>у</a:t>
            </a:r>
            <a:r>
              <a:rPr lang="ru-RU" sz="40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atha-Modern" pitchFamily="34" charset="0"/>
              </a:rPr>
              <a:t>р</a:t>
            </a:r>
            <a:r>
              <a:rPr lang="ru-RU" sz="4000" b="1" dirty="0" smtClean="0">
                <a:solidFill>
                  <a:srgbClr val="99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atha-Modern" pitchFamily="34" charset="0"/>
              </a:rPr>
              <a:t>н</a:t>
            </a:r>
            <a:r>
              <a:rPr lang="ru-RU" sz="40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atha-Modern" pitchFamily="34" charset="0"/>
              </a:rPr>
              <a:t>о</a:t>
            </a:r>
            <a:r>
              <a:rPr lang="ru-RU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atha-Modern" pitchFamily="34" charset="0"/>
              </a:rPr>
              <a:t>го </a:t>
            </a:r>
            <a:br>
              <a:rPr lang="ru-RU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atha-Modern" pitchFamily="34" charset="0"/>
              </a:rPr>
            </a:br>
            <a:r>
              <a:rPr lang="ru-RU" sz="4000" b="1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atha-Modern" pitchFamily="34" charset="0"/>
              </a:rPr>
              <a:t>о</a:t>
            </a:r>
            <a:r>
              <a:rPr lang="ru-RU" sz="40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atha-Modern" pitchFamily="34" charset="0"/>
              </a:rPr>
              <a:t>б</a:t>
            </a:r>
            <a:r>
              <a:rPr lang="ru-RU" sz="4000" b="1" dirty="0" smtClean="0">
                <a:solidFill>
                  <a:srgbClr val="33CC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atha-Modern" pitchFamily="34" charset="0"/>
              </a:rPr>
              <a:t>о</a:t>
            </a:r>
            <a:r>
              <a:rPr lang="ru-RU" sz="40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atha-Modern" pitchFamily="34" charset="0"/>
              </a:rPr>
              <a:t>р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atha-Modern" pitchFamily="34" charset="0"/>
              </a:rPr>
              <a:t>у</a:t>
            </a:r>
            <a:r>
              <a:rPr lang="ru-RU" sz="40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atha-Modern" pitchFamily="34" charset="0"/>
              </a:rPr>
              <a:t>д</a:t>
            </a:r>
            <a:r>
              <a:rPr lang="ru-RU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atha-Modern" pitchFamily="34" charset="0"/>
              </a:rPr>
              <a:t>о</a:t>
            </a:r>
            <a:r>
              <a:rPr lang="ru-RU" sz="40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atha-Modern" pitchFamily="34" charset="0"/>
              </a:rPr>
              <a:t>в</a:t>
            </a:r>
            <a:r>
              <a:rPr lang="ru-RU" sz="4000" b="1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atha-Modern" pitchFamily="34" charset="0"/>
              </a:rPr>
              <a:t>а</a:t>
            </a:r>
            <a:r>
              <a:rPr lang="ru-RU" sz="40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atha-Modern" pitchFamily="34" charset="0"/>
              </a:rPr>
              <a:t>н</a:t>
            </a:r>
            <a:r>
              <a:rPr lang="ru-RU" sz="40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atha-Modern" pitchFamily="34" charset="0"/>
              </a:rPr>
              <a:t>и</a:t>
            </a:r>
            <a:r>
              <a:rPr lang="ru-RU" sz="4000" b="1" dirty="0" smtClean="0">
                <a:solidFill>
                  <a:srgbClr val="E204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atha-Modern" pitchFamily="34" charset="0"/>
              </a:rPr>
              <a:t>я </a:t>
            </a: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atha-Modern" pitchFamily="34" charset="0"/>
              </a:rPr>
              <a:t/>
            </a:r>
            <a:b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atha-Modern" pitchFamily="34" charset="0"/>
              </a:rPr>
            </a:br>
            <a:r>
              <a:rPr lang="ru-RU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atha-Modern" pitchFamily="34" charset="0"/>
              </a:rPr>
              <a:t>в работе с детьми</a:t>
            </a:r>
            <a:br>
              <a:rPr lang="ru-RU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atha-Modern" pitchFamily="34" charset="0"/>
              </a:rPr>
            </a:b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atha-Modern" pitchFamily="34" charset="0"/>
              </a:rPr>
              <a:t> старшего дошкольного возраста</a:t>
            </a:r>
            <a:r>
              <a:rPr lang="ru-RU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atha-Modern" pitchFamily="34" charset="0"/>
              </a:rPr>
              <a:t>.</a:t>
            </a:r>
            <a:br>
              <a:rPr lang="ru-RU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atha-Modern" pitchFamily="34" charset="0"/>
              </a:rPr>
            </a:br>
            <a:r>
              <a:rPr lang="ru-RU" sz="3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atha-Modern" pitchFamily="34" charset="0"/>
              </a:rPr>
              <a:t/>
            </a:r>
            <a:br>
              <a:rPr lang="ru-RU" sz="3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atha-Modern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atha-Modern" pitchFamily="34" charset="0"/>
              </a:rPr>
              <a:t>Выполнила: </a:t>
            </a:r>
            <a:b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atha-Modern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atha-Modern" pitchFamily="34" charset="0"/>
              </a:rPr>
              <a:t>воспитатель МКДОУ «Детский сад №3» Киселева И.А.</a:t>
            </a:r>
            <a:b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atha-Modern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atha-Modern" pitchFamily="34" charset="0"/>
              </a:rPr>
              <a:t>2014г</a:t>
            </a:r>
            <a:r>
              <a:rPr lang="ru-RU" sz="6600" b="1" dirty="0" smtClean="0">
                <a:solidFill>
                  <a:srgbClr val="E204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onchild" pitchFamily="2" charset="0"/>
              </a:rPr>
              <a:t/>
            </a:r>
            <a:br>
              <a:rPr lang="ru-RU" sz="6600" b="1" dirty="0" smtClean="0">
                <a:solidFill>
                  <a:srgbClr val="E204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onchild" pitchFamily="2" charset="0"/>
              </a:rPr>
            </a:br>
            <a:endParaRPr lang="ru-RU" sz="4000" dirty="0" smtClean="0">
              <a:solidFill>
                <a:schemeClr val="tx1"/>
              </a:solidFill>
              <a:latin typeface="Moonchild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2"/>
          <p:cNvSpPr>
            <a:spLocks noGrp="1" noChangeArrowheads="1" noChangeShapeType="1" noTextEdit="1"/>
          </p:cNvSpPr>
          <p:nvPr/>
        </p:nvSpPr>
        <p:spPr bwMode="auto">
          <a:xfrm>
            <a:off x="3357563" y="500063"/>
            <a:ext cx="2286000" cy="357187"/>
          </a:xfrm>
          <a:prstGeom prst="rect">
            <a:avLst/>
          </a:prstGeom>
        </p:spPr>
        <p:txBody>
          <a:bodyPr wrap="none" fromWordArt="1"/>
          <a:lstStyle/>
          <a:p>
            <a:r>
              <a:rPr lang="ru-RU" sz="3600" kern="10" smtClean="0"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499">
                      <a:srgbClr val="EE3F17"/>
                    </a:gs>
                    <a:gs pos="24001">
                      <a:srgbClr val="FFFF00"/>
                    </a:gs>
                    <a:gs pos="32500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0">
                      <a:srgbClr val="1A8D48"/>
                    </a:gs>
                    <a:gs pos="75999">
                      <a:srgbClr val="FFFF00"/>
                    </a:gs>
                    <a:gs pos="86501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7961" dir="2700000" algn="ctr" rotWithShape="0">
                    <a:srgbClr val="6600CC"/>
                  </a:outerShdw>
                </a:effectLst>
                <a:latin typeface="Arno Pro Smbd Subhead"/>
              </a:rPr>
              <a:t>Ходули</a:t>
            </a:r>
            <a:endParaRPr lang="ru-RU" sz="3600" kern="10">
              <a:gradFill rotWithShape="1">
                <a:gsLst>
                  <a:gs pos="0">
                    <a:srgbClr val="A603AB"/>
                  </a:gs>
                  <a:gs pos="6000">
                    <a:srgbClr val="E81766"/>
                  </a:gs>
                  <a:gs pos="13499">
                    <a:srgbClr val="EE3F17"/>
                  </a:gs>
                  <a:gs pos="24001">
                    <a:srgbClr val="FFFF00"/>
                  </a:gs>
                  <a:gs pos="32500">
                    <a:srgbClr val="1A8D48"/>
                  </a:gs>
                  <a:gs pos="39500">
                    <a:srgbClr val="0819FB"/>
                  </a:gs>
                  <a:gs pos="50000">
                    <a:srgbClr val="A603AB"/>
                  </a:gs>
                  <a:gs pos="60501">
                    <a:srgbClr val="0819FB"/>
                  </a:gs>
                  <a:gs pos="67500">
                    <a:srgbClr val="1A8D48"/>
                  </a:gs>
                  <a:gs pos="75999">
                    <a:srgbClr val="FFFF00"/>
                  </a:gs>
                  <a:gs pos="86501">
                    <a:srgbClr val="EE3F17"/>
                  </a:gs>
                  <a:gs pos="94000">
                    <a:srgbClr val="E81766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17961" dir="2700000" algn="ctr" rotWithShape="0">
                  <a:srgbClr val="6600CC"/>
                </a:outerShdw>
              </a:effectLst>
              <a:latin typeface="Arno Pro Smbd Subhead"/>
            </a:endParaRPr>
          </a:p>
        </p:txBody>
      </p:sp>
      <p:pic>
        <p:nvPicPr>
          <p:cNvPr id="5" name="Picture 6" descr="PIC_0072_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lum contrast="20000"/>
          </a:blip>
          <a:srcRect/>
          <a:stretch>
            <a:fillRect/>
          </a:stretch>
        </p:blipFill>
        <p:spPr>
          <a:xfrm>
            <a:off x="1357290" y="2143116"/>
            <a:ext cx="6666186" cy="3286148"/>
          </a:xfrm>
          <a:effectLst>
            <a:softEdge rad="112500"/>
          </a:effectLst>
        </p:spPr>
      </p:pic>
      <p:sp>
        <p:nvSpPr>
          <p:cNvPr id="11268" name="Прямоугольник 5"/>
          <p:cNvSpPr>
            <a:spLocks noChangeArrowheads="1"/>
          </p:cNvSpPr>
          <p:nvPr/>
        </p:nvSpPr>
        <p:spPr bwMode="auto">
          <a:xfrm>
            <a:off x="1357313" y="1214438"/>
            <a:ext cx="63579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</a:rPr>
              <a:t>Используются для ходьбы - сохраняя равновесие, осанку, развивает ловкость.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2"/>
          <p:cNvSpPr>
            <a:spLocks noChangeArrowheads="1" noChangeShapeType="1" noTextEdit="1"/>
          </p:cNvSpPr>
          <p:nvPr/>
        </p:nvSpPr>
        <p:spPr bwMode="auto">
          <a:xfrm>
            <a:off x="684213" y="333375"/>
            <a:ext cx="3455987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499">
                      <a:srgbClr val="EE3F17"/>
                    </a:gs>
                    <a:gs pos="24001">
                      <a:srgbClr val="FFFF00"/>
                    </a:gs>
                    <a:gs pos="32500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0">
                      <a:srgbClr val="1A8D48"/>
                    </a:gs>
                    <a:gs pos="75999">
                      <a:srgbClr val="FFFF00"/>
                    </a:gs>
                    <a:gs pos="86501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7961" dir="2700000" algn="ctr" rotWithShape="0">
                    <a:srgbClr val="6600CC"/>
                  </a:outerShdw>
                </a:effectLst>
                <a:latin typeface="AG_Souvenir"/>
              </a:rPr>
              <a:t>Волшебные капсулы</a:t>
            </a:r>
          </a:p>
        </p:txBody>
      </p:sp>
      <p:sp>
        <p:nvSpPr>
          <p:cNvPr id="12291" name="WordArt 3"/>
          <p:cNvSpPr>
            <a:spLocks noChangeArrowheads="1" noChangeShapeType="1" noTextEdit="1"/>
          </p:cNvSpPr>
          <p:nvPr/>
        </p:nvSpPr>
        <p:spPr bwMode="auto">
          <a:xfrm>
            <a:off x="5795963" y="476250"/>
            <a:ext cx="2879725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499">
                      <a:srgbClr val="EE3F17"/>
                    </a:gs>
                    <a:gs pos="24001">
                      <a:srgbClr val="FFFF00"/>
                    </a:gs>
                    <a:gs pos="32500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0">
                      <a:srgbClr val="1A8D48"/>
                    </a:gs>
                    <a:gs pos="75999">
                      <a:srgbClr val="FFFF00"/>
                    </a:gs>
                    <a:gs pos="86501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7961" dir="2700000" algn="ctr" rotWithShape="0">
                    <a:srgbClr val="6600CC"/>
                  </a:outerShdw>
                </a:effectLst>
                <a:latin typeface="AG_Souvenir"/>
              </a:rPr>
              <a:t>Помпоны</a:t>
            </a:r>
          </a:p>
        </p:txBody>
      </p:sp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 rot="-166457">
            <a:off x="468313" y="1412875"/>
            <a:ext cx="3600450" cy="13668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4921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2F005E">
                        <a:alpha val="79999"/>
                      </a:srgbClr>
                    </a:gs>
                    <a:gs pos="50000">
                      <a:srgbClr val="6600CC">
                        <a:alpha val="79999"/>
                      </a:srgbClr>
                    </a:gs>
                    <a:gs pos="100000">
                      <a:srgbClr val="2F005E">
                        <a:alpha val="79999"/>
                      </a:srgbClr>
                    </a:gs>
                  </a:gsLst>
                  <a:lin ang="5400000" scaled="1"/>
                </a:gradFill>
                <a:latin typeface="Arbat"/>
              </a:rPr>
              <a:t>Развивают мелкую мускулатуру руки.</a:t>
            </a:r>
          </a:p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2F005E">
                        <a:alpha val="79999"/>
                      </a:srgbClr>
                    </a:gs>
                    <a:gs pos="50000">
                      <a:srgbClr val="6600CC">
                        <a:alpha val="79999"/>
                      </a:srgbClr>
                    </a:gs>
                    <a:gs pos="100000">
                      <a:srgbClr val="2F005E">
                        <a:alpha val="79999"/>
                      </a:srgbClr>
                    </a:gs>
                  </a:gsLst>
                  <a:lin ang="5400000" scaled="1"/>
                </a:gradFill>
                <a:latin typeface="Arbat"/>
              </a:rPr>
              <a:t>Используются для выполнения ОРУ </a:t>
            </a:r>
          </a:p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2F005E">
                        <a:alpha val="79999"/>
                      </a:srgbClr>
                    </a:gs>
                    <a:gs pos="50000">
                      <a:srgbClr val="6600CC">
                        <a:alpha val="79999"/>
                      </a:srgbClr>
                    </a:gs>
                    <a:gs pos="100000">
                      <a:srgbClr val="2F005E">
                        <a:alpha val="79999"/>
                      </a:srgbClr>
                    </a:gs>
                  </a:gsLst>
                  <a:lin ang="5400000" scaled="1"/>
                </a:gradFill>
                <a:latin typeface="Arbat"/>
              </a:rPr>
              <a:t>(орешки, маленькие цилиндры),</a:t>
            </a:r>
          </a:p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2F005E">
                        <a:alpha val="79999"/>
                      </a:srgbClr>
                    </a:gs>
                    <a:gs pos="50000">
                      <a:srgbClr val="6600CC">
                        <a:alpha val="79999"/>
                      </a:srgbClr>
                    </a:gs>
                    <a:gs pos="100000">
                      <a:srgbClr val="2F005E">
                        <a:alpha val="79999"/>
                      </a:srgbClr>
                    </a:gs>
                  </a:gsLst>
                  <a:lin ang="5400000" scaled="1"/>
                </a:gradFill>
                <a:latin typeface="Arbat"/>
              </a:rPr>
              <a:t>в играх и эстафетах.</a:t>
            </a:r>
          </a:p>
          <a:p>
            <a:pPr algn="ctr"/>
            <a:endParaRPr lang="ru-RU" sz="3600" b="1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2F005E">
                      <a:alpha val="79999"/>
                    </a:srgbClr>
                  </a:gs>
                  <a:gs pos="50000">
                    <a:srgbClr val="6600CC">
                      <a:alpha val="79999"/>
                    </a:srgbClr>
                  </a:gs>
                  <a:gs pos="100000">
                    <a:srgbClr val="2F005E">
                      <a:alpha val="79999"/>
                    </a:srgbClr>
                  </a:gs>
                </a:gsLst>
                <a:lin ang="5400000" scaled="1"/>
              </a:gradFill>
              <a:latin typeface="Arbat"/>
            </a:endParaRPr>
          </a:p>
        </p:txBody>
      </p:sp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5076825" y="1268413"/>
            <a:ext cx="3744913" cy="1439862"/>
          </a:xfrm>
          <a:prstGeom prst="rect">
            <a:avLst/>
          </a:prstGeom>
        </p:spPr>
        <p:txBody>
          <a:bodyPr wrap="none" fromWordArt="1">
            <a:prstTxWarp prst="textSlantDown">
              <a:avLst>
                <a:gd name="adj" fmla="val 70343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2F005E">
                        <a:alpha val="79999"/>
                      </a:srgbClr>
                    </a:gs>
                    <a:gs pos="50000">
                      <a:srgbClr val="6600CC">
                        <a:alpha val="79999"/>
                      </a:srgbClr>
                    </a:gs>
                    <a:gs pos="100000">
                      <a:srgbClr val="2F005E">
                        <a:alpha val="79999"/>
                      </a:srgbClr>
                    </a:gs>
                  </a:gsLst>
                  <a:lin ang="5400000" scaled="1"/>
                </a:gradFill>
                <a:latin typeface="Arbat"/>
              </a:rPr>
              <a:t>Помогают в создании веселой, </a:t>
            </a:r>
          </a:p>
          <a:p>
            <a:pPr algn="ctr"/>
            <a:r>
              <a:rPr lang="ru-RU" sz="3600" b="1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2F005E">
                        <a:alpha val="79999"/>
                      </a:srgbClr>
                    </a:gs>
                    <a:gs pos="50000">
                      <a:srgbClr val="6600CC">
                        <a:alpha val="79999"/>
                      </a:srgbClr>
                    </a:gs>
                    <a:gs pos="100000">
                      <a:srgbClr val="2F005E">
                        <a:alpha val="79999"/>
                      </a:srgbClr>
                    </a:gs>
                  </a:gsLst>
                  <a:lin ang="5400000" scaled="1"/>
                </a:gradFill>
                <a:latin typeface="Arbat"/>
              </a:rPr>
              <a:t>красочной атмосферы</a:t>
            </a:r>
          </a:p>
          <a:p>
            <a:pPr algn="ctr"/>
            <a:r>
              <a:rPr lang="ru-RU" sz="3600" b="1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2F005E">
                        <a:alpha val="79999"/>
                      </a:srgbClr>
                    </a:gs>
                    <a:gs pos="50000">
                      <a:srgbClr val="6600CC">
                        <a:alpha val="79999"/>
                      </a:srgbClr>
                    </a:gs>
                    <a:gs pos="100000">
                      <a:srgbClr val="2F005E">
                        <a:alpha val="79999"/>
                      </a:srgbClr>
                    </a:gs>
                  </a:gsLst>
                  <a:lin ang="5400000" scaled="1"/>
                </a:gradFill>
                <a:latin typeface="Arbat"/>
              </a:rPr>
              <a:t>праздника, развлечения, соревнования. </a:t>
            </a:r>
          </a:p>
          <a:p>
            <a:pPr algn="ctr"/>
            <a:r>
              <a:rPr lang="ru-RU" sz="3600" b="1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2F005E">
                        <a:alpha val="79999"/>
                      </a:srgbClr>
                    </a:gs>
                    <a:gs pos="50000">
                      <a:srgbClr val="6600CC">
                        <a:alpha val="79999"/>
                      </a:srgbClr>
                    </a:gs>
                    <a:gs pos="100000">
                      <a:srgbClr val="2F005E">
                        <a:alpha val="79999"/>
                      </a:srgbClr>
                    </a:gs>
                  </a:gsLst>
                  <a:lin ang="5400000" scaled="1"/>
                </a:gradFill>
                <a:latin typeface="Arbat"/>
              </a:rPr>
              <a:t>Используется для приветствия команд.</a:t>
            </a:r>
          </a:p>
          <a:p>
            <a:pPr algn="ctr"/>
            <a:r>
              <a:rPr lang="ru-RU" sz="3600" b="1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2F005E">
                        <a:alpha val="79999"/>
                      </a:srgbClr>
                    </a:gs>
                    <a:gs pos="50000">
                      <a:srgbClr val="6600CC">
                        <a:alpha val="79999"/>
                      </a:srgbClr>
                    </a:gs>
                    <a:gs pos="100000">
                      <a:srgbClr val="2F005E">
                        <a:alpha val="79999"/>
                      </a:srgbClr>
                    </a:gs>
                  </a:gsLst>
                  <a:lin ang="5400000" scaled="1"/>
                </a:gradFill>
                <a:latin typeface="Arbat"/>
              </a:rPr>
              <a:t>Развивает мускулатуру рук.</a:t>
            </a:r>
          </a:p>
        </p:txBody>
      </p:sp>
      <p:pic>
        <p:nvPicPr>
          <p:cNvPr id="12294" name="Picture 11" descr="IMG_2039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408703">
            <a:off x="976313" y="2576513"/>
            <a:ext cx="2967037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12" descr="IMG_2067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CD"/>
              </a:clrFrom>
              <a:clrTo>
                <a:srgbClr val="FFFFC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27970">
            <a:off x="5633994" y="2672607"/>
            <a:ext cx="2232666" cy="3233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www.kosh-ka.ru/toys/725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2857496"/>
            <a:ext cx="4123305" cy="3092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4" name="Picture 6" descr="http://gov.cap.ru/home/258/2010/Nikolaeva/albom1/sadik160/images/fullsize/016.JPG"/>
          <p:cNvPicPr>
            <a:picLocks noChangeAspect="1" noChangeArrowheads="1"/>
          </p:cNvPicPr>
          <p:nvPr/>
        </p:nvPicPr>
        <p:blipFill>
          <a:blip r:embed="rId3" cstate="screen"/>
          <a:srcRect b="-1180"/>
          <a:stretch>
            <a:fillRect/>
          </a:stretch>
        </p:blipFill>
        <p:spPr bwMode="auto">
          <a:xfrm rot="456593">
            <a:off x="5319269" y="1812395"/>
            <a:ext cx="2818306" cy="3920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WordArt 5"/>
          <p:cNvSpPr>
            <a:spLocks noGrp="1" noChangeArrowheads="1" noChangeShapeType="1" noTextEdit="1"/>
          </p:cNvSpPr>
          <p:nvPr/>
        </p:nvSpPr>
        <p:spPr bwMode="auto">
          <a:xfrm>
            <a:off x="357158" y="1142984"/>
            <a:ext cx="4643438" cy="285752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ru-RU" sz="3600" kern="10" dirty="0" smtClean="0"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499">
                      <a:srgbClr val="EE3F17"/>
                    </a:gs>
                    <a:gs pos="24001">
                      <a:srgbClr val="FFFF00"/>
                    </a:gs>
                    <a:gs pos="32500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0">
                      <a:srgbClr val="1A8D48"/>
                    </a:gs>
                    <a:gs pos="75999">
                      <a:srgbClr val="FFFF00"/>
                    </a:gs>
                    <a:gs pos="86501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28398" dir="3806097" algn="ctr" rotWithShape="0">
                    <a:srgbClr val="6600CC"/>
                  </a:outerShdw>
                </a:effectLst>
                <a:latin typeface="AG_Souvenir"/>
              </a:rPr>
              <a:t>Рюкзаки </a:t>
            </a:r>
          </a:p>
          <a:p>
            <a:pPr algn="ctr"/>
            <a:r>
              <a:rPr lang="ru-RU" sz="3600" kern="10" dirty="0" smtClean="0"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499">
                      <a:srgbClr val="EE3F17"/>
                    </a:gs>
                    <a:gs pos="24001">
                      <a:srgbClr val="FFFF00"/>
                    </a:gs>
                    <a:gs pos="32500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0">
                      <a:srgbClr val="1A8D48"/>
                    </a:gs>
                    <a:gs pos="75999">
                      <a:srgbClr val="FFFF00"/>
                    </a:gs>
                    <a:gs pos="86501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28398" dir="3806097" algn="ctr" rotWithShape="0">
                    <a:srgbClr val="6600CC"/>
                  </a:outerShdw>
                </a:effectLst>
                <a:latin typeface="AG_Souvenir"/>
              </a:rPr>
              <a:t>для осанки</a:t>
            </a:r>
            <a:endParaRPr lang="ru-RU" sz="3600" kern="10" dirty="0">
              <a:gradFill rotWithShape="1">
                <a:gsLst>
                  <a:gs pos="0">
                    <a:srgbClr val="A603AB"/>
                  </a:gs>
                  <a:gs pos="6000">
                    <a:srgbClr val="E81766"/>
                  </a:gs>
                  <a:gs pos="13499">
                    <a:srgbClr val="EE3F17"/>
                  </a:gs>
                  <a:gs pos="24001">
                    <a:srgbClr val="FFFF00"/>
                  </a:gs>
                  <a:gs pos="32500">
                    <a:srgbClr val="1A8D48"/>
                  </a:gs>
                  <a:gs pos="39500">
                    <a:srgbClr val="0819FB"/>
                  </a:gs>
                  <a:gs pos="50000">
                    <a:srgbClr val="A603AB"/>
                  </a:gs>
                  <a:gs pos="60501">
                    <a:srgbClr val="0819FB"/>
                  </a:gs>
                  <a:gs pos="67500">
                    <a:srgbClr val="1A8D48"/>
                  </a:gs>
                  <a:gs pos="75999">
                    <a:srgbClr val="FFFF00"/>
                  </a:gs>
                  <a:gs pos="86501">
                    <a:srgbClr val="EE3F17"/>
                  </a:gs>
                  <a:gs pos="94000">
                    <a:srgbClr val="E81766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28398" dir="3806097" algn="ctr" rotWithShape="0">
                  <a:srgbClr val="6600CC"/>
                </a:outerShdw>
              </a:effectLst>
              <a:latin typeface="AG_Souvenir"/>
            </a:endParaRPr>
          </a:p>
        </p:txBody>
      </p:sp>
      <p:sp>
        <p:nvSpPr>
          <p:cNvPr id="6" name="WordArt 5"/>
          <p:cNvSpPr>
            <a:spLocks noGrp="1" noChangeArrowheads="1" noChangeShapeType="1" noTextEdit="1"/>
          </p:cNvSpPr>
          <p:nvPr/>
        </p:nvSpPr>
        <p:spPr bwMode="auto">
          <a:xfrm>
            <a:off x="5500694" y="714356"/>
            <a:ext cx="2857520" cy="214314"/>
          </a:xfrm>
          <a:prstGeom prst="rect">
            <a:avLst/>
          </a:prstGeom>
        </p:spPr>
        <p:txBody>
          <a:bodyPr wrap="none" fromWordArt="1"/>
          <a:lstStyle/>
          <a:p>
            <a:r>
              <a:rPr lang="ru-RU" sz="3600" kern="10" dirty="0" err="1" smtClean="0"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499">
                      <a:srgbClr val="EE3F17"/>
                    </a:gs>
                    <a:gs pos="24001">
                      <a:srgbClr val="FFFF00"/>
                    </a:gs>
                    <a:gs pos="32500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0">
                      <a:srgbClr val="1A8D48"/>
                    </a:gs>
                    <a:gs pos="75999">
                      <a:srgbClr val="FFFF00"/>
                    </a:gs>
                    <a:gs pos="86501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28398" dir="3806097" algn="ctr" rotWithShape="0">
                    <a:srgbClr val="6600CC"/>
                  </a:outerShdw>
                </a:effectLst>
                <a:latin typeface="AG_Souvenir"/>
              </a:rPr>
              <a:t>Спандеры</a:t>
            </a:r>
            <a:endParaRPr lang="ru-RU" sz="3600" kern="10" dirty="0">
              <a:gradFill rotWithShape="1">
                <a:gsLst>
                  <a:gs pos="0">
                    <a:srgbClr val="A603AB"/>
                  </a:gs>
                  <a:gs pos="6000">
                    <a:srgbClr val="E81766"/>
                  </a:gs>
                  <a:gs pos="13499">
                    <a:srgbClr val="EE3F17"/>
                  </a:gs>
                  <a:gs pos="24001">
                    <a:srgbClr val="FFFF00"/>
                  </a:gs>
                  <a:gs pos="32500">
                    <a:srgbClr val="1A8D48"/>
                  </a:gs>
                  <a:gs pos="39500">
                    <a:srgbClr val="0819FB"/>
                  </a:gs>
                  <a:gs pos="50000">
                    <a:srgbClr val="A603AB"/>
                  </a:gs>
                  <a:gs pos="60501">
                    <a:srgbClr val="0819FB"/>
                  </a:gs>
                  <a:gs pos="67500">
                    <a:srgbClr val="1A8D48"/>
                  </a:gs>
                  <a:gs pos="75999">
                    <a:srgbClr val="FFFF00"/>
                  </a:gs>
                  <a:gs pos="86501">
                    <a:srgbClr val="EE3F17"/>
                  </a:gs>
                  <a:gs pos="94000">
                    <a:srgbClr val="E81766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28398" dir="3806097" algn="ctr" rotWithShape="0">
                  <a:srgbClr val="6600CC"/>
                </a:outerShdw>
              </a:effectLst>
              <a:latin typeface="AG_Souveni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Пользователь\Desktop\физра нетрадиц\DSC07482.JPG"/>
          <p:cNvPicPr>
            <a:picLocks noGrp="1"/>
          </p:cNvPicPr>
          <p:nvPr>
            <p:ph idx="1"/>
          </p:nvPr>
        </p:nvPicPr>
        <p:blipFill>
          <a:blip r:embed="rId2" cstate="screen">
            <a:lum bright="10000" contrast="20000"/>
          </a:blip>
          <a:srcRect/>
          <a:stretch>
            <a:fillRect/>
          </a:stretch>
        </p:blipFill>
        <p:spPr bwMode="auto">
          <a:xfrm rot="21144560">
            <a:off x="1033722" y="1600191"/>
            <a:ext cx="2857520" cy="3943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7" name="Picture 5" descr="http://kaz.docdat.com/pars_docs/refs/73/72229/72229_html_3ced6ba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397414">
            <a:off x="5422134" y="1719808"/>
            <a:ext cx="2786821" cy="3753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WordArt 5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xfrm>
            <a:off x="2500298" y="500042"/>
            <a:ext cx="3543296" cy="654032"/>
          </a:xfrm>
          <a:prstGeom prst="rect">
            <a:avLst/>
          </a:prstGeom>
        </p:spPr>
        <p:txBody>
          <a:bodyPr wrap="none" fromWordArt="1"/>
          <a:lstStyle/>
          <a:p>
            <a:r>
              <a:rPr lang="ru-RU" sz="3600" kern="10" dirty="0" smtClean="0"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499">
                      <a:srgbClr val="EE3F17"/>
                    </a:gs>
                    <a:gs pos="24001">
                      <a:srgbClr val="FFFF00"/>
                    </a:gs>
                    <a:gs pos="32500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0">
                      <a:srgbClr val="1A8D48"/>
                    </a:gs>
                    <a:gs pos="75999">
                      <a:srgbClr val="FFFF00"/>
                    </a:gs>
                    <a:gs pos="86501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28398" dir="3806097" algn="ctr" rotWithShape="0">
                    <a:srgbClr val="6600CC"/>
                  </a:outerShdw>
                </a:effectLst>
                <a:latin typeface="AG_Souvenir"/>
              </a:rPr>
              <a:t>Ленты и мячи</a:t>
            </a:r>
            <a:endParaRPr lang="ru-RU" sz="3600" kern="10" dirty="0">
              <a:gradFill rotWithShape="1">
                <a:gsLst>
                  <a:gs pos="0">
                    <a:srgbClr val="A603AB"/>
                  </a:gs>
                  <a:gs pos="6000">
                    <a:srgbClr val="E81766"/>
                  </a:gs>
                  <a:gs pos="13499">
                    <a:srgbClr val="EE3F17"/>
                  </a:gs>
                  <a:gs pos="24001">
                    <a:srgbClr val="FFFF00"/>
                  </a:gs>
                  <a:gs pos="32500">
                    <a:srgbClr val="1A8D48"/>
                  </a:gs>
                  <a:gs pos="39500">
                    <a:srgbClr val="0819FB"/>
                  </a:gs>
                  <a:gs pos="50000">
                    <a:srgbClr val="A603AB"/>
                  </a:gs>
                  <a:gs pos="60501">
                    <a:srgbClr val="0819FB"/>
                  </a:gs>
                  <a:gs pos="67500">
                    <a:srgbClr val="1A8D48"/>
                  </a:gs>
                  <a:gs pos="75999">
                    <a:srgbClr val="FFFF00"/>
                  </a:gs>
                  <a:gs pos="86501">
                    <a:srgbClr val="EE3F17"/>
                  </a:gs>
                  <a:gs pos="94000">
                    <a:srgbClr val="E81766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28398" dir="3806097" algn="ctr" rotWithShape="0">
                  <a:srgbClr val="6600CC"/>
                </a:outerShdw>
              </a:effectLst>
              <a:latin typeface="AG_Souveni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G:\физра\DSC0595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00562" y="1071546"/>
            <a:ext cx="4000528" cy="3172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5" name="WordArt 2"/>
          <p:cNvSpPr>
            <a:spLocks noGrp="1" noChangeArrowheads="1" noChangeShapeType="1" noTextEdit="1"/>
          </p:cNvSpPr>
          <p:nvPr/>
        </p:nvSpPr>
        <p:spPr bwMode="auto">
          <a:xfrm>
            <a:off x="1643042" y="357166"/>
            <a:ext cx="6286500" cy="357188"/>
          </a:xfrm>
          <a:prstGeom prst="rect">
            <a:avLst/>
          </a:prstGeom>
        </p:spPr>
        <p:txBody>
          <a:bodyPr wrap="none" fromWordArt="1"/>
          <a:lstStyle/>
          <a:p>
            <a:r>
              <a:rPr lang="ru-RU" sz="3600" kern="10" dirty="0" smtClean="0"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499">
                      <a:srgbClr val="EE3F17"/>
                    </a:gs>
                    <a:gs pos="24001">
                      <a:srgbClr val="FFFF00"/>
                    </a:gs>
                    <a:gs pos="32500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0">
                      <a:srgbClr val="1A8D48"/>
                    </a:gs>
                    <a:gs pos="75999">
                      <a:srgbClr val="FFFF00"/>
                    </a:gs>
                    <a:gs pos="86501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7961" dir="2700000" algn="ctr" rotWithShape="0">
                    <a:srgbClr val="6600CC"/>
                  </a:outerShdw>
                </a:effectLst>
                <a:latin typeface="AG_Souvenir"/>
              </a:rPr>
              <a:t>Спортивные тренажеры</a:t>
            </a:r>
            <a:endParaRPr lang="ru-RU" sz="3600" kern="10" dirty="0">
              <a:gradFill rotWithShape="1">
                <a:gsLst>
                  <a:gs pos="0">
                    <a:srgbClr val="A603AB"/>
                  </a:gs>
                  <a:gs pos="6000">
                    <a:srgbClr val="E81766"/>
                  </a:gs>
                  <a:gs pos="13499">
                    <a:srgbClr val="EE3F17"/>
                  </a:gs>
                  <a:gs pos="24001">
                    <a:srgbClr val="FFFF00"/>
                  </a:gs>
                  <a:gs pos="32500">
                    <a:srgbClr val="1A8D48"/>
                  </a:gs>
                  <a:gs pos="39500">
                    <a:srgbClr val="0819FB"/>
                  </a:gs>
                  <a:gs pos="50000">
                    <a:srgbClr val="A603AB"/>
                  </a:gs>
                  <a:gs pos="60501">
                    <a:srgbClr val="0819FB"/>
                  </a:gs>
                  <a:gs pos="67500">
                    <a:srgbClr val="1A8D48"/>
                  </a:gs>
                  <a:gs pos="75999">
                    <a:srgbClr val="FFFF00"/>
                  </a:gs>
                  <a:gs pos="86501">
                    <a:srgbClr val="EE3F17"/>
                  </a:gs>
                  <a:gs pos="94000">
                    <a:srgbClr val="E81766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17961" dir="2700000" algn="ctr" rotWithShape="0">
                  <a:srgbClr val="6600CC"/>
                </a:outerShdw>
              </a:effectLst>
              <a:latin typeface="AG_Souvenir"/>
            </a:endParaRPr>
          </a:p>
        </p:txBody>
      </p:sp>
      <p:pic>
        <p:nvPicPr>
          <p:cNvPr id="21508" name="Picture 4" descr="G:\физра\DSC0597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472" y="1020196"/>
            <a:ext cx="3500462" cy="317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9" name="Picture 5" descr="G:\физра\DSC0596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357422" y="3714752"/>
            <a:ext cx="4143404" cy="2776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G:\физра\DSC059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928662" y="3929066"/>
            <a:ext cx="3214710" cy="2136160"/>
          </a:xfrm>
          <a:effectLst>
            <a:softEdge rad="112500"/>
          </a:effectLst>
        </p:spPr>
      </p:pic>
      <p:pic>
        <p:nvPicPr>
          <p:cNvPr id="22531" name="Picture 3" descr="G:\физра\DSC0600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487899">
            <a:off x="5399001" y="1817593"/>
            <a:ext cx="2738564" cy="3807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3" name="Picture 5" descr="G:\физра\DSC0599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1472" y="1571612"/>
            <a:ext cx="3332585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41" name="WordArt 3"/>
          <p:cNvSpPr>
            <a:spLocks noGrp="1" noChangeArrowheads="1" noChangeShapeType="1" noTextEdit="1"/>
          </p:cNvSpPr>
          <p:nvPr/>
        </p:nvSpPr>
        <p:spPr bwMode="auto">
          <a:xfrm>
            <a:off x="857250" y="500063"/>
            <a:ext cx="7615238" cy="511175"/>
          </a:xfrm>
          <a:prstGeom prst="rect">
            <a:avLst/>
          </a:prstGeom>
        </p:spPr>
        <p:txBody>
          <a:bodyPr wrap="none" fromWordArt="1"/>
          <a:lstStyle/>
          <a:p>
            <a:r>
              <a:rPr lang="ru-RU" sz="3600" kern="10" smtClean="0"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499">
                      <a:srgbClr val="EE3F17"/>
                    </a:gs>
                    <a:gs pos="24001">
                      <a:srgbClr val="FFFF00"/>
                    </a:gs>
                    <a:gs pos="32500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0">
                      <a:srgbClr val="1A8D48"/>
                    </a:gs>
                    <a:gs pos="75999">
                      <a:srgbClr val="FFFF00"/>
                    </a:gs>
                    <a:gs pos="86501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7961" dir="2700000" algn="ctr" rotWithShape="0">
                    <a:srgbClr val="6600CC"/>
                  </a:outerShdw>
                </a:effectLst>
                <a:latin typeface="AG_Souvenir"/>
              </a:rPr>
              <a:t>Физ.оборудование на прогулке</a:t>
            </a:r>
            <a:endParaRPr lang="ru-RU" sz="3600" kern="10">
              <a:gradFill rotWithShape="1">
                <a:gsLst>
                  <a:gs pos="0">
                    <a:srgbClr val="A603AB"/>
                  </a:gs>
                  <a:gs pos="6000">
                    <a:srgbClr val="E81766"/>
                  </a:gs>
                  <a:gs pos="13499">
                    <a:srgbClr val="EE3F17"/>
                  </a:gs>
                  <a:gs pos="24001">
                    <a:srgbClr val="FFFF00"/>
                  </a:gs>
                  <a:gs pos="32500">
                    <a:srgbClr val="1A8D48"/>
                  </a:gs>
                  <a:gs pos="39500">
                    <a:srgbClr val="0819FB"/>
                  </a:gs>
                  <a:gs pos="50000">
                    <a:srgbClr val="A603AB"/>
                  </a:gs>
                  <a:gs pos="60501">
                    <a:srgbClr val="0819FB"/>
                  </a:gs>
                  <a:gs pos="67500">
                    <a:srgbClr val="1A8D48"/>
                  </a:gs>
                  <a:gs pos="75999">
                    <a:srgbClr val="FFFF00"/>
                  </a:gs>
                  <a:gs pos="86501">
                    <a:srgbClr val="EE3F17"/>
                  </a:gs>
                  <a:gs pos="94000">
                    <a:srgbClr val="E81766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17961" dir="2700000" algn="ctr" rotWithShape="0">
                  <a:srgbClr val="6600CC"/>
                </a:outerShdw>
              </a:effectLst>
              <a:latin typeface="AG_Souveni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C00000"/>
                </a:solidFill>
                <a:latin typeface="Arno Pro Smbd Subhead" pitchFamily="18" charset="0"/>
              </a:rPr>
              <a:t>Физическое воспитание.</a:t>
            </a:r>
            <a:br>
              <a:rPr lang="ru-RU" sz="2800" b="1" smtClean="0">
                <a:solidFill>
                  <a:srgbClr val="C00000"/>
                </a:solidFill>
                <a:latin typeface="Arno Pro Smbd Subhead" pitchFamily="18" charset="0"/>
              </a:rPr>
            </a:br>
            <a:r>
              <a:rPr lang="ru-RU" sz="2800" b="1" smtClean="0">
                <a:solidFill>
                  <a:srgbClr val="C00000"/>
                </a:solidFill>
                <a:latin typeface="Arno Pro Smbd Subhead" pitchFamily="18" charset="0"/>
              </a:rPr>
              <a:t>Воспитание культурно-гигиенических навыков.</a:t>
            </a:r>
            <a:br>
              <a:rPr lang="ru-RU" sz="2800" b="1" smtClean="0">
                <a:solidFill>
                  <a:srgbClr val="C00000"/>
                </a:solidFill>
                <a:latin typeface="Arno Pro Smbd Subhead" pitchFamily="18" charset="0"/>
              </a:rPr>
            </a:br>
            <a:r>
              <a:rPr lang="ru-RU" sz="2800" b="1" smtClean="0">
                <a:solidFill>
                  <a:srgbClr val="002060"/>
                </a:solidFill>
                <a:latin typeface="Arno Pro Smbd Subhead" pitchFamily="18" charset="0"/>
              </a:rPr>
              <a:t>К концу года дети могут</a:t>
            </a:r>
            <a:r>
              <a:rPr lang="ru-RU" sz="2800" b="1" smtClean="0">
                <a:solidFill>
                  <a:srgbClr val="C00000"/>
                </a:solidFill>
                <a:latin typeface="Arno Pro Smbd Subhead" pitchFamily="18" charset="0"/>
              </a:rPr>
              <a:t>: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latin typeface="Arno Pro Smbd Subhead" pitchFamily="18" charset="0"/>
              </a:rPr>
              <a:t>Ходить и бегать легко, ритмично, сохраняя правильную осанку, направление и темп;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no Pro Smbd Subhead" pitchFamily="18" charset="0"/>
              </a:rPr>
              <a:t>Лазать по гимнастической стенке (высота 2,5 метра) с изменением темпа;</a:t>
            </a:r>
          </a:p>
          <a:p>
            <a:r>
              <a:rPr lang="ru-RU" sz="2400" dirty="0" smtClean="0">
                <a:solidFill>
                  <a:srgbClr val="CC0000"/>
                </a:solidFill>
                <a:latin typeface="Arno Pro Smbd Subhead" pitchFamily="18" charset="0"/>
              </a:rPr>
              <a:t>Прыгать с высоты 30 см., в длину с места (не менее 80 см.), с разбега (не менее 100 см.), в высоту с разбега (не менее 40 см.), прыгать через короткую и длинную скакалку</a:t>
            </a:r>
            <a:r>
              <a:rPr lang="ru-RU" sz="2400" dirty="0" smtClean="0">
                <a:latin typeface="Arno Pro Smbd Subhead" pitchFamily="18" charset="0"/>
              </a:rPr>
              <a:t>;</a:t>
            </a:r>
          </a:p>
          <a:p>
            <a:r>
              <a:rPr lang="ru-RU" sz="2400" dirty="0" smtClean="0">
                <a:solidFill>
                  <a:srgbClr val="6600CC"/>
                </a:solidFill>
                <a:latin typeface="Arno Pro Smbd Subhead" pitchFamily="18" charset="0"/>
              </a:rPr>
              <a:t>Метать предметы правой и левой рукой на расстояние 5-9 метров;</a:t>
            </a:r>
          </a:p>
          <a:p>
            <a:r>
              <a:rPr lang="ru-RU" sz="2400" dirty="0" smtClean="0">
                <a:solidFill>
                  <a:srgbClr val="008000"/>
                </a:solidFill>
                <a:latin typeface="Arno Pro Smbd Subhead" pitchFamily="18" charset="0"/>
              </a:rPr>
              <a:t>Бросать мяч вверх, о землю и ловить его одной рукой, отбивать мяч на месте не менее 10 раз</a:t>
            </a:r>
            <a:r>
              <a:rPr lang="ru-RU" sz="2400" dirty="0" smtClean="0">
                <a:latin typeface="Arno Pro Smbd Subhead" pitchFamily="18" charset="0"/>
              </a:rPr>
              <a:t>;</a:t>
            </a:r>
          </a:p>
          <a:p>
            <a:endParaRPr lang="ru-RU" sz="2400" dirty="0" smtClean="0">
              <a:latin typeface="Arno Pro Smbd Subhea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C00000"/>
                </a:solidFill>
                <a:latin typeface="Arno Pro Smbd Subhead" pitchFamily="18" charset="0"/>
              </a:rPr>
              <a:t>Физическое воспитание.</a:t>
            </a:r>
            <a:br>
              <a:rPr lang="ru-RU" sz="2800" b="1" smtClean="0">
                <a:solidFill>
                  <a:srgbClr val="C00000"/>
                </a:solidFill>
                <a:latin typeface="Arno Pro Smbd Subhead" pitchFamily="18" charset="0"/>
              </a:rPr>
            </a:br>
            <a:r>
              <a:rPr lang="ru-RU" sz="2800" b="1" smtClean="0">
                <a:solidFill>
                  <a:srgbClr val="C00000"/>
                </a:solidFill>
                <a:latin typeface="Arno Pro Smbd Subhead" pitchFamily="18" charset="0"/>
              </a:rPr>
              <a:t>Воспитание культурно-гигиенических навыков.</a:t>
            </a:r>
            <a:br>
              <a:rPr lang="ru-RU" sz="2800" b="1" smtClean="0">
                <a:solidFill>
                  <a:srgbClr val="C00000"/>
                </a:solidFill>
                <a:latin typeface="Arno Pro Smbd Subhead" pitchFamily="18" charset="0"/>
              </a:rPr>
            </a:br>
            <a:r>
              <a:rPr lang="ru-RU" sz="2800" b="1" smtClean="0">
                <a:solidFill>
                  <a:srgbClr val="002060"/>
                </a:solidFill>
                <a:latin typeface="Arno Pro Smbd Subhead" pitchFamily="18" charset="0"/>
              </a:rPr>
              <a:t>К концу года дети могут</a:t>
            </a:r>
            <a:r>
              <a:rPr lang="ru-RU" sz="2800" b="1" smtClean="0">
                <a:solidFill>
                  <a:srgbClr val="C00000"/>
                </a:solidFill>
                <a:latin typeface="Arno Pro Smbd Subhead" pitchFamily="18" charset="0"/>
              </a:rPr>
              <a:t>:</a:t>
            </a:r>
            <a:endParaRPr lang="ru-RU" sz="2800" smtClean="0">
              <a:latin typeface="Arno Pro Smbd Subhead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sz="2400" dirty="0" smtClean="0">
                <a:solidFill>
                  <a:srgbClr val="FF0066"/>
                </a:solidFill>
                <a:latin typeface="Arno Pro Smbd Subhead" pitchFamily="18" charset="0"/>
              </a:rPr>
              <a:t>перестраиваться в колонну по трое, четверо; равняться, размыкаться в колонне, шеренге; выполнять повороты направо, налево, кругом;</a:t>
            </a:r>
          </a:p>
          <a:p>
            <a:pPr>
              <a:defRPr/>
            </a:pPr>
            <a:r>
              <a:rPr lang="ru-RU" sz="2400" dirty="0" smtClean="0">
                <a:solidFill>
                  <a:srgbClr val="008000"/>
                </a:solidFill>
                <a:latin typeface="Arno Pro Smbd Subhead" pitchFamily="18" charset="0"/>
              </a:rPr>
              <a:t>ходить на лыжах скользящим шагом на расстояние около двух километров; ухаживать за лыжами;</a:t>
            </a:r>
          </a:p>
          <a:p>
            <a:pPr>
              <a:defRPr/>
            </a:pPr>
            <a:r>
              <a:rPr lang="ru-RU" sz="2400" dirty="0" smtClean="0">
                <a:latin typeface="Arno Pro Smbd Subhead" pitchFamily="18" charset="0"/>
              </a:rPr>
              <a:t>кататься на самокате;</a:t>
            </a:r>
          </a:p>
          <a:p>
            <a:pPr>
              <a:defRPr/>
            </a:pPr>
            <a:r>
              <a:rPr lang="ru-RU" sz="2400" dirty="0" smtClean="0">
                <a:solidFill>
                  <a:srgbClr val="0070C0"/>
                </a:solidFill>
                <a:latin typeface="Arno Pro Smbd Subhead" pitchFamily="18" charset="0"/>
              </a:rPr>
              <a:t>участвовать в упражнении с элементами спортивных игр;</a:t>
            </a:r>
          </a:p>
          <a:p>
            <a:pPr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no Pro Smbd Subhead" pitchFamily="18" charset="0"/>
              </a:rPr>
              <a:t>плавать произвольно.</a:t>
            </a:r>
          </a:p>
          <a:p>
            <a:pPr>
              <a:defRPr/>
            </a:pPr>
            <a:endParaRPr lang="ru-RU" sz="2800" dirty="0">
              <a:latin typeface="Arno Pro Smbd Subhea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:\физра\DSC059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lum contrast="10000"/>
          </a:blip>
          <a:srcRect/>
          <a:stretch>
            <a:fillRect/>
          </a:stretch>
        </p:blipFill>
        <p:spPr bwMode="auto">
          <a:xfrm rot="612296">
            <a:off x="687311" y="3735267"/>
            <a:ext cx="3675407" cy="2442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87" name="Picture 3" descr="H:\физра\DSC05933.JPG"/>
          <p:cNvPicPr>
            <a:picLocks noChangeAspect="1" noChangeArrowheads="1"/>
          </p:cNvPicPr>
          <p:nvPr/>
        </p:nvPicPr>
        <p:blipFill>
          <a:blip r:embed="rId3" cstate="screen">
            <a:lum contrast="10000"/>
          </a:blip>
          <a:srcRect/>
          <a:stretch>
            <a:fillRect/>
          </a:stretch>
        </p:blipFill>
        <p:spPr bwMode="auto">
          <a:xfrm rot="457964">
            <a:off x="4864689" y="1311038"/>
            <a:ext cx="3773469" cy="2507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88" name="Picture 4" descr="H:\физра\DSC05958.JPG"/>
          <p:cNvPicPr>
            <a:picLocks noChangeAspect="1" noChangeArrowheads="1"/>
          </p:cNvPicPr>
          <p:nvPr/>
        </p:nvPicPr>
        <p:blipFill>
          <a:blip r:embed="rId4" cstate="screen">
            <a:lum contrast="10000"/>
          </a:blip>
          <a:srcRect/>
          <a:stretch>
            <a:fillRect/>
          </a:stretch>
        </p:blipFill>
        <p:spPr bwMode="auto">
          <a:xfrm rot="21377322">
            <a:off x="642910" y="1071546"/>
            <a:ext cx="3729106" cy="2478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89" name="Picture 5" descr="H:\физра\DSC05964.JPG"/>
          <p:cNvPicPr>
            <a:picLocks noChangeAspect="1" noChangeArrowheads="1"/>
          </p:cNvPicPr>
          <p:nvPr/>
        </p:nvPicPr>
        <p:blipFill>
          <a:blip r:embed="rId5" cstate="screen">
            <a:lum contrast="10000"/>
          </a:blip>
          <a:srcRect/>
          <a:stretch>
            <a:fillRect/>
          </a:stretch>
        </p:blipFill>
        <p:spPr bwMode="auto">
          <a:xfrm rot="21390404">
            <a:off x="4856794" y="3899283"/>
            <a:ext cx="3786214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WordArt 5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xfrm>
            <a:off x="1928794" y="285728"/>
            <a:ext cx="5214974" cy="714380"/>
          </a:xfrm>
          <a:prstGeom prst="rect">
            <a:avLst/>
          </a:prstGeom>
        </p:spPr>
        <p:txBody>
          <a:bodyPr wrap="none" fromWordArt="1"/>
          <a:lstStyle/>
          <a:p>
            <a:r>
              <a:rPr lang="ru-RU" sz="3600" kern="10" dirty="0" smtClean="0"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499">
                      <a:srgbClr val="EE3F17"/>
                    </a:gs>
                    <a:gs pos="24001">
                      <a:srgbClr val="FFFF00"/>
                    </a:gs>
                    <a:gs pos="32500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0">
                      <a:srgbClr val="1A8D48"/>
                    </a:gs>
                    <a:gs pos="75999">
                      <a:srgbClr val="FFFF00"/>
                    </a:gs>
                    <a:gs pos="86501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28398" dir="3806097" algn="ctr" rotWithShape="0">
                    <a:srgbClr val="6600CC"/>
                  </a:outerShdw>
                </a:effectLst>
                <a:latin typeface="AG_Souvenir"/>
              </a:rPr>
              <a:t>Спасибо за внимание</a:t>
            </a:r>
            <a:endParaRPr lang="ru-RU" sz="3600" kern="10" dirty="0">
              <a:gradFill rotWithShape="1">
                <a:gsLst>
                  <a:gs pos="0">
                    <a:srgbClr val="A603AB"/>
                  </a:gs>
                  <a:gs pos="6000">
                    <a:srgbClr val="E81766"/>
                  </a:gs>
                  <a:gs pos="13499">
                    <a:srgbClr val="EE3F17"/>
                  </a:gs>
                  <a:gs pos="24001">
                    <a:srgbClr val="FFFF00"/>
                  </a:gs>
                  <a:gs pos="32500">
                    <a:srgbClr val="1A8D48"/>
                  </a:gs>
                  <a:gs pos="39500">
                    <a:srgbClr val="0819FB"/>
                  </a:gs>
                  <a:gs pos="50000">
                    <a:srgbClr val="A603AB"/>
                  </a:gs>
                  <a:gs pos="60501">
                    <a:srgbClr val="0819FB"/>
                  </a:gs>
                  <a:gs pos="67500">
                    <a:srgbClr val="1A8D48"/>
                  </a:gs>
                  <a:gs pos="75999">
                    <a:srgbClr val="FFFF00"/>
                  </a:gs>
                  <a:gs pos="86501">
                    <a:srgbClr val="EE3F17"/>
                  </a:gs>
                  <a:gs pos="94000">
                    <a:srgbClr val="E81766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28398" dir="3806097" algn="ctr" rotWithShape="0">
                  <a:srgbClr val="6600CC"/>
                </a:outerShdw>
              </a:effectLst>
              <a:latin typeface="AG_Souveni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857250"/>
            <a:ext cx="8229600" cy="714375"/>
          </a:xfrm>
        </p:spPr>
        <p:txBody>
          <a:bodyPr/>
          <a:lstStyle/>
          <a:p>
            <a:r>
              <a:rPr lang="ru-RU" sz="4800" b="1" i="1" smtClean="0">
                <a:solidFill>
                  <a:srgbClr val="0000CC"/>
                </a:solidFill>
                <a:latin typeface="Arno Pro Smbd Subhead" pitchFamily="18" charset="0"/>
              </a:rPr>
              <a:t>Движение </a:t>
            </a:r>
            <a:r>
              <a:rPr lang="ru-RU" sz="4800" b="1" smtClean="0">
                <a:solidFill>
                  <a:srgbClr val="0000CC"/>
                </a:solidFill>
                <a:latin typeface="Arno Pro Smbd Subhead" pitchFamily="18" charset="0"/>
              </a:rPr>
              <a:t>— </a:t>
            </a:r>
            <a:r>
              <a:rPr lang="ru-RU" sz="4800" b="1" i="1" smtClean="0">
                <a:solidFill>
                  <a:srgbClr val="0000CC"/>
                </a:solidFill>
                <a:latin typeface="Arno Pro Smbd Subhead" pitchFamily="18" charset="0"/>
              </a:rPr>
              <a:t>это жизнь! </a:t>
            </a:r>
            <a:br>
              <a:rPr lang="ru-RU" sz="4800" b="1" i="1" smtClean="0">
                <a:solidFill>
                  <a:srgbClr val="0000CC"/>
                </a:solidFill>
                <a:latin typeface="Arno Pro Smbd Subhead" pitchFamily="18" charset="0"/>
              </a:rPr>
            </a:br>
            <a:endParaRPr lang="ru-RU" sz="4800" smtClean="0">
              <a:solidFill>
                <a:srgbClr val="0000CC"/>
              </a:solidFill>
              <a:latin typeface="Arno Pro Smbd Subhead" pitchFamily="18" charset="0"/>
            </a:endParaRP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b="1" smtClean="0">
                <a:solidFill>
                  <a:srgbClr val="C00000"/>
                </a:solidFill>
                <a:latin typeface="Arno Pro Smbd Subhead" pitchFamily="18" charset="0"/>
              </a:rPr>
              <a:t>Целью   физического   воспитания  в </a:t>
            </a:r>
            <a:endParaRPr lang="ru-RU" sz="800" b="1" smtClean="0">
              <a:solidFill>
                <a:srgbClr val="C00000"/>
              </a:solidFill>
              <a:latin typeface="Arno Pro Smbd Subhead" pitchFamily="18" charset="0"/>
            </a:endParaRPr>
          </a:p>
          <a:p>
            <a:pPr algn="ctr">
              <a:buFontTx/>
              <a:buNone/>
            </a:pPr>
            <a:endParaRPr lang="ru-RU" sz="800" b="1" smtClean="0">
              <a:solidFill>
                <a:srgbClr val="C00000"/>
              </a:solidFill>
              <a:latin typeface="Arno Pro Smbd Subhead" pitchFamily="18" charset="0"/>
            </a:endParaRPr>
          </a:p>
          <a:p>
            <a:pPr algn="ctr">
              <a:buFontTx/>
              <a:buNone/>
            </a:pPr>
            <a:r>
              <a:rPr lang="ru-RU" b="1" smtClean="0">
                <a:solidFill>
                  <a:srgbClr val="C00000"/>
                </a:solidFill>
                <a:latin typeface="Arno Pro Smbd Subhead" pitchFamily="18" charset="0"/>
              </a:rPr>
              <a:t>  дошкольном   учреждении является </a:t>
            </a:r>
          </a:p>
          <a:p>
            <a:pPr algn="ctr">
              <a:buFontTx/>
              <a:buNone/>
            </a:pPr>
            <a:endParaRPr lang="ru-RU" sz="800" b="1" smtClean="0">
              <a:solidFill>
                <a:srgbClr val="C00000"/>
              </a:solidFill>
              <a:latin typeface="Arno Pro Smbd Subhead" pitchFamily="18" charset="0"/>
            </a:endParaRPr>
          </a:p>
          <a:p>
            <a:pPr algn="ctr">
              <a:buFontTx/>
              <a:buNone/>
            </a:pPr>
            <a:r>
              <a:rPr lang="ru-RU" b="1" smtClean="0">
                <a:solidFill>
                  <a:srgbClr val="C00000"/>
                </a:solidFill>
                <a:latin typeface="Arno Pro Smbd Subhead" pitchFamily="18" charset="0"/>
              </a:rPr>
              <a:t>формирование у детей основ  здорового </a:t>
            </a:r>
            <a:endParaRPr lang="ru-RU" sz="800" b="1" smtClean="0">
              <a:solidFill>
                <a:srgbClr val="C00000"/>
              </a:solidFill>
              <a:latin typeface="Arno Pro Smbd Subhead" pitchFamily="18" charset="0"/>
            </a:endParaRPr>
          </a:p>
          <a:p>
            <a:pPr algn="ctr">
              <a:buFontTx/>
              <a:buNone/>
            </a:pPr>
            <a:endParaRPr lang="ru-RU" sz="800" b="1" smtClean="0">
              <a:solidFill>
                <a:srgbClr val="C00000"/>
              </a:solidFill>
              <a:latin typeface="Arno Pro Smbd Subhead" pitchFamily="18" charset="0"/>
            </a:endParaRPr>
          </a:p>
          <a:p>
            <a:pPr algn="ctr">
              <a:buFontTx/>
              <a:buNone/>
            </a:pPr>
            <a:r>
              <a:rPr lang="ru-RU" b="1" smtClean="0">
                <a:solidFill>
                  <a:srgbClr val="C00000"/>
                </a:solidFill>
                <a:latin typeface="Arno Pro Smbd Subhead" pitchFamily="18" charset="0"/>
              </a:rPr>
              <a:t>образа жизни.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611188" y="1412875"/>
            <a:ext cx="4032250" cy="547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   </a:t>
            </a:r>
            <a:r>
              <a:rPr lang="ru-RU" sz="2800" i="1">
                <a:latin typeface="KursivC" pitchFamily="82" charset="0"/>
              </a:rPr>
              <a:t>При реализации задач физического воспитания в НОД, в свободной деятельности, в индивидуальной работе с детьми используется различное оборудование, в том числе и нетрадиционное.</a:t>
            </a:r>
          </a:p>
          <a:p>
            <a:r>
              <a:rPr lang="ru-RU" sz="2800" i="1">
                <a:latin typeface="KursivC" pitchFamily="82" charset="0"/>
              </a:rPr>
              <a:t>    Оборудование изготовлено совместно с педагогами и родителями воспитанников дошкольного учреждения.</a:t>
            </a:r>
          </a:p>
          <a:p>
            <a:endParaRPr lang="ru-RU" sz="2400" i="1">
              <a:latin typeface="KursivC" pitchFamily="82" charset="0"/>
            </a:endParaRPr>
          </a:p>
          <a:p>
            <a:r>
              <a:rPr lang="ru-RU"/>
              <a:t>    </a:t>
            </a: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5003800" y="1484313"/>
            <a:ext cx="3843338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    </a:t>
            </a:r>
            <a:r>
              <a:rPr lang="ru-RU" sz="2400" i="1">
                <a:latin typeface="KursivC" pitchFamily="82" charset="0"/>
              </a:rPr>
              <a:t>Для изготовления нетрадиционного физкультурного оборудования использованы различные материалы:</a:t>
            </a:r>
          </a:p>
          <a:p>
            <a:r>
              <a:rPr lang="ru-RU" sz="2400" i="1">
                <a:latin typeface="KursivC" pitchFamily="82" charset="0"/>
              </a:rPr>
              <a:t>фанера, ткань, клеёнка, дерматин, линолеум, веревки, пластиковые бутылки, крышки, пробки, капсулы от киндер-яиц, атласные ленты.</a:t>
            </a:r>
          </a:p>
          <a:p>
            <a:r>
              <a:rPr lang="ru-RU" sz="2400" i="1">
                <a:latin typeface="KursivC" pitchFamily="82" charset="0"/>
              </a:rPr>
              <a:t>    Оборудование мобильно, соответствует требованиям техники безопасности, поддаётся санитарной обработке.</a:t>
            </a:r>
          </a:p>
        </p:txBody>
      </p:sp>
      <p:sp>
        <p:nvSpPr>
          <p:cNvPr id="4100" name="WordArt 6" descr="MPj04330900000[1]"/>
          <p:cNvSpPr>
            <a:spLocks noChangeArrowheads="1" noChangeShapeType="1" noTextEdit="1"/>
          </p:cNvSpPr>
          <p:nvPr/>
        </p:nvSpPr>
        <p:spPr bwMode="auto">
          <a:xfrm>
            <a:off x="1476375" y="404813"/>
            <a:ext cx="655320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8000">
                  <a:solidFill>
                    <a:srgbClr val="1F1FAD"/>
                  </a:solidFill>
                  <a:miter lim="800000"/>
                  <a:headEnd/>
                  <a:tailEnd/>
                </a:ln>
                <a:noFill/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BeeskneesCTT"/>
              </a:rPr>
              <a:t>Нетрадиционное </a:t>
            </a:r>
          </a:p>
          <a:p>
            <a:pPr algn="ctr"/>
            <a:r>
              <a:rPr lang="ru-RU" sz="3600" b="1" kern="10">
                <a:ln w="18000">
                  <a:solidFill>
                    <a:srgbClr val="1F1FAD"/>
                  </a:solidFill>
                  <a:miter lim="800000"/>
                  <a:headEnd/>
                  <a:tailEnd/>
                </a:ln>
                <a:noFill/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BeeskneesCTT"/>
              </a:rPr>
              <a:t>физкультурное оборудование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5"/>
          <p:cNvSpPr>
            <a:spLocks noChangeArrowheads="1" noChangeShapeType="1" noTextEdit="1"/>
          </p:cNvSpPr>
          <p:nvPr/>
        </p:nvSpPr>
        <p:spPr bwMode="auto">
          <a:xfrm>
            <a:off x="2195513" y="333375"/>
            <a:ext cx="513397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499">
                      <a:srgbClr val="EE3F17"/>
                    </a:gs>
                    <a:gs pos="24001">
                      <a:srgbClr val="FFFF00"/>
                    </a:gs>
                    <a:gs pos="32500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0">
                      <a:srgbClr val="1A8D48"/>
                    </a:gs>
                    <a:gs pos="75999">
                      <a:srgbClr val="FFFF00"/>
                    </a:gs>
                    <a:gs pos="86501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28398" dir="3806097" algn="ctr" rotWithShape="0">
                    <a:srgbClr val="6600CC"/>
                  </a:outerShdw>
                </a:effectLst>
                <a:latin typeface="AG_Souvenir"/>
              </a:rPr>
              <a:t>Массажные дорожки</a:t>
            </a:r>
          </a:p>
        </p:txBody>
      </p:sp>
      <p:sp>
        <p:nvSpPr>
          <p:cNvPr id="4099" name="WordArt 7"/>
          <p:cNvSpPr>
            <a:spLocks noChangeArrowheads="1" noChangeShapeType="1" noTextEdit="1"/>
          </p:cNvSpPr>
          <p:nvPr/>
        </p:nvSpPr>
        <p:spPr bwMode="auto">
          <a:xfrm>
            <a:off x="5286380" y="1071546"/>
            <a:ext cx="3460745" cy="1350978"/>
          </a:xfrm>
          <a:prstGeom prst="rect">
            <a:avLst/>
          </a:prstGeom>
        </p:spPr>
        <p:txBody>
          <a:bodyPr wrap="none" fromWordArt="1">
            <a:prstTxWarp prst="textSlantDown">
              <a:avLst>
                <a:gd name="adj" fmla="val 67056"/>
              </a:avLst>
            </a:prstTxWarp>
          </a:bodyPr>
          <a:lstStyle/>
          <a:p>
            <a:pPr algn="ctr">
              <a:defRPr/>
            </a:pPr>
            <a:r>
              <a:rPr lang="ru-RU" sz="3600" b="1" i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2F005E">
                        <a:alpha val="79999"/>
                      </a:srgbClr>
                    </a:gs>
                    <a:gs pos="50000">
                      <a:srgbClr val="6600CC">
                        <a:alpha val="79999"/>
                      </a:srgbClr>
                    </a:gs>
                    <a:gs pos="100000">
                      <a:srgbClr val="2F005E">
                        <a:alpha val="79999"/>
                      </a:srgbClr>
                    </a:gs>
                  </a:gsLst>
                  <a:lin ang="5400000" scaled="1"/>
                </a:gradFill>
                <a:latin typeface="Arbat"/>
              </a:rPr>
              <a:t>Предназначены для массажа стоп </a:t>
            </a:r>
          </a:p>
          <a:p>
            <a:pPr algn="ctr">
              <a:defRPr/>
            </a:pPr>
            <a:r>
              <a:rPr lang="ru-RU" sz="3600" b="1" i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2F005E">
                        <a:alpha val="79999"/>
                      </a:srgbClr>
                    </a:gs>
                    <a:gs pos="50000">
                      <a:srgbClr val="6600CC">
                        <a:alpha val="79999"/>
                      </a:srgbClr>
                    </a:gs>
                    <a:gs pos="100000">
                      <a:srgbClr val="2F005E">
                        <a:alpha val="79999"/>
                      </a:srgbClr>
                    </a:gs>
                  </a:gsLst>
                  <a:lin ang="5400000" scaled="1"/>
                </a:gradFill>
                <a:latin typeface="Arbat"/>
              </a:rPr>
              <a:t>и применяются для профилактики</a:t>
            </a:r>
          </a:p>
          <a:p>
            <a:pPr algn="ctr">
              <a:defRPr/>
            </a:pPr>
            <a:r>
              <a:rPr lang="ru-RU" sz="3600" b="1" i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2F005E">
                        <a:alpha val="79999"/>
                      </a:srgbClr>
                    </a:gs>
                    <a:gs pos="50000">
                      <a:srgbClr val="6600CC">
                        <a:alpha val="79999"/>
                      </a:srgbClr>
                    </a:gs>
                    <a:gs pos="100000">
                      <a:srgbClr val="2F005E">
                        <a:alpha val="79999"/>
                      </a:srgbClr>
                    </a:gs>
                  </a:gsLst>
                  <a:lin ang="5400000" scaled="1"/>
                </a:gradFill>
                <a:latin typeface="Arbat"/>
              </a:rPr>
              <a:t> плоскостопия у детей</a:t>
            </a:r>
            <a:r>
              <a:rPr lang="ru-RU" sz="3600" i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2F005E">
                        <a:alpha val="79999"/>
                      </a:srgbClr>
                    </a:gs>
                    <a:gs pos="50000">
                      <a:srgbClr val="6600CC">
                        <a:alpha val="79999"/>
                      </a:srgbClr>
                    </a:gs>
                    <a:gs pos="100000">
                      <a:srgbClr val="2F005E">
                        <a:alpha val="79999"/>
                      </a:srgbClr>
                    </a:gs>
                  </a:gsLst>
                  <a:lin ang="5400000" scaled="1"/>
                </a:gradFill>
                <a:latin typeface="Arbat"/>
              </a:rPr>
              <a:t>. </a:t>
            </a:r>
          </a:p>
        </p:txBody>
      </p:sp>
      <p:pic>
        <p:nvPicPr>
          <p:cNvPr id="4100" name="Picture 12" descr="G:\физра\DSC0588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-408366">
            <a:off x="1057275" y="1706563"/>
            <a:ext cx="2674938" cy="3908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G:\физра\DSC0587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492676">
            <a:off x="5126250" y="2260313"/>
            <a:ext cx="2926475" cy="3969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G:\физра\DSC058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lum contrast="10000"/>
          </a:blip>
          <a:srcRect/>
          <a:stretch>
            <a:fillRect/>
          </a:stretch>
        </p:blipFill>
        <p:spPr>
          <a:xfrm rot="351248">
            <a:off x="5355621" y="1634856"/>
            <a:ext cx="2861062" cy="4305618"/>
          </a:xfrm>
          <a:effectLst>
            <a:softEdge rad="112500"/>
          </a:effectLst>
        </p:spPr>
      </p:pic>
      <p:pic>
        <p:nvPicPr>
          <p:cNvPr id="23555" name="Picture 3" descr="G:\физра\DSC05871.JPG"/>
          <p:cNvPicPr>
            <a:picLocks noChangeAspect="1" noChangeArrowheads="1"/>
          </p:cNvPicPr>
          <p:nvPr/>
        </p:nvPicPr>
        <p:blipFill>
          <a:blip r:embed="rId3" cstate="screen">
            <a:lum contrast="10000"/>
          </a:blip>
          <a:srcRect/>
          <a:stretch>
            <a:fillRect/>
          </a:stretch>
        </p:blipFill>
        <p:spPr bwMode="auto">
          <a:xfrm rot="21151895">
            <a:off x="819060" y="1821696"/>
            <a:ext cx="3677370" cy="4179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8" name="WordArt 5"/>
          <p:cNvSpPr>
            <a:spLocks noGrp="1" noChangeArrowheads="1" noChangeShapeType="1" noTextEdit="1"/>
          </p:cNvSpPr>
          <p:nvPr/>
        </p:nvSpPr>
        <p:spPr bwMode="auto">
          <a:xfrm>
            <a:off x="1714500" y="500063"/>
            <a:ext cx="5715000" cy="357187"/>
          </a:xfrm>
          <a:prstGeom prst="rect">
            <a:avLst/>
          </a:prstGeom>
        </p:spPr>
        <p:txBody>
          <a:bodyPr wrap="none" fromWordArt="1"/>
          <a:lstStyle/>
          <a:p>
            <a:r>
              <a:rPr lang="ru-RU" sz="3600" kern="10" dirty="0" smtClean="0"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499">
                      <a:srgbClr val="EE3F17"/>
                    </a:gs>
                    <a:gs pos="24001">
                      <a:srgbClr val="FFFF00"/>
                    </a:gs>
                    <a:gs pos="32500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0">
                      <a:srgbClr val="1A8D48"/>
                    </a:gs>
                    <a:gs pos="75999">
                      <a:srgbClr val="FFFF00"/>
                    </a:gs>
                    <a:gs pos="86501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28398" dir="3806097" algn="ctr" rotWithShape="0">
                    <a:srgbClr val="6600CC"/>
                  </a:outerShdw>
                </a:effectLst>
                <a:latin typeface="AG_Souvenir"/>
              </a:rPr>
              <a:t>Массажные дорожки</a:t>
            </a:r>
            <a:endParaRPr lang="ru-RU" sz="3600" kern="10" dirty="0">
              <a:gradFill rotWithShape="1">
                <a:gsLst>
                  <a:gs pos="0">
                    <a:srgbClr val="A603AB"/>
                  </a:gs>
                  <a:gs pos="6000">
                    <a:srgbClr val="E81766"/>
                  </a:gs>
                  <a:gs pos="13499">
                    <a:srgbClr val="EE3F17"/>
                  </a:gs>
                  <a:gs pos="24001">
                    <a:srgbClr val="FFFF00"/>
                  </a:gs>
                  <a:gs pos="32500">
                    <a:srgbClr val="1A8D48"/>
                  </a:gs>
                  <a:gs pos="39500">
                    <a:srgbClr val="0819FB"/>
                  </a:gs>
                  <a:gs pos="50000">
                    <a:srgbClr val="A603AB"/>
                  </a:gs>
                  <a:gs pos="60501">
                    <a:srgbClr val="0819FB"/>
                  </a:gs>
                  <a:gs pos="67500">
                    <a:srgbClr val="1A8D48"/>
                  </a:gs>
                  <a:gs pos="75999">
                    <a:srgbClr val="FFFF00"/>
                  </a:gs>
                  <a:gs pos="86501">
                    <a:srgbClr val="EE3F17"/>
                  </a:gs>
                  <a:gs pos="94000">
                    <a:srgbClr val="E81766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28398" dir="3806097" algn="ctr" rotWithShape="0">
                  <a:srgbClr val="6600CC"/>
                </a:outerShdw>
              </a:effectLst>
              <a:latin typeface="AG_Souveni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357188" y="1285875"/>
            <a:ext cx="3856037" cy="20716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2856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2F005E">
                        <a:alpha val="79999"/>
                      </a:srgbClr>
                    </a:gs>
                    <a:gs pos="50000">
                      <a:srgbClr val="6600CC">
                        <a:alpha val="79999"/>
                      </a:srgbClr>
                    </a:gs>
                    <a:gs pos="100000">
                      <a:srgbClr val="2F005E">
                        <a:alpha val="79999"/>
                      </a:srgbClr>
                    </a:gs>
                  </a:gsLst>
                  <a:lin ang="5400000" scaled="1"/>
                </a:gradFill>
                <a:latin typeface="Arbat"/>
              </a:rPr>
              <a:t>Развивает координацию движений, </a:t>
            </a:r>
          </a:p>
          <a:p>
            <a:pPr algn="ctr"/>
            <a:r>
              <a:rPr lang="ru-RU" sz="3600" b="1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2F005E">
                        <a:alpha val="79999"/>
                      </a:srgbClr>
                    </a:gs>
                    <a:gs pos="50000">
                      <a:srgbClr val="6600CC">
                        <a:alpha val="79999"/>
                      </a:srgbClr>
                    </a:gs>
                    <a:gs pos="100000">
                      <a:srgbClr val="2F005E">
                        <a:alpha val="79999"/>
                      </a:srgbClr>
                    </a:gs>
                  </a:gsLst>
                  <a:lin ang="5400000" scaled="1"/>
                </a:gradFill>
                <a:latin typeface="Arbat"/>
              </a:rPr>
              <a:t> равновесие.</a:t>
            </a:r>
          </a:p>
          <a:p>
            <a:pPr algn="ctr"/>
            <a:r>
              <a:rPr lang="ru-RU" sz="3600" b="1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2F005E">
                        <a:alpha val="79999"/>
                      </a:srgbClr>
                    </a:gs>
                    <a:gs pos="50000">
                      <a:srgbClr val="6600CC">
                        <a:alpha val="79999"/>
                      </a:srgbClr>
                    </a:gs>
                    <a:gs pos="100000">
                      <a:srgbClr val="2F005E">
                        <a:alpha val="79999"/>
                      </a:srgbClr>
                    </a:gs>
                  </a:gsLst>
                  <a:lin ang="5400000" scaled="1"/>
                </a:gradFill>
                <a:latin typeface="Arbat"/>
              </a:rPr>
              <a:t>Используется при обучении</a:t>
            </a:r>
          </a:p>
          <a:p>
            <a:pPr algn="ctr"/>
            <a:r>
              <a:rPr lang="ru-RU" sz="3600" b="1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2F005E">
                        <a:alpha val="79999"/>
                      </a:srgbClr>
                    </a:gs>
                    <a:gs pos="50000">
                      <a:srgbClr val="6600CC">
                        <a:alpha val="79999"/>
                      </a:srgbClr>
                    </a:gs>
                    <a:gs pos="100000">
                      <a:srgbClr val="2F005E">
                        <a:alpha val="79999"/>
                      </a:srgbClr>
                    </a:gs>
                  </a:gsLst>
                  <a:lin ang="5400000" scaled="1"/>
                </a:gradFill>
                <a:latin typeface="Arbat"/>
              </a:rPr>
              <a:t>прыжкам на одной,  двух ногах,</a:t>
            </a:r>
          </a:p>
          <a:p>
            <a:pPr algn="ctr"/>
            <a:r>
              <a:rPr lang="ru-RU" sz="3600" b="1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2F005E">
                        <a:alpha val="79999"/>
                      </a:srgbClr>
                    </a:gs>
                    <a:gs pos="50000">
                      <a:srgbClr val="6600CC">
                        <a:alpha val="79999"/>
                      </a:srgbClr>
                    </a:gs>
                    <a:gs pos="100000">
                      <a:srgbClr val="2F005E">
                        <a:alpha val="79999"/>
                      </a:srgbClr>
                    </a:gs>
                  </a:gsLst>
                  <a:lin ang="5400000" scaled="1"/>
                </a:gradFill>
                <a:latin typeface="Arbat"/>
              </a:rPr>
              <a:t>прыжках с поворотами вправо,  влево,</a:t>
            </a:r>
          </a:p>
          <a:p>
            <a:pPr algn="ctr"/>
            <a:r>
              <a:rPr lang="ru-RU" sz="3600" b="1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2F005E">
                        <a:alpha val="79999"/>
                      </a:srgbClr>
                    </a:gs>
                    <a:gs pos="50000">
                      <a:srgbClr val="6600CC">
                        <a:alpha val="79999"/>
                      </a:srgbClr>
                    </a:gs>
                    <a:gs pos="100000">
                      <a:srgbClr val="2F005E">
                        <a:alpha val="79999"/>
                      </a:srgbClr>
                    </a:gs>
                  </a:gsLst>
                  <a:lin ang="5400000" scaled="1"/>
                </a:gradFill>
                <a:latin typeface="Arbat"/>
              </a:rPr>
              <a:t>с продвижением вперед.</a:t>
            </a:r>
          </a:p>
        </p:txBody>
      </p:sp>
      <p:sp>
        <p:nvSpPr>
          <p:cNvPr id="7171" name="WordArt 3"/>
          <p:cNvSpPr>
            <a:spLocks noChangeArrowheads="1" noChangeShapeType="1" noTextEdit="1"/>
          </p:cNvSpPr>
          <p:nvPr/>
        </p:nvSpPr>
        <p:spPr bwMode="auto">
          <a:xfrm>
            <a:off x="2195513" y="476250"/>
            <a:ext cx="4792662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499">
                      <a:srgbClr val="EE3F17"/>
                    </a:gs>
                    <a:gs pos="24001">
                      <a:srgbClr val="FFFF00"/>
                    </a:gs>
                    <a:gs pos="32500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0">
                      <a:srgbClr val="1A8D48"/>
                    </a:gs>
                    <a:gs pos="75999">
                      <a:srgbClr val="FFFF00"/>
                    </a:gs>
                    <a:gs pos="86501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6600CC"/>
                  </a:outerShdw>
                </a:effectLst>
                <a:latin typeface="AG_Souvenir"/>
              </a:rPr>
              <a:t>"Гусеница" со следами</a:t>
            </a:r>
          </a:p>
        </p:txBody>
      </p:sp>
      <p:pic>
        <p:nvPicPr>
          <p:cNvPr id="7172" name="Picture 8" descr="IMG_2033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20000"/>
          </a:blip>
          <a:srcRect/>
          <a:stretch>
            <a:fillRect/>
          </a:stretch>
        </p:blipFill>
        <p:spPr bwMode="auto">
          <a:xfrm rot="5265253">
            <a:off x="2430463" y="3843338"/>
            <a:ext cx="2160587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9" descr="IMG_2035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20000"/>
          </a:blip>
          <a:srcRect/>
          <a:stretch>
            <a:fillRect/>
          </a:stretch>
        </p:blipFill>
        <p:spPr bwMode="auto">
          <a:xfrm rot="4453994">
            <a:off x="571500" y="4189413"/>
            <a:ext cx="2376487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10" descr="G:\физра\DSC05878.JPG"/>
          <p:cNvPicPr>
            <a:picLocks noChangeAspect="1" noChangeArrowheads="1"/>
          </p:cNvPicPr>
          <p:nvPr/>
        </p:nvPicPr>
        <p:blipFill>
          <a:blip r:embed="rId4" cstate="screen">
            <a:lum contrast="10000"/>
          </a:blip>
          <a:srcRect/>
          <a:stretch>
            <a:fillRect/>
          </a:stretch>
        </p:blipFill>
        <p:spPr bwMode="auto">
          <a:xfrm rot="468127">
            <a:off x="5109972" y="1647481"/>
            <a:ext cx="3492337" cy="3954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PIC_0070"/>
          <p:cNvPicPr>
            <a:picLocks noChangeAspect="1" noChangeArrowheads="1"/>
          </p:cNvPicPr>
          <p:nvPr/>
        </p:nvPicPr>
        <p:blipFill>
          <a:blip r:embed="rId2" cstate="screen">
            <a:lum contrast="20000"/>
          </a:blip>
          <a:srcRect/>
          <a:stretch>
            <a:fillRect/>
          </a:stretch>
        </p:blipFill>
        <p:spPr bwMode="auto">
          <a:xfrm>
            <a:off x="1214414" y="3071810"/>
            <a:ext cx="6804771" cy="3018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714375" y="1071563"/>
            <a:ext cx="7786688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Arno Pro Smbd Subhead" pitchFamily="18" charset="0"/>
              </a:rPr>
              <a:t>Координация и ловкость – мишень держать двумя руками – подбрасывать мяч, ловить на мишень – мягкий вязаный мячик, метание в цель –мягкий вязаный мячик.</a:t>
            </a:r>
            <a:b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Arno Pro Smbd Subhead" pitchFamily="18" charset="0"/>
              </a:rPr>
            </a:br>
            <a:r>
              <a:rPr lang="ru-RU" sz="2400" b="1" dirty="0">
                <a:solidFill>
                  <a:srgbClr val="008000"/>
                </a:solidFill>
                <a:latin typeface="Arno Pro Smbd Subhead" pitchFamily="18" charset="0"/>
              </a:rPr>
              <a:t>Используются на физкультурных занятиях, эстафетах, в самостоятельной деятельности</a:t>
            </a:r>
            <a:endParaRPr lang="ru-RU" sz="2400" dirty="0">
              <a:solidFill>
                <a:srgbClr val="008000"/>
              </a:solidFill>
              <a:latin typeface="Arno Pro Smbd Subhead" pitchFamily="18" charset="0"/>
            </a:endParaRPr>
          </a:p>
        </p:txBody>
      </p:sp>
      <p:sp>
        <p:nvSpPr>
          <p:cNvPr id="8196" name="WordArt 3"/>
          <p:cNvSpPr>
            <a:spLocks noChangeArrowheads="1" noChangeShapeType="1" noTextEdit="1"/>
          </p:cNvSpPr>
          <p:nvPr/>
        </p:nvSpPr>
        <p:spPr bwMode="auto">
          <a:xfrm>
            <a:off x="2286000" y="428625"/>
            <a:ext cx="4214813" cy="357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499">
                      <a:srgbClr val="EE3F17"/>
                    </a:gs>
                    <a:gs pos="24001">
                      <a:srgbClr val="FFFF00"/>
                    </a:gs>
                    <a:gs pos="32500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0">
                      <a:srgbClr val="1A8D48"/>
                    </a:gs>
                    <a:gs pos="75999">
                      <a:srgbClr val="FFFF00"/>
                    </a:gs>
                    <a:gs pos="86501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7961" dir="2700000" algn="ctr" rotWithShape="0">
                    <a:srgbClr val="6600CC"/>
                  </a:outerShdw>
                </a:effectLst>
                <a:latin typeface="AG_Souvenir"/>
              </a:rPr>
              <a:t>«Мягкая мишень»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3"/>
          <p:cNvSpPr>
            <a:spLocks noChangeArrowheads="1" noChangeShapeType="1" noTextEdit="1"/>
          </p:cNvSpPr>
          <p:nvPr/>
        </p:nvSpPr>
        <p:spPr bwMode="auto">
          <a:xfrm>
            <a:off x="1643063" y="428625"/>
            <a:ext cx="5429250" cy="357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499">
                      <a:srgbClr val="EE3F17"/>
                    </a:gs>
                    <a:gs pos="24001">
                      <a:srgbClr val="FFFF00"/>
                    </a:gs>
                    <a:gs pos="32500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0">
                      <a:srgbClr val="1A8D48"/>
                    </a:gs>
                    <a:gs pos="75999">
                      <a:srgbClr val="FFFF00"/>
                    </a:gs>
                    <a:gs pos="86501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7961" dir="2700000" algn="ctr" rotWithShape="0">
                    <a:srgbClr val="6600CC"/>
                  </a:outerShdw>
                </a:effectLst>
                <a:latin typeface="AG_Souvenir"/>
              </a:rPr>
              <a:t>« Канат и дорожка из пробок »</a:t>
            </a:r>
          </a:p>
        </p:txBody>
      </p:sp>
      <p:pic>
        <p:nvPicPr>
          <p:cNvPr id="7" name="Picture 5" descr="PIC_0073_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419295">
            <a:off x="5254996" y="1532267"/>
            <a:ext cx="3143272" cy="4373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20" name="Прямоугольник 7"/>
          <p:cNvSpPr>
            <a:spLocks noChangeArrowheads="1"/>
          </p:cNvSpPr>
          <p:nvPr/>
        </p:nvSpPr>
        <p:spPr bwMode="auto">
          <a:xfrm rot="-397943">
            <a:off x="850900" y="1743075"/>
            <a:ext cx="3189288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Arno Pro Smbd Subhead" pitchFamily="18" charset="0"/>
              </a:rPr>
              <a:t>«КАНАТ  И  ДОРОЖКА ИЗ  ПРОБОК  » </a:t>
            </a:r>
            <a:r>
              <a:rPr lang="ru-RU" sz="2400" b="1" dirty="0">
                <a:solidFill>
                  <a:srgbClr val="002060"/>
                </a:solidFill>
                <a:latin typeface="Arno Pro Smbd Subhead" pitchFamily="18" charset="0"/>
              </a:rPr>
              <a:t>- используется для ходьбы прямо, боком, сохраняя равновесие, осанку;   для перепрыгивания прямо, боком, справа – слева;   для </a:t>
            </a:r>
            <a:r>
              <a:rPr lang="ru-RU" sz="2400" b="1" dirty="0" err="1">
                <a:solidFill>
                  <a:srgbClr val="002060"/>
                </a:solidFill>
                <a:latin typeface="Arno Pro Smbd Subhead" pitchFamily="18" charset="0"/>
              </a:rPr>
              <a:t>подлезания</a:t>
            </a:r>
            <a:r>
              <a:rPr lang="ru-RU" sz="2400" b="1" dirty="0">
                <a:solidFill>
                  <a:srgbClr val="002060"/>
                </a:solidFill>
                <a:latin typeface="Arno Pro Smbd Subhead" pitchFamily="18" charset="0"/>
              </a:rPr>
              <a:t>,  в подвижных играх.</a:t>
            </a:r>
            <a:endParaRPr lang="ru-RU" sz="2400" dirty="0">
              <a:solidFill>
                <a:srgbClr val="002060"/>
              </a:solidFill>
              <a:latin typeface="Arno Pro Smbd Subhea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2"/>
          <p:cNvSpPr>
            <a:spLocks noChangeArrowheads="1" noChangeShapeType="1" noTextEdit="1"/>
          </p:cNvSpPr>
          <p:nvPr/>
        </p:nvSpPr>
        <p:spPr bwMode="auto">
          <a:xfrm>
            <a:off x="571500" y="500063"/>
            <a:ext cx="3352800" cy="265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499">
                      <a:srgbClr val="EE3F17"/>
                    </a:gs>
                    <a:gs pos="24001">
                      <a:srgbClr val="FFFF00"/>
                    </a:gs>
                    <a:gs pos="32500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0">
                      <a:srgbClr val="1A8D48"/>
                    </a:gs>
                    <a:gs pos="75999">
                      <a:srgbClr val="FFFF00"/>
                    </a:gs>
                    <a:gs pos="86501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7961" dir="2700000" algn="ctr" rotWithShape="0">
                    <a:srgbClr val="6600CC"/>
                  </a:outerShdw>
                </a:effectLst>
                <a:latin typeface="AG_Souvenir"/>
              </a:rPr>
              <a:t>Мячики вязанные</a:t>
            </a:r>
          </a:p>
        </p:txBody>
      </p:sp>
      <p:sp>
        <p:nvSpPr>
          <p:cNvPr id="10243" name="WordArt 3"/>
          <p:cNvSpPr>
            <a:spLocks noChangeArrowheads="1" noChangeShapeType="1" noTextEdit="1"/>
          </p:cNvSpPr>
          <p:nvPr/>
        </p:nvSpPr>
        <p:spPr bwMode="auto">
          <a:xfrm>
            <a:off x="4859338" y="500063"/>
            <a:ext cx="3960812" cy="336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499">
                      <a:srgbClr val="EE3F17"/>
                    </a:gs>
                    <a:gs pos="24001">
                      <a:srgbClr val="FFFF00"/>
                    </a:gs>
                    <a:gs pos="32500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0">
                      <a:srgbClr val="1A8D48"/>
                    </a:gs>
                    <a:gs pos="75999">
                      <a:srgbClr val="FFFF00"/>
                    </a:gs>
                    <a:gs pos="86501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7961" dir="2700000" algn="ctr" rotWithShape="0">
                    <a:srgbClr val="6600CC"/>
                  </a:outerShdw>
                </a:effectLst>
                <a:latin typeface="AG_Souvenir"/>
              </a:rPr>
              <a:t>Кольцеброс "Буратино"</a:t>
            </a:r>
          </a:p>
        </p:txBody>
      </p:sp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 rot="-166457">
            <a:off x="395288" y="1268413"/>
            <a:ext cx="3600450" cy="13668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2106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2F005E">
                        <a:alpha val="79999"/>
                      </a:srgbClr>
                    </a:gs>
                    <a:gs pos="50000">
                      <a:srgbClr val="6600CC">
                        <a:alpha val="79999"/>
                      </a:srgbClr>
                    </a:gs>
                    <a:gs pos="100000">
                      <a:srgbClr val="2F005E">
                        <a:alpha val="79999"/>
                      </a:srgbClr>
                    </a:gs>
                  </a:gsLst>
                  <a:lin ang="5400000" scaled="1"/>
                </a:gradFill>
                <a:latin typeface="Arbat"/>
              </a:rPr>
              <a:t>Решают проблему игры</a:t>
            </a:r>
          </a:p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2F005E">
                        <a:alpha val="79999"/>
                      </a:srgbClr>
                    </a:gs>
                    <a:gs pos="50000">
                      <a:srgbClr val="6600CC">
                        <a:alpha val="79999"/>
                      </a:srgbClr>
                    </a:gs>
                    <a:gs pos="100000">
                      <a:srgbClr val="2F005E">
                        <a:alpha val="79999"/>
                      </a:srgbClr>
                    </a:gs>
                  </a:gsLst>
                  <a:lin ang="5400000" scaled="1"/>
                </a:gradFill>
                <a:latin typeface="Arbat"/>
              </a:rPr>
              <a:t>с мячом в помещении, </a:t>
            </a:r>
          </a:p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2F005E">
                        <a:alpha val="79999"/>
                      </a:srgbClr>
                    </a:gs>
                    <a:gs pos="50000">
                      <a:srgbClr val="6600CC">
                        <a:alpha val="79999"/>
                      </a:srgbClr>
                    </a:gs>
                    <a:gs pos="100000">
                      <a:srgbClr val="2F005E">
                        <a:alpha val="79999"/>
                      </a:srgbClr>
                    </a:gs>
                  </a:gsLst>
                  <a:lin ang="5400000" scaled="1"/>
                </a:gradFill>
                <a:latin typeface="Arbat"/>
              </a:rPr>
              <a:t>неприспособленном для таких занятий, </a:t>
            </a:r>
          </a:p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2F005E">
                        <a:alpha val="79999"/>
                      </a:srgbClr>
                    </a:gs>
                    <a:gs pos="50000">
                      <a:srgbClr val="6600CC">
                        <a:alpha val="79999"/>
                      </a:srgbClr>
                    </a:gs>
                    <a:gs pos="100000">
                      <a:srgbClr val="2F005E">
                        <a:alpha val="79999"/>
                      </a:srgbClr>
                    </a:gs>
                  </a:gsLst>
                  <a:lin ang="5400000" scaled="1"/>
                </a:gradFill>
                <a:latin typeface="Arbat"/>
              </a:rPr>
              <a:t>используется для метания.</a:t>
            </a:r>
          </a:p>
        </p:txBody>
      </p:sp>
      <p:sp>
        <p:nvSpPr>
          <p:cNvPr id="10245" name="WordArt 6"/>
          <p:cNvSpPr>
            <a:spLocks noChangeArrowheads="1" noChangeShapeType="1" noTextEdit="1"/>
          </p:cNvSpPr>
          <p:nvPr/>
        </p:nvSpPr>
        <p:spPr bwMode="auto">
          <a:xfrm>
            <a:off x="5219700" y="1196975"/>
            <a:ext cx="3744913" cy="1439863"/>
          </a:xfrm>
          <a:prstGeom prst="rect">
            <a:avLst/>
          </a:prstGeom>
        </p:spPr>
        <p:txBody>
          <a:bodyPr wrap="none" fromWordArt="1">
            <a:prstTxWarp prst="textSlantDown">
              <a:avLst>
                <a:gd name="adj" fmla="val 70343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2F005E">
                        <a:alpha val="79999"/>
                      </a:srgbClr>
                    </a:gs>
                    <a:gs pos="50000">
                      <a:srgbClr val="6600CC">
                        <a:alpha val="79999"/>
                      </a:srgbClr>
                    </a:gs>
                    <a:gs pos="100000">
                      <a:srgbClr val="2F005E">
                        <a:alpha val="79999"/>
                      </a:srgbClr>
                    </a:gs>
                  </a:gsLst>
                  <a:lin ang="5400000" scaled="1"/>
                </a:gradFill>
                <a:latin typeface="Arbat"/>
              </a:rPr>
              <a:t>Развивает ловкость, меткость, глазомер. </a:t>
            </a:r>
          </a:p>
          <a:p>
            <a:pPr algn="ctr"/>
            <a:r>
              <a:rPr lang="ru-RU" sz="3600" b="1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2F005E">
                        <a:alpha val="79999"/>
                      </a:srgbClr>
                    </a:gs>
                    <a:gs pos="50000">
                      <a:srgbClr val="6600CC">
                        <a:alpha val="79999"/>
                      </a:srgbClr>
                    </a:gs>
                    <a:gs pos="100000">
                      <a:srgbClr val="2F005E">
                        <a:alpha val="79999"/>
                      </a:srgbClr>
                    </a:gs>
                  </a:gsLst>
                  <a:lin ang="5400000" scaled="1"/>
                </a:gradFill>
                <a:latin typeface="Arbat"/>
              </a:rPr>
              <a:t>Используется в играх </a:t>
            </a:r>
          </a:p>
          <a:p>
            <a:pPr algn="ctr"/>
            <a:r>
              <a:rPr lang="ru-RU" sz="3600" b="1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2F005E">
                        <a:alpha val="79999"/>
                      </a:srgbClr>
                    </a:gs>
                    <a:gs pos="50000">
                      <a:srgbClr val="6600CC">
                        <a:alpha val="79999"/>
                      </a:srgbClr>
                    </a:gs>
                    <a:gs pos="100000">
                      <a:srgbClr val="2F005E">
                        <a:alpha val="79999"/>
                      </a:srgbClr>
                    </a:gs>
                  </a:gsLst>
                  <a:lin ang="5400000" scaled="1"/>
                </a:gradFill>
                <a:latin typeface="Arbat"/>
              </a:rPr>
              <a:t>соревнвательного характера, </a:t>
            </a:r>
          </a:p>
          <a:p>
            <a:pPr algn="ctr"/>
            <a:r>
              <a:rPr lang="ru-RU" sz="3600" b="1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2F005E">
                        <a:alpha val="79999"/>
                      </a:srgbClr>
                    </a:gs>
                    <a:gs pos="50000">
                      <a:srgbClr val="6600CC">
                        <a:alpha val="79999"/>
                      </a:srgbClr>
                    </a:gs>
                    <a:gs pos="100000">
                      <a:srgbClr val="2F005E">
                        <a:alpha val="79999"/>
                      </a:srgbClr>
                    </a:gs>
                  </a:gsLst>
                  <a:lin ang="5400000" scaled="1"/>
                </a:gradFill>
                <a:latin typeface="Arbat"/>
              </a:rPr>
              <a:t>в индивидуальной работе с детьми.</a:t>
            </a:r>
          </a:p>
        </p:txBody>
      </p:sp>
      <p:pic>
        <p:nvPicPr>
          <p:cNvPr id="10246" name="Picture 10" descr="IMG_2049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9700" y="3141663"/>
            <a:ext cx="30448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1" descr="IMG_206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-385349">
            <a:off x="900113" y="3141663"/>
            <a:ext cx="325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767</TotalTime>
  <Words>516</Words>
  <Application>Microsoft Office PowerPoint</Application>
  <PresentationFormat>Экран (4:3)</PresentationFormat>
  <Paragraphs>76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Оформление по умолчанию</vt:lpstr>
      <vt:lpstr> Использование нетрадиционного  физкультурного  оборудования  в работе с детьми  старшего дошкольного возраста.  Выполнила:  воспитатель МКДОУ «Детский сад №3» Киселева И.А. 2014г </vt:lpstr>
      <vt:lpstr>Движение — это жизнь!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Ленты и мячи</vt:lpstr>
      <vt:lpstr>Слайд 14</vt:lpstr>
      <vt:lpstr>Слайд 15</vt:lpstr>
      <vt:lpstr>Физическое воспитание. Воспитание культурно-гигиенических навыков. К концу года дети могут:</vt:lpstr>
      <vt:lpstr>Физическое воспитание. Воспитание культурно-гигиенических навыков. К концу года дети могут:</vt:lpstr>
      <vt:lpstr>Спасибо за внимание</vt:lpstr>
    </vt:vector>
  </TitlesOfParts>
  <Company>WIN7XP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WIN7XP</dc:creator>
  <cp:lastModifiedBy>Ирина</cp:lastModifiedBy>
  <cp:revision>81</cp:revision>
  <cp:lastPrinted>2010-03-15T10:42:08Z</cp:lastPrinted>
  <dcterms:created xsi:type="dcterms:W3CDTF">2010-03-14T21:38:12Z</dcterms:created>
  <dcterms:modified xsi:type="dcterms:W3CDTF">2014-12-14T18:36:04Z</dcterms:modified>
</cp:coreProperties>
</file>