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</p:sldIdLst>
  <p:sldSz cx="9144000" cy="70215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87086" autoAdjust="0"/>
  </p:normalViewPr>
  <p:slideViewPr>
    <p:cSldViewPr>
      <p:cViewPr varScale="1">
        <p:scale>
          <a:sx n="63" d="100"/>
          <a:sy n="63" d="100"/>
        </p:scale>
        <p:origin x="-1620" y="-114"/>
      </p:cViewPr>
      <p:guideLst>
        <p:guide orient="horz" pos="2212"/>
        <p:guide pos="2880"/>
      </p:guideLst>
    </p:cSldViewPr>
  </p:slideViewPr>
  <p:outlineViewPr>
    <p:cViewPr>
      <p:scale>
        <a:sx n="33" d="100"/>
        <a:sy n="33" d="100"/>
      </p:scale>
      <p:origin x="0" y="38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786B3-EF34-4880-9E71-1D9EE502A0A6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BAB0D-F287-4D7D-A048-94E4DE11FE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387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96959-4317-4D79-AA59-050F212429F5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85800"/>
            <a:ext cx="4464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2198D-3EF7-403C-9859-4FD1BF8A3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47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404303"/>
            <a:ext cx="8229600" cy="1872403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411134"/>
            <a:ext cx="6400800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81187"/>
            <a:ext cx="2057400" cy="599104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81187"/>
            <a:ext cx="6019800" cy="599104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24135"/>
            <a:ext cx="7086600" cy="187240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67578"/>
            <a:ext cx="7086600" cy="1545708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569666"/>
            <a:ext cx="762000" cy="373831"/>
          </a:xfrm>
        </p:spPr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38354"/>
            <a:ext cx="4038600" cy="463387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38354"/>
            <a:ext cx="4038600" cy="463387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9560"/>
            <a:ext cx="8229600" cy="11702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714"/>
            <a:ext cx="4040188" cy="768790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571714"/>
            <a:ext cx="4041775" cy="768790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18522"/>
            <a:ext cx="4040188" cy="38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418522"/>
            <a:ext cx="4041775" cy="38537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3008313" cy="1189756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1" y="1560337"/>
            <a:ext cx="3008313" cy="4711891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9561"/>
            <a:ext cx="5111750" cy="599266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24134"/>
            <a:ext cx="5486400" cy="534741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75654"/>
            <a:ext cx="5486400" cy="4056874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94606"/>
            <a:ext cx="5486400" cy="542997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81186"/>
            <a:ext cx="8229600" cy="117025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38353"/>
            <a:ext cx="8229600" cy="4821439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569666"/>
            <a:ext cx="2133600" cy="373831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4CBF5EF-7007-40B4-BBC6-C7CB64387DDA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569666"/>
            <a:ext cx="2895600" cy="373831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569666"/>
            <a:ext cx="762000" cy="373831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B0AEF5-9562-4772-B280-9E106D68A54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3139"/>
            <a:ext cx="7486600" cy="33896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ДЕПАРТАМЕНТ ОБРАЗОВАНИЯ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МОСКВЫ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СЕВЕРО-ВОСТОЧНый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административный округ</a:t>
            </a:r>
            <a:b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 ДЕТСКИЙ САД № 2710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42805"/>
            <a:ext cx="6368752" cy="28855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«Комплекс артикуляционной гимнастики для постановки звуков»</a:t>
            </a:r>
          </a:p>
          <a:p>
            <a:pPr algn="r"/>
            <a:r>
              <a:rPr lang="ru-RU" sz="2400" dirty="0" smtClean="0">
                <a:solidFill>
                  <a:srgbClr val="002060"/>
                </a:solidFill>
              </a:rPr>
              <a:t>		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 Пономаренко Наталия Алексеевна</a:t>
            </a:r>
          </a:p>
          <a:p>
            <a:pPr algn="r"/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Москва 2013год.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6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86421"/>
            <a:ext cx="8229600" cy="2304255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упражнений для свистящих звуков С, З, Ц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150716"/>
            <a:ext cx="6768752" cy="2952328"/>
          </a:xfrm>
        </p:spPr>
        <p:txBody>
          <a:bodyPr anchor="ctr"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Кончик языка находится за нижними зубами, боковые края языка плотно прижаты к верхним коренным зубам, передняя часть спинки приподымается к альвеолам и образуют с ними щель, а при звуке ц сначала смычку, потом щель; движения губ, нижней челюсти (едва опущена, рот приоткрыт) и наличие воздушной струи (достаточно сильной и направленной посередине языка).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46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396"/>
            <a:ext cx="8291263" cy="638908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+mn-lt"/>
              </a:rPr>
              <a:t>Наказать непослушный язык</a:t>
            </a:r>
            <a:endParaRPr lang="ru-RU" sz="4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457201" y="1134492"/>
            <a:ext cx="4186807" cy="5616623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>
                <a:solidFill>
                  <a:srgbClr val="002060"/>
                </a:solidFill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</a:rPr>
              <a:t>вырабатывать умение, расслабив мышцы языка, удерживать его широким, распластанным.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Описание: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Улыбнуться, приоткрыть рот, положить язык на нижнюю губу и легонько «покусывать» язык (от кончика языка постепенно переходя к его средней части) верхними зубами, проговаривая «та-та-та…».</a:t>
            </a:r>
          </a:p>
          <a:p>
            <a:pPr marL="342900" indent="-342900"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Немного приоткрыть рот, спокойно положить язык на нижнюю губу и, пошлепывая его губами, произносить звуки «</a:t>
            </a:r>
            <a:r>
              <a:rPr lang="ru-RU" sz="1800" dirty="0" err="1" smtClean="0">
                <a:solidFill>
                  <a:srgbClr val="002060"/>
                </a:solidFill>
              </a:rPr>
              <a:t>пя-пя-пя</a:t>
            </a:r>
            <a:r>
              <a:rPr lang="ru-RU" sz="1800" dirty="0" smtClean="0">
                <a:solidFill>
                  <a:srgbClr val="002060"/>
                </a:solidFill>
              </a:rPr>
              <a:t>…».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Методические указания: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1).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Нижнюю губу не следует подворачивать и натягивать на нижние зубы.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2). Язык должен быть широким, края его касаются уголков рта.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3). Покусывать и похлопывать язык нужно несколько раз и на одном выдохе.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86820"/>
            <a:ext cx="3552000" cy="266400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260940"/>
            <a:ext cx="3600400" cy="2753583"/>
          </a:xfrm>
        </p:spPr>
      </p:pic>
    </p:spTree>
    <p:extLst>
      <p:ext uri="{BB962C8B-B14F-4D97-AF65-F5344CB8AC3E}">
        <p14:creationId xmlns:p14="http://schemas.microsoft.com/office/powerpoint/2010/main" val="1668438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1" y="279560"/>
            <a:ext cx="8291263" cy="85493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Сделать язык широким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2"/>
          </p:nvPr>
        </p:nvSpPr>
        <p:spPr>
          <a:xfrm>
            <a:off x="457201" y="1469316"/>
            <a:ext cx="3466727" cy="5209791"/>
          </a:xfrm>
        </p:spPr>
        <p:txBody>
          <a:bodyPr>
            <a:normAutofit fontScale="85000" lnSpcReduction="20000"/>
          </a:bodyPr>
          <a:lstStyle/>
          <a:p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Вырабатывать умение удерживать язык в спокойном, расслабленном положении.</a:t>
            </a:r>
          </a:p>
          <a:p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Улыбнуться,  приоткрыть рот, положить широкий передний край языка на нижнюю губу. Удерживать его в таком положении под счет от одного до пяти – десяти.</a:t>
            </a:r>
          </a:p>
          <a:p>
            <a:r>
              <a:rPr lang="ru-RU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указания: 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Губы не растягивать в сильную улыбку, чтобы не было напряжения.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Следить, чтобы не подворачивалась нижняя губа.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3). Не высовывать язык далеко, он должен только накрывать нижнюю губу.</a:t>
            </a:r>
          </a:p>
          <a:p>
            <a:r>
              <a:rPr lang="ru-RU" sz="2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4). Боковые края языка должны касаться углов рта.</a:t>
            </a:r>
          </a:p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350516"/>
            <a:ext cx="4536504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0216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1186"/>
            <a:ext cx="8229600" cy="85330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Загнать мяч в ворота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494532"/>
            <a:ext cx="4195770" cy="316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064" y="1350516"/>
            <a:ext cx="3888432" cy="41919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вырабатывать длительную направленную воздушную струю.</a:t>
            </a:r>
          </a:p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вытянуть губы вперед трубочкой и длительно дуть на ватный шарик (лежит на столе перед ребенком), загоняя его между двумя кубиками).</a:t>
            </a:r>
          </a:p>
          <a:p>
            <a:pPr lvl="0">
              <a:spcBef>
                <a:spcPct val="20000"/>
              </a:spcBef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spcBef>
                <a:spcPct val="20000"/>
              </a:spcBef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Следить, чтобы не надувались щеки, для этого можно слегка придерживать их пальцами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spcBef>
                <a:spcPct val="20000"/>
              </a:spcBef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Загонять шарик на одном выдохе, не допуская,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воздушная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струя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была прерывистой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02266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9560"/>
            <a:ext cx="8075239" cy="92694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дальше загонит мяч?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278508"/>
            <a:ext cx="3610743" cy="540060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Вырабатывать плавную, длительную, непрерывную воздушную струю, идущую посередине языка.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улыбнуться, положить широкий передний края языка на нижнюю губу и, как бы произнося длительно звук ф, сдуть ватку на противоположный край стола.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указания: 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Нижняя губа не должна натягиваться на нижние зубы.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Нельзя надувать щеки.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3). Следить, чтобы дети произносили звук ф, а не звук х, т.е. чтобы воздушная струя была узкая, а не рассеянная.</a:t>
            </a:r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4531"/>
            <a:ext cx="4749244" cy="338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90742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0396"/>
            <a:ext cx="8064896" cy="9361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Почистим нижние зубки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1" y="1422524"/>
            <a:ext cx="4402831" cy="532859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научить детей удерживать  кончик языка за нижними зубами.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Описание: 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улыбнуться, показать зубки, приоткрыть рот и кончиком языка «почистить» нижние зубы, делая сначала движения языком из стороны в сторону, потом снизу вверх.</a:t>
            </a:r>
          </a:p>
          <a:p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Методические указания: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1). Губы неподвижны, находятся в положении улыбки.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2). Двигая кончиком языка из стороны в сторону, следить, чтобы он находился у десен, а не скользил по верхнему краю зубов.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3). Двигая языком снизу вверх, следить, чтобы кончик языка был широким и начинал движение от корней нижних зубов.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725" y="1494533"/>
            <a:ext cx="3394075" cy="2736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63176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857</TotalTime>
  <Words>574</Words>
  <Application>Microsoft Office PowerPoint</Application>
  <PresentationFormat>Произвольный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ДЕПАРТАМЕНТ ОБРАЗОВАНИЯ  ГОРОДА МОСКВЫ  СЕВЕРО-ВОСТОЧНый административный округ ГОСУДАРСТВЕННОЕ БЮДЖЕТНОЕ ОБРАЗОВАТЕЛЬНОЕ УЧРЕЖДЕНИЕ ДЕТСКИЙ САД № 2710</vt:lpstr>
      <vt:lpstr>Комплекс упражнений для свистящих звуков С, З, Ц</vt:lpstr>
      <vt:lpstr>Наказать непослушный язык</vt:lpstr>
      <vt:lpstr>Сделать язык широким</vt:lpstr>
      <vt:lpstr>Загнать мяч в ворота</vt:lpstr>
      <vt:lpstr>Кто дальше загонит мяч?</vt:lpstr>
      <vt:lpstr>Почистим нижние зубки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ОБРАЗОВАНИЯ СЕВЕРО-ВОСТОЧНОГО ОКРУГА ГОРОДА МОСКВЫ ГОСУДАРСТВЕННОЕ БЮДЖЕТНОЕ ОБРАЗОВАТЕЛЬНОЕ УЧРЕЖДЕНИЕ ДЕТСКИЙ САД № 2710</dc:title>
  <dc:creator>Сергей</dc:creator>
  <cp:lastModifiedBy>Сергей</cp:lastModifiedBy>
  <cp:revision>56</cp:revision>
  <dcterms:created xsi:type="dcterms:W3CDTF">2013-03-24T11:37:19Z</dcterms:created>
  <dcterms:modified xsi:type="dcterms:W3CDTF">2013-06-23T09:55:53Z</dcterms:modified>
</cp:coreProperties>
</file>