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2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</p:sldIdLst>
  <p:sldSz cx="9144000" cy="702151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87086" autoAdjust="0"/>
  </p:normalViewPr>
  <p:slideViewPr>
    <p:cSldViewPr>
      <p:cViewPr varScale="1">
        <p:scale>
          <a:sx n="63" d="100"/>
          <a:sy n="63" d="100"/>
        </p:scale>
        <p:origin x="-1620" y="-114"/>
      </p:cViewPr>
      <p:guideLst>
        <p:guide orient="horz" pos="2212"/>
        <p:guide pos="2880"/>
      </p:guideLst>
    </p:cSldViewPr>
  </p:slideViewPr>
  <p:outlineViewPr>
    <p:cViewPr>
      <p:scale>
        <a:sx n="33" d="100"/>
        <a:sy n="33" d="100"/>
      </p:scale>
      <p:origin x="0" y="389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1" d="100"/>
        <a:sy n="41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81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786B3-EF34-4880-9E71-1D9EE502A0A6}" type="datetimeFigureOut">
              <a:rPr lang="ru-RU" smtClean="0"/>
              <a:t>23.06.2013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BAB0D-F287-4D7D-A048-94E4DE11F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387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96959-4317-4D79-AA59-050F212429F5}" type="datetimeFigureOut">
              <a:rPr lang="ru-RU" smtClean="0"/>
              <a:t>23.06.2013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85800"/>
            <a:ext cx="4464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2198D-3EF7-403C-9859-4FD1BF8A3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947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404303"/>
            <a:ext cx="8229600" cy="1872403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F5EF-7007-40B4-BBC6-C7CB64387DDA}" type="datetimeFigureOut">
              <a:rPr lang="ru-RU" smtClean="0"/>
              <a:t>23.06.2013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0AEF5-9562-4772-B280-9E106D68A54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411134"/>
            <a:ext cx="6400800" cy="1794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F5EF-7007-40B4-BBC6-C7CB64387DDA}" type="datetimeFigureOut">
              <a:rPr lang="ru-RU" smtClean="0"/>
              <a:t>23.06.2013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0AEF5-9562-4772-B280-9E106D68A5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81187"/>
            <a:ext cx="2057400" cy="599104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81187"/>
            <a:ext cx="6019800" cy="599104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F5EF-7007-40B4-BBC6-C7CB64387DDA}" type="datetimeFigureOut">
              <a:rPr lang="ru-RU" smtClean="0"/>
              <a:t>23.06.2013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0AEF5-9562-4772-B280-9E106D68A5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F5EF-7007-40B4-BBC6-C7CB64387DDA}" type="datetimeFigureOut">
              <a:rPr lang="ru-RU" smtClean="0"/>
              <a:t>23.06.2013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0AEF5-9562-4772-B280-9E106D68A5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24135"/>
            <a:ext cx="7086600" cy="1872403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67578"/>
            <a:ext cx="7086600" cy="1545708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F5EF-7007-40B4-BBC6-C7CB64387DDA}" type="datetimeFigureOut">
              <a:rPr lang="ru-RU" smtClean="0"/>
              <a:t>23.06.2013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569666"/>
            <a:ext cx="762000" cy="373831"/>
          </a:xfrm>
        </p:spPr>
        <p:txBody>
          <a:bodyPr/>
          <a:lstStyle/>
          <a:p>
            <a:fld id="{1BB0AEF5-9562-4772-B280-9E106D68A54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38354"/>
            <a:ext cx="4038600" cy="4633874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38354"/>
            <a:ext cx="4038600" cy="4633874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F5EF-7007-40B4-BBC6-C7CB64387DDA}" type="datetimeFigureOut">
              <a:rPr lang="ru-RU" smtClean="0"/>
              <a:t>23.06.2013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0AEF5-9562-4772-B280-9E106D68A5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9560"/>
            <a:ext cx="8229600" cy="1170252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71714"/>
            <a:ext cx="4040188" cy="768790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71714"/>
            <a:ext cx="4041775" cy="768790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418522"/>
            <a:ext cx="4040188" cy="385370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418522"/>
            <a:ext cx="4041775" cy="385370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F5EF-7007-40B4-BBC6-C7CB64387DDA}" type="datetimeFigureOut">
              <a:rPr lang="ru-RU" smtClean="0"/>
              <a:t>23.06.2013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0AEF5-9562-4772-B280-9E106D68A5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F5EF-7007-40B4-BBC6-C7CB64387DDA}" type="datetimeFigureOut">
              <a:rPr lang="ru-RU" smtClean="0"/>
              <a:t>23.06.2013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0AEF5-9562-4772-B280-9E106D68A5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F5EF-7007-40B4-BBC6-C7CB64387DDA}" type="datetimeFigureOut">
              <a:rPr lang="ru-RU" smtClean="0"/>
              <a:t>23.06.2013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0AEF5-9562-4772-B280-9E106D68A5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9560"/>
            <a:ext cx="3008313" cy="1189756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560337"/>
            <a:ext cx="3008313" cy="4711891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9561"/>
            <a:ext cx="5111750" cy="599266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F5EF-7007-40B4-BBC6-C7CB64387DDA}" type="datetimeFigureOut">
              <a:rPr lang="ru-RU" smtClean="0"/>
              <a:t>23.06.2013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0AEF5-9562-4772-B280-9E106D68A5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24134"/>
            <a:ext cx="5486400" cy="534741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75654"/>
            <a:ext cx="5486400" cy="4056874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94606"/>
            <a:ext cx="5486400" cy="542997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F5EF-7007-40B4-BBC6-C7CB64387DDA}" type="datetimeFigureOut">
              <a:rPr lang="ru-RU" smtClean="0"/>
              <a:t>23.06.2013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0AEF5-9562-4772-B280-9E106D68A5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81186"/>
            <a:ext cx="8229600" cy="1170252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38353"/>
            <a:ext cx="8229600" cy="482143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569666"/>
            <a:ext cx="2133600" cy="373831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4CBF5EF-7007-40B4-BBC6-C7CB64387DDA}" type="datetimeFigureOut">
              <a:rPr lang="ru-RU" smtClean="0"/>
              <a:t>23.06.2013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569666"/>
            <a:ext cx="2895600" cy="373831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569666"/>
            <a:ext cx="762000" cy="373831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BB0AEF5-9562-4772-B280-9E106D68A54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3139"/>
            <a:ext cx="7486600" cy="3389625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ДЕПАРТАМЕНТ ОБРАЗОВАНИЯ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ГОРОДА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МОСКВЫ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СЕВЕРО-ВОСТОЧНый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административный округ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ОБРАЗОВАТЕЛЬНОЕ УЧРЕЖДЕНИЕ ДЕТСКИЙ САД № 2710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942805"/>
            <a:ext cx="6368752" cy="288557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«Комплекс артикуляционной гимнастики для постановки звуков»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		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Учитель-логопед </a:t>
            </a:r>
          </a:p>
          <a:p>
            <a:pPr algn="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 Пономаренко Наталия Алексеевна</a:t>
            </a:r>
          </a:p>
          <a:p>
            <a:pPr algn="r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Москва 2013год.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26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9560"/>
            <a:ext cx="8003231" cy="78292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+mn-lt"/>
              </a:rPr>
              <a:t>Фокус</a:t>
            </a:r>
            <a:endParaRPr lang="ru-RU" sz="4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206501"/>
            <a:ext cx="5050903" cy="561662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Цель: </a:t>
            </a:r>
            <a:r>
              <a:rPr lang="ru-RU" sz="1800" dirty="0" smtClean="0">
                <a:solidFill>
                  <a:srgbClr val="002060"/>
                </a:solidFill>
              </a:rPr>
              <a:t>Вырабатывать подъем языка вверх, умение придавать языку форму ковшика и направлять воздушную струю посередине языка.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Описание: </a:t>
            </a:r>
            <a:r>
              <a:rPr lang="ru-RU" sz="1800" dirty="0" smtClean="0">
                <a:solidFill>
                  <a:srgbClr val="002060"/>
                </a:solidFill>
              </a:rPr>
              <a:t>Улыбнуться, приоткрыть рот, положить широкий передний край языка на верхнюю губу так, чтобы  боковые края языка были прижаты, а посередине языка был желобок, и сдуть ватку с кончика носа. Воздух при этом должен идти посередине языка, именно тогда ватка полетит вверх.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Методические указания: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1). Следить, чтобы нижняя челюсть была неподвижной.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2). Боковые края языка должны быть прижаты к верхней губе; посередине образуется щель, в которую идет воздушная струя. Если это не получается, можно слегка придержать язык.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3). Нижняя губа не должна подворачиваться и натягиваться на нижние зубы.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710556"/>
            <a:ext cx="3179618" cy="2385753"/>
          </a:xfrm>
        </p:spPr>
      </p:pic>
    </p:spTree>
    <p:extLst>
      <p:ext uri="{BB962C8B-B14F-4D97-AF65-F5344CB8AC3E}">
        <p14:creationId xmlns:p14="http://schemas.microsoft.com/office/powerpoint/2010/main" val="17610663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2030" y="702444"/>
            <a:ext cx="8229600" cy="1224136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Комплекс для шипящих звуков Ш, Ж, Ч, Щ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47664" y="2790676"/>
            <a:ext cx="6336704" cy="316835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Широкий передний край языка поднимается к передней части твердого неба, при этом кончик языка образует щель с твердым небом (при Ч сначала смычку, а потом щель); боковые края языка плотно прилегают к верхним коренным зубам; губы выдвигаются вперед и округляются; нижняя челюсть слегка опускается; воздушная струя идет посередине языка.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53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+mn-lt"/>
              </a:rPr>
              <a:t>Наказать непослушный язык</a:t>
            </a:r>
            <a:endParaRPr lang="ru-RU" sz="4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278508"/>
            <a:ext cx="4402832" cy="5328592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Clr>
                <a:prstClr val="white">
                  <a:shade val="95000"/>
                </a:prstClr>
              </a:buClr>
              <a:buNone/>
            </a:pPr>
            <a:r>
              <a:rPr lang="ru-RU" sz="1900" b="1" dirty="0">
                <a:solidFill>
                  <a:srgbClr val="002060"/>
                </a:solidFill>
              </a:rPr>
              <a:t>Цель: </a:t>
            </a:r>
            <a:r>
              <a:rPr lang="ru-RU" sz="1900" dirty="0">
                <a:solidFill>
                  <a:srgbClr val="002060"/>
                </a:solidFill>
              </a:rPr>
              <a:t>вырабатывать умение, расслабив мышцы языка, удерживать его широким, распластанным.</a:t>
            </a:r>
          </a:p>
          <a:p>
            <a:pPr marL="0" lvl="0" indent="0">
              <a:buClr>
                <a:prstClr val="white">
                  <a:shade val="95000"/>
                </a:prstClr>
              </a:buClr>
              <a:buNone/>
            </a:pPr>
            <a:r>
              <a:rPr lang="ru-RU" sz="1900" b="1" dirty="0">
                <a:solidFill>
                  <a:srgbClr val="002060"/>
                </a:solidFill>
              </a:rPr>
              <a:t>Описание:</a:t>
            </a:r>
          </a:p>
          <a:p>
            <a:pPr marL="342900" lvl="0" indent="-342900">
              <a:buClr>
                <a:prstClr val="white">
                  <a:shade val="95000"/>
                </a:prstClr>
              </a:buClr>
              <a:buFont typeface="Wingdings 2"/>
              <a:buAutoNum type="arabicPeriod"/>
            </a:pPr>
            <a:r>
              <a:rPr lang="ru-RU" sz="1900" dirty="0">
                <a:solidFill>
                  <a:srgbClr val="002060"/>
                </a:solidFill>
              </a:rPr>
              <a:t>Улыбнуться, приоткрыть рот, положить язык на нижнюю губу и легонько «покусывать» язык (от кончика языка постепенно переходя к его средней части) верхними зубами, проговаривая «та-та-та…».</a:t>
            </a:r>
          </a:p>
          <a:p>
            <a:pPr marL="342900" lvl="0" indent="-342900">
              <a:buClr>
                <a:prstClr val="white">
                  <a:shade val="95000"/>
                </a:prstClr>
              </a:buClr>
              <a:buFont typeface="Wingdings 2"/>
              <a:buAutoNum type="arabicPeriod"/>
            </a:pPr>
            <a:r>
              <a:rPr lang="ru-RU" sz="1900" dirty="0">
                <a:solidFill>
                  <a:srgbClr val="002060"/>
                </a:solidFill>
              </a:rPr>
              <a:t>Немного приоткрыть рот, спокойно положить язык на нижнюю губу и, пошлепывая его губами, произносить звуки «</a:t>
            </a:r>
            <a:r>
              <a:rPr lang="ru-RU" sz="1900" dirty="0" err="1">
                <a:solidFill>
                  <a:srgbClr val="002060"/>
                </a:solidFill>
              </a:rPr>
              <a:t>пя-пя-пя</a:t>
            </a:r>
            <a:r>
              <a:rPr lang="ru-RU" sz="1900" dirty="0">
                <a:solidFill>
                  <a:srgbClr val="002060"/>
                </a:solidFill>
              </a:rPr>
              <a:t>…». </a:t>
            </a:r>
          </a:p>
          <a:p>
            <a:pPr marL="0" lvl="0" indent="0">
              <a:buClr>
                <a:prstClr val="white">
                  <a:shade val="95000"/>
                </a:prstClr>
              </a:buClr>
              <a:buNone/>
            </a:pPr>
            <a:r>
              <a:rPr lang="ru-RU" sz="1900" b="1" dirty="0">
                <a:solidFill>
                  <a:srgbClr val="002060"/>
                </a:solidFill>
              </a:rPr>
              <a:t>Методические указания:</a:t>
            </a:r>
          </a:p>
          <a:p>
            <a:pPr marL="0" lvl="0" indent="0">
              <a:buClr>
                <a:prstClr val="white">
                  <a:shade val="95000"/>
                </a:prstClr>
              </a:buClr>
              <a:buNone/>
            </a:pPr>
            <a:r>
              <a:rPr lang="ru-RU" sz="1900" dirty="0">
                <a:solidFill>
                  <a:srgbClr val="002060"/>
                </a:solidFill>
              </a:rPr>
              <a:t>1). Нижнюю губу не следует подворачивать и натягивать на нижние зубы.</a:t>
            </a:r>
          </a:p>
          <a:p>
            <a:pPr marL="0" lvl="0" indent="0">
              <a:buClr>
                <a:prstClr val="white">
                  <a:shade val="95000"/>
                </a:prstClr>
              </a:buClr>
              <a:buNone/>
            </a:pPr>
            <a:r>
              <a:rPr lang="ru-RU" sz="1900" dirty="0">
                <a:solidFill>
                  <a:srgbClr val="002060"/>
                </a:solidFill>
              </a:rPr>
              <a:t>2). Язык должен быть широким, края его касаются уголков рта.</a:t>
            </a:r>
          </a:p>
          <a:p>
            <a:pPr marL="0" lvl="0" indent="0">
              <a:buClr>
                <a:prstClr val="white">
                  <a:shade val="95000"/>
                </a:prstClr>
              </a:buClr>
              <a:buNone/>
            </a:pPr>
            <a:r>
              <a:rPr lang="ru-RU" sz="1900" dirty="0">
                <a:solidFill>
                  <a:srgbClr val="002060"/>
                </a:solidFill>
              </a:rPr>
              <a:t>3). Покусывать и похлопывать язык нужно несколько раз и на одном выдохе.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480" y="1674176"/>
            <a:ext cx="3600400" cy="2628668"/>
          </a:xfrm>
        </p:spPr>
      </p:pic>
      <p:pic>
        <p:nvPicPr>
          <p:cNvPr id="8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302844"/>
            <a:ext cx="3624008" cy="244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6663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Сделать язык широким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Clr>
                <a:prstClr val="white">
                  <a:shade val="95000"/>
                </a:prstClr>
              </a:buClr>
              <a:buNone/>
            </a:pPr>
            <a:r>
              <a:rPr lang="ru-RU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Вырабатывать умение удерживать язык в спокойном, расслабленном положении.</a:t>
            </a:r>
          </a:p>
          <a:p>
            <a:pPr marL="0" lvl="0" indent="0">
              <a:buClr>
                <a:prstClr val="white">
                  <a:shade val="95000"/>
                </a:prstClr>
              </a:buClr>
              <a:buNone/>
            </a:pPr>
            <a:r>
              <a:rPr lang="ru-RU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Описание: 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Улыбнуться,  приоткрыть рот, положить широкий передний край языка на нижнюю губу. Удерживать его в таком положении под счет от одного до пяти – десяти.</a:t>
            </a:r>
          </a:p>
          <a:p>
            <a:pPr marL="0" lvl="0" indent="0">
              <a:buClr>
                <a:prstClr val="white">
                  <a:shade val="95000"/>
                </a:prstClr>
              </a:buClr>
              <a:buNone/>
            </a:pPr>
            <a:r>
              <a:rPr lang="ru-RU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Методические указания: </a:t>
            </a:r>
          </a:p>
          <a:p>
            <a:pPr marL="0" lvl="0" indent="0">
              <a:buClr>
                <a:prstClr val="white">
                  <a:shade val="95000"/>
                </a:prstClr>
              </a:buClr>
              <a:buNone/>
            </a:pP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1). Губы не растягивать в сильную улыбку, чтобы не было напряжения.</a:t>
            </a:r>
          </a:p>
          <a:p>
            <a:pPr marL="0" lvl="0" indent="0">
              <a:buClr>
                <a:prstClr val="white">
                  <a:shade val="95000"/>
                </a:prstClr>
              </a:buClr>
              <a:buNone/>
            </a:pP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2). Следить, чтобы не подворачивалась нижняя губа.</a:t>
            </a:r>
          </a:p>
          <a:p>
            <a:pPr marL="0" lvl="0" indent="0">
              <a:buClr>
                <a:prstClr val="white">
                  <a:shade val="95000"/>
                </a:prstClr>
              </a:buClr>
              <a:buNone/>
            </a:pP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3). Не высовывать язык далеко, он должен только накрывать нижнюю губу.</a:t>
            </a:r>
          </a:p>
          <a:p>
            <a:pPr marL="0" lvl="0" indent="0">
              <a:buClr>
                <a:prstClr val="white">
                  <a:shade val="95000"/>
                </a:prstClr>
              </a:buClr>
              <a:buNone/>
            </a:pP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4). Боковые края языка должны касаться углов рта.</a:t>
            </a:r>
          </a:p>
          <a:p>
            <a:endParaRPr lang="ru-RU" dirty="0"/>
          </a:p>
        </p:txBody>
      </p:sp>
      <p:pic>
        <p:nvPicPr>
          <p:cNvPr id="6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10556"/>
            <a:ext cx="4038600" cy="2824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88049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9560"/>
            <a:ext cx="8147247" cy="92694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Приклей конфетку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1206500"/>
            <a:ext cx="4104456" cy="5688631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Цель: </a:t>
            </a:r>
            <a:r>
              <a:rPr lang="ru-RU" sz="1800" dirty="0" smtClean="0">
                <a:solidFill>
                  <a:srgbClr val="002060"/>
                </a:solidFill>
              </a:rPr>
              <a:t>Укрепить мышцы языка и отработать подъем языка вверх.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Описание: </a:t>
            </a:r>
            <a:r>
              <a:rPr lang="ru-RU" sz="1800" dirty="0" smtClean="0">
                <a:solidFill>
                  <a:srgbClr val="002060"/>
                </a:solidFill>
              </a:rPr>
              <a:t>Положить широкий кончик языка на нижнюю губу. На самый край языка положить тоненький кусочек ириски, приклеить кусочек конфетки к небу за верхними зубами.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Методические указания: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1). Следить, чтобы работал только язык – нижняя челюсть должна быть неподвижна.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2). Если нижняя челюсть участвует в выполнении движения, можно поставить чистый указательный палец ребенка сбоку между коренными зубами (тогда он не будет закрывать рот).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3). Выполнять упражнение следует в медленном темпе.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1350516"/>
            <a:ext cx="4307383" cy="2960998"/>
          </a:xfrm>
        </p:spPr>
      </p:pic>
    </p:spTree>
    <p:extLst>
      <p:ext uri="{BB962C8B-B14F-4D97-AF65-F5344CB8AC3E}">
        <p14:creationId xmlns:p14="http://schemas.microsoft.com/office/powerpoint/2010/main" val="8631585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0396"/>
            <a:ext cx="8003231" cy="86409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+mn-lt"/>
              </a:rPr>
              <a:t>Грибок</a:t>
            </a:r>
            <a:endParaRPr lang="ru-RU" sz="4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566540"/>
            <a:ext cx="4186807" cy="525658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Цель: </a:t>
            </a:r>
            <a:r>
              <a:rPr lang="ru-RU" sz="1800" dirty="0" smtClean="0">
                <a:solidFill>
                  <a:srgbClr val="002060"/>
                </a:solidFill>
              </a:rPr>
              <a:t>Вырабатывать подъем языка вверх, растягивать подъязычную связку (уздечку).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Описание: </a:t>
            </a:r>
            <a:r>
              <a:rPr lang="ru-RU" sz="1800" dirty="0" smtClean="0">
                <a:solidFill>
                  <a:srgbClr val="002060"/>
                </a:solidFill>
              </a:rPr>
              <a:t>Улыбнуться, показать зубы, приоткрыть рот и, прижав широкий язык всей плоскостью к небу, широко открыть рот. (Язык будет напоминать тонкую шляпку грибка, а растянутая уздечка – его ножку).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Методические указания: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1). Следить, чтобы губы были в положении улыбки.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2). Боковые края языка должны быть прижаты одинаково плотно – ни одна половина не должна опускаться.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3). При повторении упражнения рот надо открывать шире.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38548"/>
            <a:ext cx="3970337" cy="2977752"/>
          </a:xfrm>
        </p:spPr>
      </p:pic>
    </p:spTree>
    <p:extLst>
      <p:ext uri="{BB962C8B-B14F-4D97-AF65-F5344CB8AC3E}">
        <p14:creationId xmlns:p14="http://schemas.microsoft.com/office/powerpoint/2010/main" val="1226831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+mn-lt"/>
              </a:rPr>
              <a:t>Кто дальше загонит мяч?</a:t>
            </a:r>
            <a:endParaRPr lang="ru-RU" sz="4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Clr>
                <a:prstClr val="white">
                  <a:shade val="95000"/>
                </a:prstClr>
              </a:buClr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Вырабатывать плавную, длительную, непрерывную воздушную струю, идущую посередине языка.</a:t>
            </a:r>
          </a:p>
          <a:p>
            <a:pPr marL="0" lvl="0" indent="0">
              <a:buClr>
                <a:prstClr val="white">
                  <a:shade val="95000"/>
                </a:prstClr>
              </a:buClr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Описание: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улыбнуться, положить широкий передний края языка на нижнюю губу и, как бы произнося длительно звук ф, сдуть ватку на противоположный край стола.</a:t>
            </a:r>
          </a:p>
          <a:p>
            <a:pPr marL="0" lvl="0" indent="0">
              <a:buClr>
                <a:prstClr val="white">
                  <a:shade val="95000"/>
                </a:prstClr>
              </a:buClr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Методические указания: </a:t>
            </a:r>
          </a:p>
          <a:p>
            <a:pPr marL="0" lvl="0" indent="0">
              <a:buClr>
                <a:prstClr val="white">
                  <a:shade val="95000"/>
                </a:prstClr>
              </a:buClr>
              <a:buNone/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1). Нижняя губа не должна натягиваться на нижние зубы.</a:t>
            </a:r>
          </a:p>
          <a:p>
            <a:pPr marL="0" lvl="0" indent="0">
              <a:buClr>
                <a:prstClr val="white">
                  <a:shade val="95000"/>
                </a:prstClr>
              </a:buClr>
              <a:buNone/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2). Нельзя надувать щеки.</a:t>
            </a:r>
          </a:p>
          <a:p>
            <a:pPr marL="0" lvl="0" indent="0">
              <a:buClr>
                <a:prstClr val="white">
                  <a:shade val="95000"/>
                </a:prstClr>
              </a:buClr>
              <a:buNone/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3). Следить, чтобы дети произносили звук ф, а не звук х, т.е. чтобы воздушная струя была узкая, а не рассеянная.</a:t>
            </a:r>
          </a:p>
          <a:p>
            <a:endParaRPr lang="ru-RU" dirty="0"/>
          </a:p>
        </p:txBody>
      </p:sp>
      <p:pic>
        <p:nvPicPr>
          <p:cNvPr id="7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10556"/>
            <a:ext cx="4038600" cy="2817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79318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0396"/>
            <a:ext cx="7787207" cy="710916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+mn-lt"/>
              </a:rPr>
              <a:t>Вкусное варенье</a:t>
            </a:r>
            <a:endParaRPr lang="ru-RU" sz="4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457201" y="1062484"/>
            <a:ext cx="5266927" cy="5959029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Цель: </a:t>
            </a:r>
            <a:r>
              <a:rPr lang="ru-RU" sz="1800" dirty="0" smtClean="0">
                <a:solidFill>
                  <a:srgbClr val="002060"/>
                </a:solidFill>
              </a:rPr>
              <a:t>Вырабатывать движение широкой передней части языка вверх и положение языка,  близкое к форме чашечки, которое он приобретает при произнесении звука </a:t>
            </a:r>
            <a:r>
              <a:rPr lang="ru-RU" sz="1800" b="1" dirty="0" smtClean="0">
                <a:solidFill>
                  <a:srgbClr val="002060"/>
                </a:solidFill>
              </a:rPr>
              <a:t>ш</a:t>
            </a:r>
            <a:r>
              <a:rPr lang="ru-RU" sz="18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Описание: </a:t>
            </a:r>
            <a:r>
              <a:rPr lang="ru-RU" sz="1800" dirty="0" smtClean="0">
                <a:solidFill>
                  <a:srgbClr val="002060"/>
                </a:solidFill>
              </a:rPr>
              <a:t>Слегка приоткрыть рот и широким передним краем языка облизать верхнюю губу, делая движение языком сверху вниз, но не из стороны в сторону.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Методические указания: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1). Следить, чтобы работал только язык, а нижняя челюсть не помогала «подсаживать» язык наверх – она должна быть неподвижной (можно придерживать ее пальцем).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2). Язык должен быть широким, боковые края его касаются углов рта.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3). Если упражнение не получается, нужно вернуться к упражнению «Наказать непослушный язык». Как только язык станет распластанным и спокойно ляжет на нижней губе, его надо шпателем поднять наверх и завернуть за верхнюю губу.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117" y="1206500"/>
            <a:ext cx="2928000" cy="2196000"/>
          </a:xfrm>
        </p:spPr>
      </p:pic>
      <p:pic>
        <p:nvPicPr>
          <p:cNvPr id="9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871444"/>
            <a:ext cx="2974273" cy="2230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15478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379"/>
            <a:ext cx="8147247" cy="936105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+mn-lt"/>
              </a:rPr>
              <a:t>Гармошка</a:t>
            </a:r>
            <a:endParaRPr lang="ru-RU" sz="4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206500"/>
            <a:ext cx="5050903" cy="5688631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Цель: </a:t>
            </a:r>
            <a:r>
              <a:rPr lang="ru-RU" sz="1800" dirty="0" smtClean="0">
                <a:solidFill>
                  <a:srgbClr val="002060"/>
                </a:solidFill>
              </a:rPr>
              <a:t>Укреплять мышцы языка, растягивать подъязычную связку (уздечку).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Описание</a:t>
            </a:r>
            <a:r>
              <a:rPr lang="ru-RU" sz="1800" dirty="0" smtClean="0">
                <a:solidFill>
                  <a:srgbClr val="002060"/>
                </a:solidFill>
              </a:rPr>
              <a:t>: Улыбнуться, приоткрыть рот, приклеить язык к небу и, не отпуская языка, закрывать и открывать рот (как растягивается мех гармошки, так  растягивается уздечка). Губы находятся в положении улыбки. При повторении упражнения надо стараться открывать рот все шире и все дольше удерживать язык в верхнем положении.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Методические указания: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1). Следить, чтобы губы были неподвижны, когда рот открывается.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2). Открывать и закрывать рот, удерживая его в каждом положении под счет от трех до десяти.</a:t>
            </a:r>
          </a:p>
          <a:p>
            <a:r>
              <a:rPr lang="ru-RU" sz="1800" dirty="0">
                <a:solidFill>
                  <a:srgbClr val="002060"/>
                </a:solidFill>
              </a:rPr>
              <a:t>3</a:t>
            </a:r>
            <a:r>
              <a:rPr lang="ru-RU" sz="1800" dirty="0" smtClean="0">
                <a:solidFill>
                  <a:srgbClr val="002060"/>
                </a:solidFill>
              </a:rPr>
              <a:t>).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Следить, чтобы при открывании рта, не провисала ни одна сторона языка.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422524"/>
            <a:ext cx="2819400" cy="2114550"/>
          </a:xfrm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871444"/>
            <a:ext cx="2974273" cy="2230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32528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809</TotalTime>
  <Words>966</Words>
  <Application>Microsoft Office PowerPoint</Application>
  <PresentationFormat>Произвольный</PresentationFormat>
  <Paragraphs>67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ДЕПАРТАМЕНТ ОБРАЗОВАНИЯ  ГОРОДА МОСКВЫ  СЕВЕРО-ВОСТОЧНый административный округ ГОСУДАРСТВЕННОЕ БЮДЖЕТНОЕ ОБРАЗОВАТЕЛЬНОЕ УЧРЕЖДЕНИЕ ДЕТСКИЙ САД № 2710</vt:lpstr>
      <vt:lpstr>Комплекс для шипящих звуков Ш, Ж, Ч, Щ</vt:lpstr>
      <vt:lpstr>Наказать непослушный язык</vt:lpstr>
      <vt:lpstr>Сделать язык широким</vt:lpstr>
      <vt:lpstr>Приклей конфетку</vt:lpstr>
      <vt:lpstr>Грибок</vt:lpstr>
      <vt:lpstr>Кто дальше загонит мяч?</vt:lpstr>
      <vt:lpstr>Вкусное варенье</vt:lpstr>
      <vt:lpstr>Гармошка</vt:lpstr>
      <vt:lpstr>Фокус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ОБРАЗОВАНИЯ СЕВЕРО-ВОСТОЧНОГО ОКРУГА ГОРОДА МОСКВЫ ГОСУДАРСТВЕННОЕ БЮДЖЕТНОЕ ОБРАЗОВАТЕЛЬНОЕ УЧРЕЖДЕНИЕ ДЕТСКИЙ САД № 2710</dc:title>
  <dc:creator>Сергей</dc:creator>
  <cp:lastModifiedBy>Сергей</cp:lastModifiedBy>
  <cp:revision>55</cp:revision>
  <dcterms:created xsi:type="dcterms:W3CDTF">2013-03-24T11:37:19Z</dcterms:created>
  <dcterms:modified xsi:type="dcterms:W3CDTF">2013-06-23T10:08:48Z</dcterms:modified>
</cp:coreProperties>
</file>