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63" r:id="rId3"/>
    <p:sldId id="267" r:id="rId4"/>
    <p:sldId id="257" r:id="rId5"/>
    <p:sldId id="256" r:id="rId6"/>
    <p:sldId id="258" r:id="rId7"/>
    <p:sldId id="259" r:id="rId8"/>
    <p:sldId id="260" r:id="rId9"/>
    <p:sldId id="261" r:id="rId10"/>
    <p:sldId id="262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6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85AF57E-CE38-4698-9BF8-405E12BA7781}" type="datetimeFigureOut">
              <a:rPr lang="ru-RU" smtClean="0"/>
              <a:pPr/>
              <a:t>01.02.2014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4625CC-1B8B-4209-A32C-5E69F862D4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92696"/>
            <a:ext cx="7602048" cy="23762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Открытое занятие по теме:</a:t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ru-RU" b="1" i="1" dirty="0" smtClean="0">
                <a:solidFill>
                  <a:srgbClr val="00B050"/>
                </a:solidFill>
              </a:rPr>
              <a:t> «Звук </a:t>
            </a:r>
            <a:r>
              <a:rPr lang="ru-RU" sz="6000" b="1" i="1" dirty="0" smtClean="0">
                <a:solidFill>
                  <a:srgbClr val="00B050"/>
                </a:solidFill>
              </a:rPr>
              <a:t>[Л]. </a:t>
            </a:r>
            <a:r>
              <a:rPr lang="ru-RU" b="1" i="1" dirty="0" smtClean="0">
                <a:solidFill>
                  <a:srgbClr val="00B050"/>
                </a:solidFill>
              </a:rPr>
              <a:t/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ru-RU" b="1" i="1" dirty="0" smtClean="0">
                <a:solidFill>
                  <a:srgbClr val="00B050"/>
                </a:solidFill>
              </a:rPr>
              <a:t>Этап автоматизации. «Животные»</a:t>
            </a:r>
            <a:br>
              <a:rPr lang="ru-RU" b="1" i="1" dirty="0" smtClean="0">
                <a:solidFill>
                  <a:srgbClr val="00B050"/>
                </a:solidFill>
              </a:rPr>
            </a:b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endParaRPr lang="ru-RU" b="1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91880" y="3789040"/>
            <a:ext cx="5441808" cy="2459360"/>
          </a:xfrm>
        </p:spPr>
        <p:txBody>
          <a:bodyPr/>
          <a:lstStyle/>
          <a:p>
            <a:pPr algn="r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Логопед:   Павлова   Е.В. </a:t>
            </a:r>
          </a:p>
          <a:p>
            <a:pPr algn="r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МКДОУ №4 «</a:t>
            </a:r>
            <a:r>
              <a:rPr lang="ru-RU" b="1" i="1" dirty="0" err="1" smtClean="0">
                <a:solidFill>
                  <a:srgbClr val="0070C0"/>
                </a:solidFill>
              </a:rPr>
              <a:t>Алёнушка</a:t>
            </a:r>
            <a:r>
              <a:rPr lang="ru-RU" b="1" i="1" dirty="0" smtClean="0">
                <a:solidFill>
                  <a:srgbClr val="0070C0"/>
                </a:solidFill>
              </a:rPr>
              <a:t>»</a:t>
            </a:r>
          </a:p>
          <a:p>
            <a:pPr algn="r"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г</a:t>
            </a:r>
            <a:r>
              <a:rPr lang="ru-RU" b="1" i="1" dirty="0" smtClean="0">
                <a:solidFill>
                  <a:srgbClr val="0070C0"/>
                </a:solidFill>
              </a:rPr>
              <a:t>. Юрьевец  Ивановская область</a:t>
            </a:r>
            <a:endParaRPr lang="ru-RU" b="1" i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Елена\Desktop\л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780928"/>
            <a:ext cx="2503478" cy="332320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 «Лошадка»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9458" name="Picture 2" descr="C:\Users\Елена\Desktop\мой открытый урок\лошадк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124744"/>
            <a:ext cx="5324035" cy="3993027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95536" y="3901604"/>
            <a:ext cx="648072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 – веселая лошадка,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Темная, как шоколадка.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Язычком пощелкай громко –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Стук копыт услышишь звонкий.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Автоматизация в словах. Животные. Лось.</a:t>
            </a:r>
            <a:endParaRPr lang="ru-RU" dirty="0"/>
          </a:p>
        </p:txBody>
      </p:sp>
      <p:pic>
        <p:nvPicPr>
          <p:cNvPr id="1026" name="Picture 2" descr="C:\Users\Елена\Desktop\лось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5" y="1988840"/>
            <a:ext cx="5208578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Автоматизация в словах. </a:t>
            </a:r>
            <a:r>
              <a:rPr lang="ru-RU" dirty="0" smtClean="0"/>
              <a:t>Животные. Ласка.</a:t>
            </a:r>
            <a:endParaRPr lang="ru-RU" dirty="0"/>
          </a:p>
        </p:txBody>
      </p:sp>
      <p:pic>
        <p:nvPicPr>
          <p:cNvPr id="2050" name="Picture 2" descr="C:\Users\Елена\Desktop\ласк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039390"/>
            <a:ext cx="6200729" cy="4557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Автоматизация в словах. Животные. </a:t>
            </a:r>
            <a:r>
              <a:rPr lang="ru-RU" dirty="0" smtClean="0"/>
              <a:t>Лошадь.</a:t>
            </a:r>
            <a:endParaRPr lang="ru-RU" dirty="0"/>
          </a:p>
        </p:txBody>
      </p:sp>
      <p:pic>
        <p:nvPicPr>
          <p:cNvPr id="3074" name="Picture 2" descr="C:\Users\Елена\Desktop\лошадь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8687" y="1504950"/>
            <a:ext cx="5972175" cy="4686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Автоматизация в словах. Животные. </a:t>
            </a:r>
            <a:r>
              <a:rPr lang="ru-RU" dirty="0" smtClean="0">
                <a:solidFill>
                  <a:srgbClr val="7030A0"/>
                </a:solidFill>
              </a:rPr>
              <a:t>Белка.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4098" name="Picture 2" descr="C:\Users\Елена\Desktop\белка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622491"/>
            <a:ext cx="6048672" cy="498516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Автоматизация в словах. </a:t>
            </a:r>
            <a:r>
              <a:rPr lang="ru-RU" dirty="0" err="1" smtClean="0">
                <a:solidFill>
                  <a:srgbClr val="7030A0"/>
                </a:solidFill>
              </a:rPr>
              <a:t>Животные.Волк</a:t>
            </a:r>
            <a:r>
              <a:rPr lang="ru-RU" dirty="0" smtClean="0">
                <a:solidFill>
                  <a:srgbClr val="7030A0"/>
                </a:solidFill>
              </a:rPr>
              <a:t>.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5122" name="Picture 2" descr="C:\Users\Елена\Desktop\волк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628800"/>
            <a:ext cx="4968552" cy="49195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в словах. Животные. С</a:t>
            </a:r>
            <a:r>
              <a:rPr lang="ru-RU" dirty="0" smtClean="0"/>
              <a:t>лон.</a:t>
            </a:r>
            <a:endParaRPr lang="ru-RU" dirty="0"/>
          </a:p>
        </p:txBody>
      </p:sp>
      <p:pic>
        <p:nvPicPr>
          <p:cNvPr id="6146" name="Picture 2" descr="C:\Users\Елена\Desktop\слон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772816"/>
            <a:ext cx="4825288" cy="39551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в словах. Животные. </a:t>
            </a:r>
            <a:r>
              <a:rPr lang="ru-RU" dirty="0" smtClean="0"/>
              <a:t>Козёл.</a:t>
            </a:r>
            <a:endParaRPr lang="ru-RU" dirty="0"/>
          </a:p>
        </p:txBody>
      </p:sp>
      <p:pic>
        <p:nvPicPr>
          <p:cNvPr id="7170" name="Picture 2" descr="C:\Users\Елена\Desktop\козёл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4702" y="1916832"/>
            <a:ext cx="7150090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Автоматизация в словах. Животные. </a:t>
            </a:r>
            <a:r>
              <a:rPr lang="ru-RU" dirty="0" smtClean="0"/>
              <a:t>Осёл.</a:t>
            </a:r>
            <a:endParaRPr lang="ru-RU" dirty="0"/>
          </a:p>
        </p:txBody>
      </p:sp>
      <p:pic>
        <p:nvPicPr>
          <p:cNvPr id="8194" name="Picture 2" descr="C:\Users\Елена\Desktop\b4891986a87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1983" y="1447800"/>
            <a:ext cx="4665583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Автоматизация в </a:t>
            </a:r>
            <a:r>
              <a:rPr lang="ru-RU" dirty="0" smtClean="0"/>
              <a:t>предложениях.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Животные запутались </a:t>
            </a:r>
            <a:r>
              <a:rPr lang="ru-RU" dirty="0" smtClean="0"/>
              <a:t>и  </a:t>
            </a:r>
            <a:r>
              <a:rPr lang="ru-RU" dirty="0" smtClean="0"/>
              <a:t>просят у тебя помощи .</a:t>
            </a:r>
          </a:p>
          <a:p>
            <a:r>
              <a:rPr lang="ru-RU" b="1" u="sng" dirty="0" smtClean="0"/>
              <a:t>Охота </a:t>
            </a:r>
            <a:r>
              <a:rPr lang="ru-RU" b="1" u="sng" dirty="0" smtClean="0"/>
              <a:t>пошла на волка.</a:t>
            </a:r>
            <a:r>
              <a:rPr lang="ru-RU" dirty="0" smtClean="0"/>
              <a:t>  Волк пошел на охоту.</a:t>
            </a:r>
          </a:p>
          <a:p>
            <a:r>
              <a:rPr lang="ru-RU" b="1" u="sng" dirty="0" smtClean="0"/>
              <a:t>Сено ест </a:t>
            </a:r>
            <a:r>
              <a:rPr lang="ru-RU" b="1" u="sng" dirty="0" err="1" smtClean="0"/>
              <a:t>лошадь</a:t>
            </a:r>
            <a:r>
              <a:rPr lang="ru-RU" dirty="0" err="1" smtClean="0"/>
              <a:t>.-Лошадь</a:t>
            </a:r>
            <a:r>
              <a:rPr lang="ru-RU" dirty="0" smtClean="0"/>
              <a:t> </a:t>
            </a:r>
            <a:r>
              <a:rPr lang="ru-RU" dirty="0" err="1" smtClean="0"/>
              <a:t>ест</a:t>
            </a:r>
            <a:r>
              <a:rPr lang="ru-RU" dirty="0" smtClean="0"/>
              <a:t> сено. </a:t>
            </a:r>
          </a:p>
          <a:p>
            <a:r>
              <a:rPr lang="ru-RU" b="1" dirty="0" smtClean="0"/>
              <a:t> </a:t>
            </a:r>
            <a:r>
              <a:rPr lang="ru-RU" b="1" u="sng" dirty="0" smtClean="0"/>
              <a:t>Дупло залезло в белку </a:t>
            </a:r>
            <a:r>
              <a:rPr lang="ru-RU" b="1" dirty="0" smtClean="0"/>
              <a:t>-</a:t>
            </a:r>
            <a:r>
              <a:rPr lang="ru-RU" dirty="0" smtClean="0"/>
              <a:t> Белка залезла в дупло.  </a:t>
            </a:r>
          </a:p>
          <a:p>
            <a:r>
              <a:rPr lang="ru-RU" b="1" u="sng" dirty="0" smtClean="0"/>
              <a:t>Луг пасётся на козле. </a:t>
            </a:r>
            <a:r>
              <a:rPr lang="ru-RU" dirty="0" smtClean="0"/>
              <a:t>Козел </a:t>
            </a:r>
            <a:r>
              <a:rPr lang="ru-RU" dirty="0" smtClean="0"/>
              <a:t>пасется на лугу. </a:t>
            </a:r>
          </a:p>
          <a:p>
            <a:r>
              <a:rPr lang="ru-RU" b="1" u="sng" dirty="0" smtClean="0"/>
              <a:t>Болото пьёт из лося</a:t>
            </a:r>
            <a:r>
              <a:rPr lang="ru-RU" dirty="0" smtClean="0"/>
              <a:t> Лось пьёт из болота.</a:t>
            </a:r>
          </a:p>
          <a:p>
            <a:r>
              <a:rPr lang="ru-RU" b="1" u="sng" dirty="0" smtClean="0"/>
              <a:t>Повозки везёт </a:t>
            </a:r>
            <a:r>
              <a:rPr lang="ru-RU" b="1" u="sng" dirty="0" err="1" smtClean="0"/>
              <a:t>осла.-</a:t>
            </a:r>
            <a:r>
              <a:rPr lang="ru-RU" dirty="0" err="1" smtClean="0"/>
              <a:t>Осёл</a:t>
            </a:r>
            <a:r>
              <a:rPr lang="ru-RU" dirty="0" smtClean="0"/>
              <a:t> </a:t>
            </a:r>
            <a:r>
              <a:rPr lang="ru-RU" dirty="0" err="1" smtClean="0"/>
              <a:t>везёт</a:t>
            </a:r>
            <a:r>
              <a:rPr lang="ru-RU" dirty="0" smtClean="0"/>
              <a:t> повозку.</a:t>
            </a:r>
          </a:p>
          <a:p>
            <a:r>
              <a:rPr lang="ru-RU" b="1" u="sng" dirty="0" smtClean="0"/>
              <a:t>Речка плескается в слоне</a:t>
            </a:r>
            <a:r>
              <a:rPr lang="ru-RU" dirty="0" smtClean="0"/>
              <a:t>.- Слон плескается в речке.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Кораблик гудит : </a:t>
            </a:r>
            <a:r>
              <a:rPr lang="ru-RU" sz="6600" b="1" dirty="0" smtClean="0">
                <a:solidFill>
                  <a:srgbClr val="0070C0"/>
                </a:solidFill>
              </a:rPr>
              <a:t>«Л-л-л»</a:t>
            </a:r>
            <a:endParaRPr lang="ru-RU" sz="6600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Елена\Desktop\кораблик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20888"/>
            <a:ext cx="5940660" cy="396044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Автоматизация звука на материале текста.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Лось по кочкам ходит,</a:t>
            </a:r>
            <a:br>
              <a:rPr lang="ru-RU" dirty="0" smtClean="0"/>
            </a:br>
            <a:r>
              <a:rPr lang="ru-RU" dirty="0" smtClean="0"/>
              <a:t>Лось рогами водит,</a:t>
            </a:r>
            <a:br>
              <a:rPr lang="ru-RU" dirty="0" smtClean="0"/>
            </a:br>
            <a:r>
              <a:rPr lang="ru-RU" dirty="0" smtClean="0"/>
              <a:t>Головой мотает,</a:t>
            </a:r>
            <a:br>
              <a:rPr lang="ru-RU" dirty="0" smtClean="0"/>
            </a:br>
            <a:r>
              <a:rPr lang="ru-RU" dirty="0" smtClean="0"/>
              <a:t>Глазками моргает.</a:t>
            </a:r>
          </a:p>
          <a:p>
            <a:endParaRPr lang="ru-RU" dirty="0"/>
          </a:p>
        </p:txBody>
      </p:sp>
      <p:pic>
        <p:nvPicPr>
          <p:cNvPr id="4" name="Picture 2" descr="C:\Users\Елена\Desktop\лось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5" y="3621131"/>
            <a:ext cx="3600400" cy="28371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Спасибо за внимание!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Елена\Desktop\л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564904"/>
            <a:ext cx="2951137" cy="3917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Игра «Рыбалка</a:t>
            </a:r>
            <a:r>
              <a:rPr lang="ru-RU" dirty="0" smtClean="0"/>
              <a:t>»: </a:t>
            </a:r>
            <a:r>
              <a:rPr lang="ru-RU" dirty="0" err="1" smtClean="0"/>
              <a:t>ла-ло-лы-лу-лэ</a:t>
            </a:r>
            <a:endParaRPr lang="ru-RU" dirty="0"/>
          </a:p>
        </p:txBody>
      </p:sp>
      <p:pic>
        <p:nvPicPr>
          <p:cNvPr id="5122" name="Picture 2" descr="C:\Users\Елена\Desktop\рыбки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16832"/>
            <a:ext cx="4061166" cy="2736304"/>
          </a:xfrm>
          <a:prstGeom prst="rect">
            <a:avLst/>
          </a:prstGeom>
          <a:noFill/>
        </p:spPr>
      </p:pic>
      <p:pic>
        <p:nvPicPr>
          <p:cNvPr id="5123" name="Picture 3" descr="C:\Users\Елена\Desktop\рыбк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8043" y="4941168"/>
            <a:ext cx="3092175" cy="1644774"/>
          </a:xfrm>
          <a:prstGeom prst="rect">
            <a:avLst/>
          </a:prstGeom>
          <a:noFill/>
        </p:spPr>
      </p:pic>
      <p:pic>
        <p:nvPicPr>
          <p:cNvPr id="5124" name="Picture 4" descr="C:\Users\Елена\Desktop\рыб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277" y="1196752"/>
            <a:ext cx="2301856" cy="2520280"/>
          </a:xfrm>
          <a:prstGeom prst="rect">
            <a:avLst/>
          </a:prstGeom>
          <a:noFill/>
        </p:spPr>
      </p:pic>
      <p:pic>
        <p:nvPicPr>
          <p:cNvPr id="5125" name="Picture 5" descr="C:\Users\Елена\Desktop\рыб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5013176"/>
            <a:ext cx="1304925" cy="1428750"/>
          </a:xfrm>
          <a:prstGeom prst="rect">
            <a:avLst/>
          </a:prstGeom>
          <a:noFill/>
        </p:spPr>
      </p:pic>
      <p:pic>
        <p:nvPicPr>
          <p:cNvPr id="5126" name="Picture 6" descr="C:\Users\Елена\Desktop\до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299624"/>
            <a:ext cx="2728934" cy="2558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00B050"/>
                </a:solidFill>
              </a:rPr>
              <a:t>Гимнастика  для язычка </a:t>
            </a:r>
            <a:endParaRPr lang="ru-RU" b="1" i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Users\Елена\Desktop\язычок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43130" y="1916832"/>
            <a:ext cx="5883289" cy="433156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675455"/>
            <a:ext cx="8686800" cy="158417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«БЕГЕМОТИКИ»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7416824" cy="2060848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i="1" dirty="0" smtClean="0">
              <a:solidFill>
                <a:srgbClr val="0070C0"/>
              </a:solidFill>
            </a:endParaRPr>
          </a:p>
          <a:p>
            <a:pPr algn="ctr"/>
            <a:endParaRPr lang="ru-RU" i="1" dirty="0" smtClean="0">
              <a:solidFill>
                <a:srgbClr val="0070C0"/>
              </a:solidFill>
            </a:endParaRPr>
          </a:p>
          <a:p>
            <a:pPr algn="ctr"/>
            <a:r>
              <a:rPr lang="ru-RU" sz="8600" b="1" i="1" dirty="0" smtClean="0">
                <a:solidFill>
                  <a:srgbClr val="0070C0"/>
                </a:solidFill>
              </a:rPr>
              <a:t>Широко раскроем ротик,</a:t>
            </a:r>
            <a:br>
              <a:rPr lang="ru-RU" sz="8600" b="1" i="1" dirty="0" smtClean="0">
                <a:solidFill>
                  <a:srgbClr val="0070C0"/>
                </a:solidFill>
              </a:rPr>
            </a:br>
            <a:r>
              <a:rPr lang="ru-RU" sz="8600" b="1" i="1" dirty="0" smtClean="0">
                <a:solidFill>
                  <a:srgbClr val="0070C0"/>
                </a:solidFill>
              </a:rPr>
              <a:t>Как голодный </a:t>
            </a:r>
            <a:r>
              <a:rPr lang="ru-RU" sz="8600" b="1" i="1" dirty="0" err="1" smtClean="0">
                <a:solidFill>
                  <a:srgbClr val="0070C0"/>
                </a:solidFill>
              </a:rPr>
              <a:t>бегемотик</a:t>
            </a:r>
            <a:r>
              <a:rPr lang="ru-RU" sz="8600" b="1" i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r>
              <a:rPr lang="ru-RU" sz="8600" b="1" i="1" dirty="0" smtClean="0">
                <a:solidFill>
                  <a:srgbClr val="0070C0"/>
                </a:solidFill>
              </a:rPr>
              <a:t> А потом закроем рот –</a:t>
            </a:r>
            <a:br>
              <a:rPr lang="ru-RU" sz="8600" b="1" i="1" dirty="0" smtClean="0">
                <a:solidFill>
                  <a:srgbClr val="0070C0"/>
                </a:solidFill>
              </a:rPr>
            </a:br>
            <a:r>
              <a:rPr lang="ru-RU" sz="8600" b="1" i="1" dirty="0" smtClean="0">
                <a:solidFill>
                  <a:srgbClr val="0070C0"/>
                </a:solidFill>
              </a:rPr>
              <a:t>Отдыхает бегемот</a:t>
            </a:r>
            <a:r>
              <a:rPr lang="ru-RU" sz="8600" i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Елена\Desktop\бегемоти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80728"/>
            <a:ext cx="7848872" cy="3672408"/>
          </a:xfrm>
          <a:prstGeom prst="rect">
            <a:avLst/>
          </a:prstGeom>
          <a:noFill/>
        </p:spPr>
      </p:pic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«Лягушка»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Users\Елена\Desktop\лягушка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620688"/>
            <a:ext cx="5261442" cy="4176464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11560" y="4365104"/>
            <a:ext cx="6552728" cy="2326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Вот понравится лягушкам: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Тянем губы прямо к ушкам.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Потяну и перестану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нисколько не устану.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700" b="1" dirty="0" smtClean="0">
                <a:solidFill>
                  <a:srgbClr val="7030A0"/>
                </a:solidFill>
              </a:rPr>
              <a:t>   «Слоник»</a:t>
            </a:r>
            <a:r>
              <a:rPr lang="ru-RU" sz="6700" dirty="0" smtClean="0">
                <a:solidFill>
                  <a:srgbClr val="7030A0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6386" name="Picture 2" descr="C:\Users\Елена\Desktop\слоник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4722556" cy="4357119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716016" y="4424850"/>
            <a:ext cx="44279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Буду подражать слону!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Губы хоботом тяну.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 теперь их отпускаю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 на место возвращаю.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000" b="1" dirty="0" smtClean="0"/>
              <a:t>«Вкусное варенье»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7410" name="Picture 2" descr="C:\Users\Елена\Desktop\мой открытый урок\варень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1025" y="1412776"/>
            <a:ext cx="6667500" cy="252028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31640" y="4349621"/>
            <a:ext cx="741682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</a:rPr>
              <a:t>Звери  ели с наслажденьем –</a:t>
            </a:r>
            <a:br>
              <a:rPr lang="ru-RU" sz="3200" b="1" i="1" dirty="0" smtClean="0">
                <a:solidFill>
                  <a:srgbClr val="FF0000"/>
                </a:solidFill>
              </a:rPr>
            </a:br>
            <a:r>
              <a:rPr lang="ru-RU" sz="3200" b="1" i="1" dirty="0" smtClean="0">
                <a:solidFill>
                  <a:srgbClr val="FF0000"/>
                </a:solidFill>
              </a:rPr>
              <a:t>Перепачкались вареньем.</a:t>
            </a:r>
            <a:br>
              <a:rPr lang="ru-RU" sz="3200" b="1" i="1" dirty="0" smtClean="0">
                <a:solidFill>
                  <a:srgbClr val="FF0000"/>
                </a:solidFill>
              </a:rPr>
            </a:br>
            <a:r>
              <a:rPr lang="ru-RU" sz="3200" b="1" i="1" dirty="0" smtClean="0">
                <a:solidFill>
                  <a:srgbClr val="FF0000"/>
                </a:solidFill>
              </a:rPr>
              <a:t>Чтоб варенье с губ убрать,</a:t>
            </a:r>
            <a:br>
              <a:rPr lang="ru-RU" sz="3200" b="1" i="1" dirty="0" smtClean="0">
                <a:solidFill>
                  <a:srgbClr val="FF0000"/>
                </a:solidFill>
              </a:rPr>
            </a:br>
            <a:r>
              <a:rPr lang="ru-RU" sz="3200" b="1" i="1" dirty="0" smtClean="0">
                <a:solidFill>
                  <a:srgbClr val="FF0000"/>
                </a:solidFill>
              </a:rPr>
              <a:t>Ротик нужно облизать.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336704" cy="17281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«Индюк»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8434" name="Picture 2" descr="C:\Users\Елена\Desktop\мой открытый урок\индюк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196752"/>
            <a:ext cx="6552728" cy="4858718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411760" y="5346774"/>
            <a:ext cx="673224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индюк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балды-балда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Разбегайтесь кто куда.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93</TotalTime>
  <Words>197</Words>
  <Application>Microsoft Office PowerPoint</Application>
  <PresentationFormat>Экран (4:3)</PresentationFormat>
  <Paragraphs>43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Солнцестояние</vt:lpstr>
      <vt:lpstr>Открытое занятие по теме:  «Звук [Л].  Этап автоматизации. «Животные»  </vt:lpstr>
      <vt:lpstr>Кораблик гудит : «Л-л-л»</vt:lpstr>
      <vt:lpstr>Игра «Рыбалка»: ла-ло-лы-лу-лэ</vt:lpstr>
      <vt:lpstr>Гимнастика  для язычка </vt:lpstr>
      <vt:lpstr>«БЕГЕМОТИКИ»</vt:lpstr>
      <vt:lpstr>«Лягушка»</vt:lpstr>
      <vt:lpstr>   «Слоник»  </vt:lpstr>
      <vt:lpstr>«Вкусное варенье» </vt:lpstr>
      <vt:lpstr>«Индюк»  </vt:lpstr>
      <vt:lpstr>  «Лошадка»  </vt:lpstr>
      <vt:lpstr>Автоматизация в словах. Животные. Лось.</vt:lpstr>
      <vt:lpstr>Автоматизация в словах. Животные. Ласка.</vt:lpstr>
      <vt:lpstr>Автоматизация в словах. Животные. Лошадь.</vt:lpstr>
      <vt:lpstr>Автоматизация в словах. Животные. Белка.</vt:lpstr>
      <vt:lpstr>Автоматизация в словах. Животные.Волк.</vt:lpstr>
      <vt:lpstr>Автоматизация в словах. Животные. Слон.</vt:lpstr>
      <vt:lpstr>Автоматизация в словах. Животные. Козёл.</vt:lpstr>
      <vt:lpstr>Автоматизация в словах. Животные. Осёл.</vt:lpstr>
      <vt:lpstr>Автоматизация в предложениях. </vt:lpstr>
      <vt:lpstr>Автоматизация звука на материале текста.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Артикулляционная гимнастика к открытому уроку</dc:title>
  <dc:creator>Елена</dc:creator>
  <cp:lastModifiedBy>Елена</cp:lastModifiedBy>
  <cp:revision>12</cp:revision>
  <dcterms:created xsi:type="dcterms:W3CDTF">2014-01-30T04:39:07Z</dcterms:created>
  <dcterms:modified xsi:type="dcterms:W3CDTF">2014-02-01T17:07:05Z</dcterms:modified>
</cp:coreProperties>
</file>