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9" r:id="rId4"/>
    <p:sldId id="281" r:id="rId5"/>
    <p:sldId id="277" r:id="rId6"/>
    <p:sldId id="288" r:id="rId7"/>
    <p:sldId id="282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65C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5" y="785794"/>
            <a:ext cx="778674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5400" b="1" u="sng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ребёнок не говорит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3"/>
            <a:ext cx="6294566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«Детский сад «Ромашка»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9" descr="11fd4147dd8c2115181a806f072b607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9080"/>
            <a:ext cx="2304256" cy="237606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3356992"/>
            <a:ext cx="6482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Консультация для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лей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4581128"/>
            <a:ext cx="5517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Подготовила: Гафурова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ида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Финатовна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Учитель-логопед МАДОУ «Детский сад «Ромашка»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г.Советский,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ХМАО-Югра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9"/>
            <a:ext cx="864399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Речь – это совокупность произносимых или воспринимаемых звуков.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функция речи состоит в том, что с помощью речи передается информация от человека к человеку. 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Интеллектуальная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функция речи заключается в том, что для человека она также служит средством мышления. Она проявляется во внутренней речи, а также во внешних формах речи: диалоге и монологе.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функция речи выражается в том, что речь служит фактором управления собственной психикой и поведением человека, который ею пользуется, а также психикой и поведением других людей.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Психодиагностическая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функция речи заключается в том, что по речи человека можно судить о психологических особенностях данного человека, о его познавательных процессах, психических состояниях и свойствах. Этой функцией речи в общении с людьми мы пользуемся постоянно, внимательно прислушиваясь к тому, что они говорят, и пытаясь по высказываниям человека судить о нем самом как о личности.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Языковая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любая речь  принадлежит какой-либо языковой культуре  (русский язык, украинский язык, татарский язык, немецкий язык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32656"/>
            <a:ext cx="817756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нормального становления речевой деятельности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необходимы определённые условия психического развития: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Зрелость различных структур головного мозга;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Координированная работа голосовой и дыхательной систем, органов артикуляции;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Нормальное развитие слуха, зрения, двигательных навыков, эмоций;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Потребность в общении. </a:t>
            </a:r>
          </a:p>
          <a:p>
            <a:pPr marL="342900" indent="-342900" algn="just">
              <a:buFont typeface="Arial" charset="0"/>
              <a:buChar char="•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Овладение речью предполагает: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говорить;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понимать сказанное.</a:t>
            </a:r>
          </a:p>
          <a:p>
            <a:pPr marL="342900" indent="-342900" algn="just">
              <a:buFont typeface="Arial" charset="0"/>
              <a:buChar char="•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Как ребёнок учится говорить?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 ребенка развивается под влиянием речи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взрослых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значительной мере зависит от достаточной речевой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нормального социального и речевого окружения,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воспитания обучения, которые начинаются с первых дней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pPr marL="342900" indent="-342900" algn="just">
              <a:buFont typeface="Arial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Arial" charset="0"/>
              <a:buChar char="•"/>
            </a:pP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143512"/>
            <a:ext cx="7020272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14288" algn="just">
              <a:lnSpc>
                <a:spcPct val="80000"/>
              </a:lnSpc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pic>
        <p:nvPicPr>
          <p:cNvPr id="7" name="Picture 58" descr="87cf7d1bc1205ba1792a993f6639cb9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157192"/>
            <a:ext cx="237557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задержки в развитии речи детей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различны:</a:t>
            </a:r>
          </a:p>
          <a:p>
            <a:pPr marL="342900" indent="-342900"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анамнеза; </a:t>
            </a:r>
          </a:p>
          <a:p>
            <a:pPr marL="342900" indent="-342900"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отклонения в строении артикуляционного аппарата;</a:t>
            </a:r>
          </a:p>
          <a:p>
            <a:pPr marL="342900" indent="-342900">
              <a:buFont typeface="Arial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трессы, психические заболевания;</a:t>
            </a:r>
          </a:p>
          <a:p>
            <a:pPr marL="342900" indent="-342900"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частые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 малыша, ослабляющие его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организм,</a:t>
            </a:r>
          </a:p>
          <a:p>
            <a:pPr marL="342900" indent="-342900"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недостатки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воздействий;</a:t>
            </a:r>
          </a:p>
          <a:p>
            <a:pPr marL="342900" indent="-342900"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сложная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к новым условиям жизни в дошкольном учреждении и другие.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нуждаются в своевременной квалифицированной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невролога, логопеда, психолога, что 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значительной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ускорит ход речевого и умственного развития малышей.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Оптимальный возраст для коррекции и </a:t>
            </a:r>
            <a:r>
              <a:rPr lang="ru-RU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pPr algn="ctr"/>
            <a:r>
              <a:rPr lang="ru-RU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речи – дошкольное детство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55" descr="e65c075d65ebc0c25138c2605e9956b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085184"/>
            <a:ext cx="165618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3" y="214290"/>
            <a:ext cx="64742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Нарушения  речи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3" y="1214423"/>
            <a:ext cx="8501121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103313" indent="-742950">
              <a:buFont typeface="+mj-lt"/>
              <a:buAutoNum type="arabicPeriod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звукопроизношения</a:t>
            </a:r>
          </a:p>
          <a:p>
            <a:pPr marL="1103313" indent="-742950">
              <a:buFont typeface="+mj-lt"/>
              <a:buAutoNum type="arabicPeriod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голоса</a:t>
            </a:r>
          </a:p>
          <a:p>
            <a:pPr marL="1103313" indent="-742950">
              <a:buFont typeface="+mj-lt"/>
              <a:buAutoNum type="arabicPeriod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темпа и ритма </a:t>
            </a:r>
          </a:p>
          <a:p>
            <a:pPr marL="1103313" indent="-742950">
              <a:buFont typeface="+mj-lt"/>
              <a:buAutoNum type="arabicPeriod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грамматического строя речи</a:t>
            </a:r>
          </a:p>
          <a:p>
            <a:pPr marL="1103313" indent="-742950">
              <a:buFont typeface="+mj-lt"/>
              <a:buAutoNum type="arabicPeriod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Недоразвитие связной речи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5643578"/>
            <a:ext cx="757242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14288" algn="just">
              <a:lnSpc>
                <a:spcPct val="80000"/>
              </a:lnSpc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824" y="548679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E8065C"/>
                </a:solidFill>
                <a:latin typeface="Times New Roman" pitchFamily="18" charset="0"/>
                <a:cs typeface="Times New Roman" pitchFamily="18" charset="0"/>
              </a:rPr>
              <a:t>Рекомендации по работе с неговорящими детьми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Воспитателю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такими детьми особенно важно установить тесный контакт, поднять их эмоциональное состояние.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с детьми, у которых наблюдается задержка в речевом развитии, не следует проводить индивидуально, т.к. в этом случае малыши еще больше впадают в заторможенное состояние. 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 с неговорящими детьми важно не отпугнуть их настойчивым “скажи”. На первых порах лучше не требовать от них речевой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активности, а применять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игры с игрушкой, заинтересовавшей ребенка.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 :“Делай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как 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покачай куклу, покатай мячик, поставь машину в гараж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Детально проговаривайте то, что происходит или произойдёт: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сейчас оденемся. Как ты хорошо ешь кашку .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запрещать ребёнку использовать жесты, мимику в общении. Появление жестов свидетельствует о том, что ребёнок хочет общаться, но не знает как. Дайте ему понять, что любое общение с ним вам очень нравится. </a:t>
            </a:r>
          </a:p>
          <a:p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-464756"/>
            <a:ext cx="8712968" cy="625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E8065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E8065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E8065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E8065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1.Развитие понимания речи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(выполнение инструкций: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покажи зайчика;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мячик дай мне, а куклу посади в шкаф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2.Развитие слухового внимания: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Пробуждение интереса к звукам окружающего мира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послушаем тишину; что там шумит...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Дифференциация тихих и громких звуков;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направления и источника звука (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музыкальными инструментами);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умения соотносить количество звучаний с числом 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(повторить ритм);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умения ориентироваться на смысл сказанного.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Артикуляционная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пальчиковая, дыхательная гимнастики.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b="1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Побуждение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речи через ситуации, которые эмоционально заинтересовывают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(различные виды пряток: ищем игрушку, часть тела, самого ребенка;  рассматривание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семейных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фотографий)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548679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Побуждение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речи через вызывание ориентировочного рефлекса 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это? Что 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там?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книжки-раскладушки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игрушки в сухом бассейне, в коробочке, в завернутой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бумаге).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Побуждение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выражать свою просьбу одним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словом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(дай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помоги, надень, пойдём). 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Побуждение выражать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свою просьбу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словосочетанием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(давай играть, дай мне мяч)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предложением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(скажи, тётя Ира, где ты была?)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7" descr="60178c6d047a09ff49346dbd7a6c7e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501008"/>
            <a:ext cx="936104" cy="2212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759</Words>
  <Application>Microsoft Office PowerPoint</Application>
  <PresentationFormat>Экран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RePack by SPecialiST</cp:lastModifiedBy>
  <cp:revision>51</cp:revision>
  <dcterms:modified xsi:type="dcterms:W3CDTF">2015-02-28T19:16:50Z</dcterms:modified>
</cp:coreProperties>
</file>