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F0F8"/>
    <a:srgbClr val="FFFFE1"/>
    <a:srgbClr val="FFFFFF"/>
    <a:srgbClr val="EDF2F9"/>
    <a:srgbClr val="F1F5E7"/>
    <a:srgbClr val="336600"/>
    <a:srgbClr val="008000"/>
    <a:srgbClr val="FEECDE"/>
    <a:srgbClr val="FDE4CF"/>
    <a:srgbClr val="EDF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58B08C"/>
          </a:solidFill>
        </p:spPr>
        <p:txBody>
          <a:bodyPr>
            <a:normAutofit fontScale="90000"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учреждение – детский сад №21 «Искорка»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 вида с приоритетным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осуществлением деятельности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художественно-эстетическому и социально-личностному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детей г.Бердск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  <a:solidFill>
            <a:srgbClr val="58B08C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Каша – </a:t>
            </a:r>
          </a:p>
          <a:p>
            <a:pPr marL="0" indent="0" algn="ctr">
              <a:buNone/>
            </a:pPr>
            <a:r>
              <a:rPr lang="ru-RU" sz="5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неотъемлемая </a:t>
            </a:r>
            <a:r>
              <a:rPr lang="ru-RU" sz="5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в </a:t>
            </a:r>
            <a:r>
              <a:rPr lang="ru-RU" sz="5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рационе питания детей дошкольного возраста</a:t>
            </a:r>
          </a:p>
          <a:p>
            <a:pPr marL="0" indent="0" algn="r">
              <a:buNone/>
            </a:pPr>
            <a:endParaRPr lang="ru-RU" sz="1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1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ru-RU" sz="12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12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инструктор </a:t>
            </a:r>
          </a:p>
          <a:p>
            <a:pPr marL="0" indent="0" algn="r">
              <a:buNone/>
            </a:pPr>
            <a:r>
              <a:rPr lang="ru-RU" sz="12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физической культуре</a:t>
            </a:r>
          </a:p>
          <a:p>
            <a:pPr marL="0" indent="0" algn="r">
              <a:buNone/>
            </a:pPr>
            <a:r>
              <a:rPr lang="ru-RU" sz="12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Ваганова Е.В.</a:t>
            </a:r>
            <a:endParaRPr lang="en-US" sz="1200" b="1" i="1" spc="5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buNone/>
            </a:pPr>
            <a:endParaRPr lang="en-US" sz="1200" b="1" i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12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</a:t>
            </a:r>
            <a:r>
              <a:rPr lang="ru-RU" sz="12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12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744916"/>
          </a:xfrm>
          <a:solidFill>
            <a:srgbClr val="FEECDE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6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ГРЕЧНЕВАЯ </a:t>
            </a:r>
            <a:r>
              <a:rPr lang="ru-RU" sz="6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6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КАША </a:t>
            </a:r>
            <a:endParaRPr lang="ru-RU" sz="6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19554"/>
            <a:ext cx="8568952" cy="4649806"/>
          </a:xfrm>
          <a:solidFill>
            <a:srgbClr val="FEECDE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Гречу высоко ценил наш великий полководец Александр Васильевич Суворов, он называл гречневую кашу «богатырской пищей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Зерно гречихи (греча) богато белками, а белки называют «носителями жизни». Всего же в гречишном белке 18 аминокислот, среди которых цистин и цистеин, они усиливают очищение организма от шлаков и радиоактивных веществ, гистидин способствует нормализации роста мышечной и костной тканей у детей.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 гречневой кашей в организм человека поступают и полезнейшие минералы — фосфор, кальций, железо, магний, марганец, цинк, медь. Медь вместе с железом участвуют в кроветворении и образовании гемоглобина, лечат анемию. Цинк обеспечивает нормальное усвоение множества веществ, особенно при повышенной радиации.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Органические кислоты гречихи — малеиновая, лимонная,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меноленовая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, щавелевая — улучшают пищеварение, особенно при заболеваниях желудочно-кишечного тракта.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 содержанию витаминов РР (никотиновой кислоты), В1 (тиамина), В2 (рибофлавина), Е (токоферола), гречиха превосходит другие крупы.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Вне конкуренции греча и по наличию витамина Р (рутина). А именно рутин уменьшает проницаемость и ломкость кровеносных сосудов, сокращает время свертываемости крови, усиливает сокращение сердечной мышцы, способствует накоплению в организме витамина С, оказывает благотворное влияние на щитовидную железу. 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u="sng" dirty="0">
                <a:solidFill>
                  <a:srgbClr val="FF0000"/>
                </a:solidFill>
              </a:rPr>
              <a:t>Внимание!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Гречиха способна провоцировать образование черной желчи, слизи, газов и перевозбуждает организм. Из-за сильных активизирующих свойств ее не следует часто давать детям. Противопоказанием к частому употреблению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гречихи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служит повышенная свертываемость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крови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4976"/>
            <a:ext cx="2388121" cy="161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06636"/>
          </a:xfrm>
          <a:solidFill>
            <a:srgbClr val="F1F5E7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МАННАЯ </a:t>
            </a:r>
            <a:r>
              <a:rPr lang="ru-RU" sz="6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ru-RU" sz="6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КАША </a:t>
            </a:r>
            <a:endParaRPr lang="ru-RU" sz="60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81274"/>
            <a:ext cx="8229600" cy="3544070"/>
          </a:xfrm>
          <a:solidFill>
            <a:srgbClr val="F1F5E7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/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Манная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крупа всегда считалась дорогой, редкой в старой России. Только при Советской власти манная крупа стала широко доступным, дешевым продуктом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</a:rPr>
              <a:t>В манной крупе - мало клетчатки, однако она богата растительным белком и крахмалом. В то же время содержание витаминов и минеральных веществ в этой крупе значительно ниже, чем в других.</a:t>
            </a:r>
            <a:endParaRPr lang="ru-RU" sz="15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</a:rPr>
              <a:t>В манной крупе много глютена. Этот белок еще называют клейковиной. Глютен может вызвать - аллергию. Она также проявляется расстройством стула.</a:t>
            </a:r>
            <a:endParaRPr lang="ru-RU" sz="15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267"/>
            <a:ext cx="3627512" cy="2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6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2146250"/>
          </a:xfrm>
          <a:solidFill>
            <a:srgbClr val="EDF2F9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ПЕРЛОВАЯ </a:t>
            </a:r>
            <a:r>
              <a:rPr lang="ru-RU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КАША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98157"/>
            <a:ext cx="8352928" cy="4371203"/>
          </a:xfrm>
          <a:solidFill>
            <a:srgbClr val="EDF2F9"/>
          </a:solidFill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sz="1700" dirty="0" smtClean="0"/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</a:rPr>
              <a:t>старину каша из перловой крупы считалась едой, достойной только царских особ. Для царского стола перловую крупу непременно замачивали на двенадцать часов, затем варили в молоке, подвергали томлению в печи, а уж перед подачей к столу заправляли жирными сливками. Впоследствии перловка прочно вошла в солдатское меню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21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Во-первых, в перловой крупе много «правильных» сложных углеводов (73,7%). Съев утром порцию перловой каши, мы получаем заряд энергии на целый день. Во-вторых, впечатляет набор минеральных веществ и витаминов, содержащихся в перловке. Как и овсянка, она богата витаминами группы B, а также содержит витамины А, D, E, никотиновую и фолиевую кислоты. Из 16 имеющихся в перловке минералов особо выделим фосфор, которого в перловке в 2 раза больше, чем в других злаках. А именно фосфор необходим нам не только для хорошей работы мозга, но и для правильного обмена веществ. Кроме того, перловка держит первенство среди других круп по содержанию в природном виде кальция, магния, калия, железа, цинка, хрома, селена, йода. Перловая крупа содержит ценные по аминокислотному составу белки (9,3%), в том числе незаменимый лизин. Эта аминокислота укрепляет сердечную мышцу, поддерживает жизненный тонус и оказывает противовирусное действие – особенно при герпесе и острых респираторных заболеваниях. Кроме того, лизин ускоряет расщепление жиров, а также участвует в выработке коллагена, который так необходим для сохранения нашей красоты и молодости. Он предотвращает появление морщин, делает кожу упругой и эластичной. В-пятых, перловая крупа отлично исполняет роль чистильщика организма. В ней много клетчатки, которая нормализует пищеварение, благотворно влияет на микрофлору кишечника и одновременно выводит из него все лишнее. 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75" y="260648"/>
            <a:ext cx="28745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6048672"/>
          </a:xfrm>
          <a:solidFill>
            <a:srgbClr val="FFFFE1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ПРИЯТНОГО</a:t>
            </a:r>
            <a:b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АППЕТИТА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5" y="1484784"/>
            <a:ext cx="3312368" cy="406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6264696"/>
          </a:xfrm>
          <a:solidFill>
            <a:schemeClr val="bg2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Много </a:t>
            </a:r>
            <a:r>
              <a:rPr lang="ru-RU" sz="48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каши</a:t>
            </a:r>
            <a: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Съел наш Саша,</a:t>
            </a:r>
            <a: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Вырос сразу на глазах.</a:t>
            </a:r>
            <a: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б кашу он не ел</a:t>
            </a:r>
            <a: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Тогда бы сразу заболел.</a:t>
            </a:r>
            <a: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от каши он здоров</a:t>
            </a:r>
            <a: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боится докторов!</a:t>
            </a:r>
            <a: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i="1" spc="50" dirty="0">
                <a:ln w="11430"/>
                <a:solidFill>
                  <a:srgbClr val="99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solidFill>
                <a:srgbClr val="99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2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rgbClr val="FFFFE1"/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ПОЛЕЗНЫЕ СВОЙСТВА КАШИ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  <a:solidFill>
            <a:srgbClr val="FFFFE1"/>
          </a:solidFill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2600" b="1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itchFamily="66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Одним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из старейших блюд славянской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кухни считается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 каша,  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которую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знали и очень ценили еще наши далекие предки. Диетологи всей Земли на редкость единодушны в том, что каша дает нам отличный запас энергии, снабжает организм человека необходимыми ему витаминами и химическими элементами. Помимо этого, каша может послужить средством профилактики немалого числа разных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недугов.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itchFamily="66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Поэтому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для детей каша это неотъемлемая часть в их рационе питания, ведь они растут, играют, бегают, развиваются и им надо чем-то подбадривать организм.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500" b="1" dirty="0" smtClean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каша полезна по-своему</a:t>
            </a:r>
            <a:r>
              <a:rPr lang="ru-RU" sz="3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4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359425"/>
          </a:xfrm>
          <a:solidFill>
            <a:srgbClr val="F9EEED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ОВСЯНАЯ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КАША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64399"/>
            <a:ext cx="8229600" cy="4132953"/>
          </a:xfrm>
          <a:solidFill>
            <a:srgbClr val="F9EEED"/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900" b="1" dirty="0" smtClean="0">
                <a:solidFill>
                  <a:srgbClr val="336600"/>
                </a:solidFill>
              </a:rPr>
              <a:t>Из </a:t>
            </a:r>
            <a:r>
              <a:rPr lang="ru-RU" sz="4900" b="1" dirty="0">
                <a:solidFill>
                  <a:srgbClr val="336600"/>
                </a:solidFill>
              </a:rPr>
              <a:t>покон  веков к овсу в России отношение, как к пище, дающей много силы. Овсяная каша - одно из самых ранних блюд и самая питательная каша. </a:t>
            </a:r>
            <a:endParaRPr lang="ru-RU" sz="4900" b="1" dirty="0" smtClean="0">
              <a:solidFill>
                <a:srgbClr val="336600"/>
              </a:solidFill>
            </a:endParaRPr>
          </a:p>
          <a:p>
            <a:pPr marL="0" indent="0" algn="ctr">
              <a:buNone/>
            </a:pPr>
            <a:endParaRPr lang="ru-RU" sz="4300" b="1" dirty="0">
              <a:solidFill>
                <a:srgbClr val="336600"/>
              </a:solidFill>
            </a:endParaRPr>
          </a:p>
          <a:p>
            <a:pPr marL="0" indent="0" algn="just">
              <a:buNone/>
            </a:pPr>
            <a:r>
              <a:rPr lang="ru-RU" sz="4600" b="1" dirty="0">
                <a:solidFill>
                  <a:srgbClr val="336600"/>
                </a:solidFill>
              </a:rPr>
              <a:t>    Овсянка является одним из самых лучших источников клетчатки и сложных углеводов, ее химический состав включает в себя все наиважнейшие для человека компоненты: калий, магний, фосфор, хром, железо, марганец, йод, фтор, цинк, кобальт, витамины А, Е, В1, В2, В6, К. Большое количество в овсяной каше протеинов и клетчатки улучшает все обменные процессы, способствует росту и развитию мышечной ткани. В овсяной крупе содержится большое количество фосфора и кальция, необходимого для нормального формирования и развития костной системы, а так же железа, для профилактики анемий. </a:t>
            </a:r>
          </a:p>
          <a:p>
            <a:pPr marL="0" indent="0" algn="just">
              <a:buNone/>
            </a:pPr>
            <a:r>
              <a:rPr lang="ru-RU" sz="4600" b="1" dirty="0">
                <a:solidFill>
                  <a:srgbClr val="336600"/>
                </a:solidFill>
              </a:rPr>
              <a:t>    Овсянка же не просто улучшает работу кишечника и способствует нормализации обмена веществ – овсяная каша заботливо обволакивает желудок щадящей пленкой, облегчающей пищеварение, и действует как очиститель для </a:t>
            </a:r>
            <a:r>
              <a:rPr lang="ru-RU" sz="4600" b="1" dirty="0" smtClean="0">
                <a:solidFill>
                  <a:srgbClr val="336600"/>
                </a:solidFill>
              </a:rPr>
              <a:t>кишечника</a:t>
            </a:r>
            <a:r>
              <a:rPr lang="ru-RU" sz="4600" b="1" dirty="0">
                <a:solidFill>
                  <a:srgbClr val="336600"/>
                </a:solidFill>
              </a:rPr>
              <a:t>, буквально изгоняя из него все накопленные вами </a:t>
            </a:r>
            <a:r>
              <a:rPr lang="ru-RU" sz="4600" b="1" dirty="0" smtClean="0">
                <a:solidFill>
                  <a:srgbClr val="336600"/>
                </a:solidFill>
              </a:rPr>
              <a:t>шлаки</a:t>
            </a:r>
            <a:r>
              <a:rPr lang="ru-RU" sz="4600" b="1" dirty="0">
                <a:solidFill>
                  <a:srgbClr val="336600"/>
                </a:solidFill>
              </a:rPr>
              <a:t>, в том числе образовавшиеся при </a:t>
            </a:r>
            <a:r>
              <a:rPr lang="ru-RU" sz="4600" b="1" dirty="0" smtClean="0">
                <a:solidFill>
                  <a:srgbClr val="336600"/>
                </a:solidFill>
              </a:rPr>
              <a:t>длительном </a:t>
            </a:r>
            <a:r>
              <a:rPr lang="ru-RU" sz="4600" b="1" dirty="0">
                <a:solidFill>
                  <a:srgbClr val="336600"/>
                </a:solidFill>
              </a:rPr>
              <a:t>приеме </a:t>
            </a:r>
            <a:r>
              <a:rPr lang="ru-RU" sz="4600" b="1" dirty="0" smtClean="0">
                <a:solidFill>
                  <a:srgbClr val="336600"/>
                </a:solidFill>
              </a:rPr>
              <a:t>лекарств</a:t>
            </a:r>
            <a:r>
              <a:rPr lang="ru-RU" sz="4600" b="1" dirty="0">
                <a:solidFill>
                  <a:srgbClr val="3366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4600" b="1" dirty="0">
                <a:solidFill>
                  <a:srgbClr val="336600"/>
                </a:solidFill>
              </a:rPr>
              <a:t>   Овсянка богата биотином (витамин группы В), </a:t>
            </a:r>
            <a:r>
              <a:rPr lang="ru-RU" sz="4600" b="1" dirty="0" smtClean="0">
                <a:solidFill>
                  <a:srgbClr val="336600"/>
                </a:solidFill>
              </a:rPr>
              <a:t>который полезен </a:t>
            </a:r>
            <a:r>
              <a:rPr lang="ru-RU" sz="4600" b="1" dirty="0">
                <a:solidFill>
                  <a:srgbClr val="336600"/>
                </a:solidFill>
              </a:rPr>
              <a:t>для кожи и предотвращает дерматиты.</a:t>
            </a:r>
          </a:p>
          <a:p>
            <a:pPr marL="0" indent="0" algn="just">
              <a:buNone/>
            </a:pPr>
            <a:r>
              <a:rPr lang="ru-RU" sz="4600" b="1" dirty="0">
                <a:solidFill>
                  <a:srgbClr val="336600"/>
                </a:solidFill>
              </a:rPr>
              <a:t>    Овсянка не только нормализует свертываемость </a:t>
            </a:r>
            <a:r>
              <a:rPr lang="ru-RU" sz="4600" b="1" dirty="0" smtClean="0">
                <a:solidFill>
                  <a:srgbClr val="336600"/>
                </a:solidFill>
              </a:rPr>
              <a:t>крови</a:t>
            </a:r>
            <a:r>
              <a:rPr lang="ru-RU" sz="4600" b="1" dirty="0">
                <a:solidFill>
                  <a:srgbClr val="336600"/>
                </a:solidFill>
              </a:rPr>
              <a:t>, контролирует усвоение жира организмом, но </a:t>
            </a:r>
            <a:r>
              <a:rPr lang="ru-RU" sz="4600" b="1" dirty="0" smtClean="0">
                <a:solidFill>
                  <a:srgbClr val="336600"/>
                </a:solidFill>
              </a:rPr>
              <a:t>и </a:t>
            </a:r>
            <a:r>
              <a:rPr lang="ru-RU" sz="4600" b="1" dirty="0">
                <a:solidFill>
                  <a:srgbClr val="336600"/>
                </a:solidFill>
              </a:rPr>
              <a:t>делает кожу гладкой, а волосы блестящими. </a:t>
            </a:r>
          </a:p>
          <a:p>
            <a:pPr marL="0" indent="0" algn="just">
              <a:buNone/>
            </a:pPr>
            <a:r>
              <a:rPr lang="ru-RU" sz="4600" b="1" dirty="0" smtClean="0">
                <a:solidFill>
                  <a:srgbClr val="336600"/>
                </a:solidFill>
              </a:rPr>
              <a:t>Являясь натуральным антидепрессантом, </a:t>
            </a:r>
            <a:r>
              <a:rPr lang="ru-RU" sz="4600" b="1" dirty="0">
                <a:solidFill>
                  <a:srgbClr val="336600"/>
                </a:solidFill>
              </a:rPr>
              <a:t>овсянка помогает тем, кто подвержен депрессии и стрессам.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32" y="332656"/>
            <a:ext cx="2736908" cy="20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2578299"/>
          </a:xfrm>
          <a:solidFill>
            <a:srgbClr val="F2F6EA"/>
          </a:solidFill>
        </p:spPr>
        <p:txBody>
          <a:bodyPr>
            <a:normAutofit/>
          </a:bodyPr>
          <a:lstStyle/>
          <a:p>
            <a:pPr algn="l"/>
            <a:r>
              <a:rPr lang="ru-RU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5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ЯЧНЕВАЯ </a:t>
            </a:r>
            <a:r>
              <a:rPr lang="ru-RU" sz="5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54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КАША</a:t>
            </a:r>
            <a:endParaRPr lang="ru-RU" sz="5400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6"/>
            <a:ext cx="8229600" cy="3816425"/>
          </a:xfrm>
          <a:solidFill>
            <a:srgbClr val="F2F6EA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Ячневая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народная любимица  с давних пор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Говорят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на ячневой каше выросли русские богатыри. Петр Первый называл ее «самою спорою и полезною кашей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Ячневая каша имеет в своем составе громадное количество витаминов, среди которых присутствуют витамины A, B, D, PP. Витамины группы В содержатся в значительном количестве в ячневой каше. Это помогает нервной системе противостоять стрессу.  Микроэлементов в ячмене довольно много: кальций, магний, натрий, калий, фосфор, сера, железо, цинк, медь, марганец, фтор, бор, молибден, кобальт, кремний, хром и т.д.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Одним из наиболее важных достоинств ячневой каши является способность очищения организма от шлаков и токсинов.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в составе ячневой каши ударной дозы клетчатки способствует хорошей работе всего желудочно-кишечного тракта.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Польза ячневой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крупы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ограничивается выше сказанным. Ее богатство множеством видов белков значительно снижают риск простудиться в ненастную погоду.  Кроме того, аминокислоты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вырабатывают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коллаген, делающий кожу более мягкой и чистой. Можно сказать практически в прямом смысле, что польза ячневой каши «на лицо».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715128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0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  <a:solidFill>
            <a:srgbClr val="EDF6F9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6000" b="1" spc="50" dirty="0" smtClean="0">
                <a:ln w="11430"/>
                <a:solidFill>
                  <a:srgbClr val="00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ПШЕНИЧАЯ </a:t>
            </a:r>
            <a:r>
              <a:rPr lang="ru-RU" sz="6000" b="1" spc="50" dirty="0">
                <a:ln w="11430"/>
                <a:solidFill>
                  <a:srgbClr val="00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>
                <a:ln w="11430"/>
                <a:solidFill>
                  <a:srgbClr val="00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solidFill>
                  <a:srgbClr val="00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6000" b="1" spc="50" dirty="0" smtClean="0">
                <a:ln w="11430"/>
                <a:solidFill>
                  <a:srgbClr val="0066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КАША</a:t>
            </a:r>
            <a:endParaRPr lang="ru-RU" sz="6000" b="1" spc="50" dirty="0">
              <a:ln w="11430"/>
              <a:solidFill>
                <a:srgbClr val="0066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528392"/>
          </a:xfrm>
          <a:solidFill>
            <a:srgbClr val="EDF6F9"/>
          </a:solidFill>
        </p:spPr>
        <p:txBody>
          <a:bodyPr>
            <a:normAutofit fontScale="40000" lnSpcReduction="20000"/>
          </a:bodyPr>
          <a:lstStyle/>
          <a:p>
            <a:pPr marL="0" indent="0" algn="ctr" fontAlgn="base">
              <a:buNone/>
            </a:pPr>
            <a:endParaRPr lang="ru-RU" dirty="0" smtClean="0"/>
          </a:p>
          <a:p>
            <a:pPr marL="0" indent="0" algn="ctr" fontAlgn="base">
              <a:buNone/>
            </a:pPr>
            <a:r>
              <a:rPr lang="ru-RU" sz="4000" b="1" dirty="0" smtClean="0">
                <a:solidFill>
                  <a:srgbClr val="996600"/>
                </a:solidFill>
              </a:rPr>
              <a:t>Еще </a:t>
            </a:r>
            <a:r>
              <a:rPr lang="ru-RU" sz="4000" b="1" dirty="0">
                <a:solidFill>
                  <a:srgbClr val="996600"/>
                </a:solidFill>
              </a:rPr>
              <a:t>в библейские времена пшеничная каша была одним из основных продуктов питания</a:t>
            </a:r>
            <a:r>
              <a:rPr lang="ru-RU" sz="4000" b="1" dirty="0" smtClean="0">
                <a:solidFill>
                  <a:srgbClr val="996600"/>
                </a:solidFill>
              </a:rPr>
              <a:t>.</a:t>
            </a:r>
          </a:p>
          <a:p>
            <a:pPr marL="0" indent="0" algn="ctr" fontAlgn="base">
              <a:buNone/>
            </a:pPr>
            <a:endParaRPr lang="ru-RU" sz="3800" dirty="0">
              <a:solidFill>
                <a:srgbClr val="996600"/>
              </a:solidFill>
            </a:endParaRPr>
          </a:p>
          <a:p>
            <a:pPr marL="0" indent="0" algn="just" fontAlgn="base">
              <a:buNone/>
            </a:pPr>
            <a:r>
              <a:rPr lang="ru-RU" sz="3800" b="1" dirty="0">
                <a:solidFill>
                  <a:srgbClr val="996600"/>
                </a:solidFill>
              </a:rPr>
              <a:t>В пшенице содержится крахмала и других углеводов от 50 до 70%, она богата незаменимыми аминокислотами и белком. В составе пшеницы – растительные жиры, клетчатка и незначительное количество сахаров. Пшеница содержит важные микроэлементы, такие как калий, кальций, фосфор и магний, а также витамины В1, В2, В6, С, Е и РР.</a:t>
            </a:r>
          </a:p>
          <a:p>
            <a:pPr marL="0" indent="0" algn="just">
              <a:buNone/>
            </a:pPr>
            <a:r>
              <a:rPr lang="ru-RU" sz="3800" b="1" dirty="0">
                <a:solidFill>
                  <a:srgbClr val="996600"/>
                </a:solidFill>
              </a:rPr>
              <a:t>     Пшеничная крупа особо ценится за свои общеукрепляющие свойства, она прекрасно стимулирует </a:t>
            </a:r>
            <a:r>
              <a:rPr lang="ru-RU" sz="3800" b="1" dirty="0" smtClean="0">
                <a:solidFill>
                  <a:srgbClr val="996600"/>
                </a:solidFill>
              </a:rPr>
              <a:t>иммунитет, является </a:t>
            </a:r>
            <a:r>
              <a:rPr lang="ru-RU" sz="3800" b="1" dirty="0">
                <a:solidFill>
                  <a:srgbClr val="996600"/>
                </a:solidFill>
              </a:rPr>
              <a:t>естественным источником энергии для человеческого организма, что делает ее незаменимым продуктом, как в повседневном рационе, так и в диетическом питании.</a:t>
            </a:r>
          </a:p>
          <a:p>
            <a:pPr marL="0" indent="0" algn="just">
              <a:buNone/>
            </a:pPr>
            <a:r>
              <a:rPr lang="ru-RU" sz="3800" b="1" dirty="0">
                <a:solidFill>
                  <a:srgbClr val="996600"/>
                </a:solidFill>
              </a:rPr>
              <a:t>    Употребление в пищу продуктов из цельного зерна пшеницы, способствует улучшению деятельности мозга и сердечнососудистой системы. Пшеница нормализует пищеварение и холестериновый обмен. Продукты из пшеницы улучшают состояние кожи, ногтей и волос.</a:t>
            </a:r>
          </a:p>
          <a:p>
            <a:pPr marL="0" indent="0" algn="just">
              <a:buNone/>
            </a:pPr>
            <a:r>
              <a:rPr lang="ru-RU" sz="3800" b="1" dirty="0" smtClean="0">
                <a:solidFill>
                  <a:srgbClr val="996600"/>
                </a:solidFill>
              </a:rPr>
              <a:t>    Также </a:t>
            </a:r>
            <a:r>
              <a:rPr lang="ru-RU" sz="3800" b="1" dirty="0">
                <a:solidFill>
                  <a:srgbClr val="996600"/>
                </a:solidFill>
              </a:rPr>
              <a:t>пшеничная каша способна выводить из организма шлаки, токсические вещества и лишний жир, принятые антибиотики, осевшие соли тяжёлых металлов.</a:t>
            </a:r>
          </a:p>
          <a:p>
            <a:pPr marL="0" indent="0" algn="just">
              <a:buNone/>
            </a:pPr>
            <a:endParaRPr lang="ru-RU" sz="3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"/>
          <a:stretch/>
        </p:blipFill>
        <p:spPr bwMode="auto">
          <a:xfrm>
            <a:off x="5004048" y="404664"/>
            <a:ext cx="3179832" cy="248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5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351385"/>
          </a:xfrm>
          <a:solidFill>
            <a:srgbClr val="FEF4EC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6000" b="1" spc="50" dirty="0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ПШЁННАЯ </a:t>
            </a:r>
            <a:r>
              <a:rPr lang="ru-RU" sz="6000" b="1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КАША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26022"/>
            <a:ext cx="8229600" cy="4043337"/>
          </a:xfrm>
          <a:solidFill>
            <a:srgbClr val="FEF4EC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Главной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царицей стола в Древней Руси была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пшённая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каша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С точки зрения науки пшенная каша – это ценный источник витаминов и минералов, а также незаменимых аминокислот. Аминокислоты являются строительным материалом для клеток кожи и мышц, растительные жиры – необходимы для усвоения различных витаминов, особенно витамина D и каротина. А медленно усваиваемые углеводы пшена отлично очищают организм от шлаков и токсинов.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  Содержащиеся в пшене витамины группы В отвечают за состояние кожи, волос и ногтей, помогают справляться с раздражительностью, усталостью и регулируют давление.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витамин РР улучшит аппетит и поддержит кожу и слизистые оболочки в хорошем состоянии.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Фтор и кремний – незаменимые строительные материалы для костей и зубов, они также нужны для крепких ногтей, красивых волос и чистой кожи. Благодаря магнию повышается физическая выносливость организма и происходит торможение воспалительных процессов. </a:t>
            </a:r>
            <a:b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Вещества, содержащиеся в пшённой каши способны связывать и выводить из организма ионы тяжелых металлов, а также токсины и шлаки.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Пшено является источником  калия, который помогает бороться с нарушениями сердечной деятельности. </a:t>
            </a:r>
          </a:p>
          <a:p>
            <a:pPr marL="0" indent="0">
              <a:buNone/>
            </a:pPr>
            <a:endParaRPr lang="ru-RU" sz="15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393429"/>
            <a:ext cx="3418781" cy="218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8496944" cy="2722315"/>
          </a:xfrm>
          <a:solidFill>
            <a:srgbClr val="FFFFE1"/>
          </a:solidFill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КУКУРУЗНАЯ </a:t>
            </a: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КАША 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07104"/>
            <a:ext cx="8496944" cy="3834263"/>
          </a:xfrm>
          <a:solidFill>
            <a:srgbClr val="FFFFE1"/>
          </a:solidFill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4F7F77"/>
                </a:solidFill>
              </a:rPr>
              <a:t>В </a:t>
            </a:r>
            <a:r>
              <a:rPr lang="ru-RU" sz="3400" b="1" dirty="0">
                <a:solidFill>
                  <a:srgbClr val="4F7F77"/>
                </a:solidFill>
              </a:rPr>
              <a:t>нашей стране кукуруза появилась чуть меньше столетия тому назад, поэтому этот продукт не имеет давних традиций приготовления в русской кухне</a:t>
            </a:r>
            <a:r>
              <a:rPr lang="ru-RU" sz="3400" b="1" dirty="0" smtClean="0">
                <a:solidFill>
                  <a:srgbClr val="4F7F77"/>
                </a:solidFill>
              </a:rPr>
              <a:t>.</a:t>
            </a:r>
          </a:p>
          <a:p>
            <a:pPr marL="0" indent="0" algn="just">
              <a:buNone/>
            </a:pPr>
            <a:endParaRPr lang="ru-RU" b="1" i="1" dirty="0">
              <a:solidFill>
                <a:srgbClr val="4F7F77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4F7F77"/>
                </a:solidFill>
              </a:rPr>
              <a:t>Кукурузная крупа характеризуется большим содержанием витаминов – группы В, А, Е, РР, и микроэлементов – железа, </a:t>
            </a:r>
            <a:r>
              <a:rPr lang="ru-RU" b="1" dirty="0" smtClean="0">
                <a:solidFill>
                  <a:srgbClr val="4F7F77"/>
                </a:solidFill>
              </a:rPr>
              <a:t>кремния.</a:t>
            </a:r>
            <a:r>
              <a:rPr lang="ru-RU" b="1" i="1" dirty="0">
                <a:solidFill>
                  <a:srgbClr val="4F7F77"/>
                </a:solidFill>
              </a:rPr>
              <a:t> </a:t>
            </a:r>
            <a:r>
              <a:rPr lang="ru-RU" b="1" dirty="0" smtClean="0">
                <a:solidFill>
                  <a:srgbClr val="4F7F77"/>
                </a:solidFill>
              </a:rPr>
              <a:t>Она относится </a:t>
            </a:r>
            <a:r>
              <a:rPr lang="ru-RU" b="1" dirty="0">
                <a:solidFill>
                  <a:srgbClr val="4F7F77"/>
                </a:solidFill>
              </a:rPr>
              <a:t>к </a:t>
            </a:r>
            <a:r>
              <a:rPr lang="ru-RU" b="1" u="sng" dirty="0">
                <a:solidFill>
                  <a:srgbClr val="FF0000"/>
                </a:solidFill>
              </a:rPr>
              <a:t>низкоаллергенным</a:t>
            </a:r>
            <a:r>
              <a:rPr lang="ru-RU" b="1" dirty="0">
                <a:solidFill>
                  <a:srgbClr val="4F7F77"/>
                </a:solidFill>
              </a:rPr>
              <a:t> крупам, что особенно важно для детского питания.</a:t>
            </a:r>
            <a:endParaRPr lang="ru-RU" b="1" i="1" dirty="0">
              <a:solidFill>
                <a:srgbClr val="4F7F77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4F7F77"/>
                </a:solidFill>
              </a:rPr>
              <a:t>Кукурузная крупа способствует торможению процессов брожения и гниения в кишечнике.</a:t>
            </a:r>
            <a:endParaRPr lang="ru-RU" b="1" i="1" dirty="0">
              <a:solidFill>
                <a:srgbClr val="4F7F77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4F7F77"/>
                </a:solidFill>
              </a:rPr>
              <a:t>Также она полезна </a:t>
            </a:r>
            <a:r>
              <a:rPr lang="ru-RU" b="1" dirty="0">
                <a:solidFill>
                  <a:srgbClr val="4F7F77"/>
                </a:solidFill>
              </a:rPr>
              <a:t>для профилактики сердечно-сосудистых заболеваний.</a:t>
            </a:r>
            <a:endParaRPr lang="ru-RU" b="1" i="1" dirty="0">
              <a:solidFill>
                <a:srgbClr val="4F7F77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4F7F77"/>
                </a:solidFill>
              </a:rPr>
              <a:t>Растительная клетчатка, как и в любой другой растительной пище, оказывает крайне положительное воздействие на желудочно-кишечный тракт, способствует устранению запоров. </a:t>
            </a:r>
            <a:endParaRPr lang="ru-RU" b="1" i="1" dirty="0">
              <a:solidFill>
                <a:srgbClr val="4F7F77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4F7F77"/>
                </a:solidFill>
              </a:rPr>
              <a:t>Кукуруза в любом виде благотворно действует на иммунитет, а также наилучшим образом влияет на обмен веществ.</a:t>
            </a:r>
            <a:endParaRPr lang="ru-RU" b="1" i="1" dirty="0">
              <a:solidFill>
                <a:srgbClr val="4F7F77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4F7F77"/>
                </a:solidFill>
              </a:rPr>
              <a:t>Наконец, большая польза кукурузной каши заключается в том, что при ее употреблении улучшается состояние кожи, цвет лица и здоровье десен и зубов.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339910" cy="250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2146250"/>
          </a:xfrm>
          <a:solidFill>
            <a:srgbClr val="EDF2E2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6000" b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РИСОВАЯ </a:t>
            </a:r>
            <a:r>
              <a:rPr lang="ru-RU" sz="6000" b="1" spc="50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6000" b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КАША </a:t>
            </a:r>
            <a:endParaRPr lang="ru-RU" sz="6000" b="1" spc="50" dirty="0">
              <a:ln w="11430"/>
              <a:solidFill>
                <a:srgbClr val="66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496944" cy="4176464"/>
          </a:xfrm>
          <a:solidFill>
            <a:srgbClr val="EDF2E2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История 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рисовой каши уходит в глубокую древность. Родиной риса является Азия: человек начал возделывать эту культуру около 4000 лет назад на территории современных Вьетнама и Таиланда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3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Рис богат сложными углеводами (78%), которые обеспечивают долговременный приток энергии в организм. Известно, что потребление сложных углеводов позволяет снизить дневную норму сахара и жиров без потери энергии, что является хорошей профилактикой сахарного диабета, в том числе и у детей.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Несмотря на то, что рис не содержит витамины А и С, он богат витаминами группы В: тиамином (В1), рибофлавином (В2), ниацином (В3) и витамином В6. Поскольку эта группа витаминов способствует укреплению нервной системы, рис, несомненно, полезен для растущего организма.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Рис богат калием и почти не содержит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соль, в нём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также достаточно фосфора, цинка, железа, кальция и йода, которые необходимы для формирования костной системы и умственного развития ребёнка.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состав риса входят 8 важнейших аминокислот, которые требуются человеческому организму для создания новых клеток.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Рисовая клетчатка имеет свойства адсорбента и впитывает по мере продвижения по кишечнику вредные вещества, тем самым, способствуя очищению организма.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"/>
          <a:stretch/>
        </p:blipFill>
        <p:spPr bwMode="auto">
          <a:xfrm>
            <a:off x="4992152" y="349968"/>
            <a:ext cx="2952838" cy="1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1588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Муниципальное автономное дошкольное учреждение – детский сад №21 «Искорка» общеразвивающего вида с приоритетным  осуществлением деятельности по художественно-эстетическому и социально-личностному развитию детей г.Бердск  </vt:lpstr>
      <vt:lpstr> Много каши Съел наш Саша, Вырос сразу на глазах. Если б кашу он не ел Тогда бы сразу заболел. А от каши он здоров Не боится докторов! </vt:lpstr>
      <vt:lpstr>ПОЛЕЗНЫЕ СВОЙСТВА КАШИ</vt:lpstr>
      <vt:lpstr>       ОВСЯНАЯ            КАША</vt:lpstr>
      <vt:lpstr>     ЯЧНЕВАЯ         КАША</vt:lpstr>
      <vt:lpstr>  ПШЕНИЧАЯ        КАША</vt:lpstr>
      <vt:lpstr>  ПШЁННАЯ        КАША </vt:lpstr>
      <vt:lpstr>КУКУРУЗНАЯ         КАША </vt:lpstr>
      <vt:lpstr>   РИСОВАЯ       КАША </vt:lpstr>
      <vt:lpstr>    ГРЕЧНЕВАЯ           КАША </vt:lpstr>
      <vt:lpstr>   МАННАЯ        КАША </vt:lpstr>
      <vt:lpstr> ПЕРЛОВАЯ        КАША </vt:lpstr>
      <vt:lpstr> ПРИЯТНОГО   АППЕТИТА!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Евгения</cp:lastModifiedBy>
  <cp:revision>32</cp:revision>
  <dcterms:modified xsi:type="dcterms:W3CDTF">2015-02-28T09:59:52Z</dcterms:modified>
</cp:coreProperties>
</file>