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66" r:id="rId10"/>
    <p:sldId id="268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2115655-4F96-4F48-AEF8-783C24444DA2}" type="datetimeFigureOut">
              <a:rPr lang="ru-RU"/>
              <a:pPr>
                <a:defRPr/>
              </a:pPr>
              <a:t>19.01.2015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A1C6840-A478-4D33-AFBA-C7A78A67F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362AE-DE9D-4768-A9F2-435466DF8E7D}" type="datetimeFigureOut">
              <a:rPr lang="ru-RU"/>
              <a:pPr>
                <a:defRPr/>
              </a:pPr>
              <a:t>19.01.2015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95FB1-046D-43D1-8199-0E11948379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60904-5B04-420F-B9B9-FE2B9A5EB836}" type="datetimeFigureOut">
              <a:rPr lang="ru-RU"/>
              <a:pPr>
                <a:defRPr/>
              </a:pPr>
              <a:t>19.01.2015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526AF-27C9-422F-BF6F-5002180774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065AF-5384-4CAE-BA9D-C3B17855DDF8}" type="datetimeFigureOut">
              <a:rPr lang="ru-RU"/>
              <a:pPr>
                <a:defRPr/>
              </a:pPr>
              <a:t>19.01.2015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79C00-0509-4C14-824F-2BEC26F994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81AA39F-6A9E-40A9-80E3-BCCA93A3CAE2}" type="datetimeFigureOut">
              <a:rPr lang="ru-RU"/>
              <a:pPr>
                <a:defRPr/>
              </a:pPr>
              <a:t>19.01.2015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F53A7CA-4004-4DCB-A7E0-1EC7AC88C0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F99A0-7071-4D56-9156-8A7B65A3EB37}" type="datetimeFigureOut">
              <a:rPr lang="ru-RU"/>
              <a:pPr>
                <a:defRPr/>
              </a:pPr>
              <a:t>19.01.2015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89B48-3467-4F87-9FF5-6FA63DB30F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D49F3-8F11-4BD6-8A51-3F8916C71926}" type="datetimeFigureOut">
              <a:rPr lang="ru-RU"/>
              <a:pPr>
                <a:defRPr/>
              </a:pPr>
              <a:t>19.01.2015</a:t>
            </a:fld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2B464-AF0C-40CD-BB5A-5962697F07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65D48-E7C2-4978-96FA-52E772AD7BD7}" type="datetimeFigureOut">
              <a:rPr lang="ru-RU"/>
              <a:pPr>
                <a:defRPr/>
              </a:pPr>
              <a:t>19.01.2015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0D943-E450-4649-95BD-448FF40218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9F534AF-FBC1-4637-9AB9-A69956AB9C8C}" type="datetimeFigureOut">
              <a:rPr lang="ru-RU"/>
              <a:pPr>
                <a:defRPr/>
              </a:pPr>
              <a:t>19.01.2015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DFA0D80-09FF-4896-844D-C2CC60B393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DCBA3-1A48-4B06-89B2-6136B11997B3}" type="datetimeFigureOut">
              <a:rPr lang="ru-RU"/>
              <a:pPr>
                <a:defRPr/>
              </a:pPr>
              <a:t>19.01.2015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F9594-0544-47A9-87A0-9CE7397021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10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527856D-534A-479D-B5B8-E13856184BCC}" type="datetimeFigureOut">
              <a:rPr lang="ru-RU"/>
              <a:pPr>
                <a:defRPr/>
              </a:pPr>
              <a:t>19.01.2015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E1476F3-AF4A-4E76-96C1-3EE4F4EC31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5B78E20-8471-42C0-A241-C606E61D0040}" type="datetimeFigureOut">
              <a:rPr lang="ru-RU"/>
              <a:pPr>
                <a:defRPr/>
              </a:pPr>
              <a:t>19.01.2015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6B4E047-5F12-4C39-8C84-0B4186475B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3" r:id="rId2"/>
    <p:sldLayoutId id="2147483745" r:id="rId3"/>
    <p:sldLayoutId id="2147483742" r:id="rId4"/>
    <p:sldLayoutId id="2147483741" r:id="rId5"/>
    <p:sldLayoutId id="2147483740" r:id="rId6"/>
    <p:sldLayoutId id="2147483746" r:id="rId7"/>
    <p:sldLayoutId id="2147483739" r:id="rId8"/>
    <p:sldLayoutId id="2147483747" r:id="rId9"/>
    <p:sldLayoutId id="2147483738" r:id="rId10"/>
    <p:sldLayoutId id="214748373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fontAlgn="base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fontAlgn="base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fontAlgn="base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fontAlgn="base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46313" y="404813"/>
            <a:ext cx="4773612" cy="185896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Первоцветы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»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i="1" dirty="0">
                <a:solidFill>
                  <a:schemeClr val="accent2">
                    <a:lumMod val="75000"/>
                  </a:schemeClr>
                </a:solidFill>
              </a:rPr>
            </a:b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1" y="1700213"/>
            <a:ext cx="4312890" cy="1224732"/>
          </a:xfrm>
        </p:spPr>
        <p:txBody>
          <a:bodyPr>
            <a:normAutofit fontScale="25000" lnSpcReduction="20000"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6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Экологический </a:t>
            </a:r>
            <a:r>
              <a:rPr lang="ru-RU" sz="6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6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Составила воспитатель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6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Прохорова Юлия Владимировна 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6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ДС-РЦ «Детские дюны»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6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Санкт- Петербург</a:t>
            </a:r>
            <a:endParaRPr lang="ru-RU" sz="6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endParaRPr lang="ru-RU" i="1" dirty="0">
              <a:solidFill>
                <a:schemeClr val="tx1"/>
              </a:solidFill>
            </a:endParaRPr>
          </a:p>
        </p:txBody>
      </p:sp>
      <p:pic>
        <p:nvPicPr>
          <p:cNvPr id="13315" name="Picture 2" descr="getImage?photoId=494371795498&amp;photoType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644900"/>
            <a:ext cx="4103688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2" descr="C:\Users\User\Desktop\ПОДСНЕЖНИКИ ИЗ ТАЛДЫКОРГА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670300"/>
            <a:ext cx="4203700" cy="284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Прямоугольник 1"/>
          <p:cNvSpPr>
            <a:spLocks noChangeArrowheads="1"/>
          </p:cNvSpPr>
          <p:nvPr/>
        </p:nvSpPr>
        <p:spPr bwMode="auto">
          <a:xfrm>
            <a:off x="3282950" y="517525"/>
            <a:ext cx="29057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Этап  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Итоговый</a:t>
            </a:r>
          </a:p>
        </p:txBody>
      </p:sp>
      <p:pic>
        <p:nvPicPr>
          <p:cNvPr id="25602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3240360" cy="2431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004888"/>
            <a:ext cx="3204096" cy="2403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Рисунок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013" y="4005263"/>
            <a:ext cx="3132137" cy="234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Рисунок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9700" y="3843338"/>
            <a:ext cx="3348038" cy="250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Прямоугольник 7"/>
          <p:cNvSpPr>
            <a:spLocks noChangeArrowheads="1"/>
          </p:cNvSpPr>
          <p:nvPr/>
        </p:nvSpPr>
        <p:spPr bwMode="auto">
          <a:xfrm>
            <a:off x="3579813" y="2967038"/>
            <a:ext cx="17843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Выставка</a:t>
            </a:r>
            <a:r>
              <a:rPr lang="ru-RU" sz="2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Детских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работ</a:t>
            </a:r>
            <a:endParaRPr lang="ru-RU" sz="2000" b="1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550" y="612775"/>
            <a:ext cx="7921625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+mn-lt"/>
                <a:cs typeface="+mn-cs"/>
              </a:rPr>
              <a:t>Цель </a:t>
            </a:r>
            <a:r>
              <a:rPr lang="ru-RU" b="1" dirty="0">
                <a:latin typeface="+mn-lt"/>
                <a:cs typeface="+mn-cs"/>
              </a:rPr>
              <a:t>проекта</a:t>
            </a:r>
            <a:r>
              <a:rPr lang="ru-RU" dirty="0" smtClean="0">
                <a:latin typeface="+mn-lt"/>
                <a:cs typeface="+mn-cs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+mn-lt"/>
                <a:cs typeface="+mn-cs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представление о ранних цветах – первоцветах.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Задачи: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 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Закрепить представление о весне и её приметах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познавательных способностей детей в процессе совместной исследовательской деятельности.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Закрепить и систематизировать знания детей о садовых и полевых цветах.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Воспитывать  любовь и бережное отношение к природе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Активизировать совместную деятельность родителей и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детей</a:t>
            </a:r>
            <a:endParaRPr lang="ru-RU" sz="2000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butterfly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5013325"/>
            <a:ext cx="1104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 descr="butterfly0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6963" y="4652963"/>
            <a:ext cx="10858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bouquet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938" y="4652963"/>
            <a:ext cx="14287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рямоугольник 1"/>
          <p:cNvSpPr>
            <a:spLocks noChangeArrowheads="1"/>
          </p:cNvSpPr>
          <p:nvPr/>
        </p:nvSpPr>
        <p:spPr bwMode="auto">
          <a:xfrm>
            <a:off x="468313" y="548680"/>
            <a:ext cx="82804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Verdana" pitchFamily="34" charset="0"/>
              </a:rPr>
              <a:t>Актуальность: </a:t>
            </a:r>
            <a:r>
              <a:rPr lang="ru-RU" sz="2000" dirty="0" smtClean="0">
                <a:solidFill>
                  <a:srgbClr val="0070C0"/>
                </a:solidFill>
                <a:latin typeface="Verdana" pitchFamily="34" charset="0"/>
              </a:rPr>
              <a:t>Дети  </a:t>
            </a:r>
            <a:r>
              <a:rPr lang="ru-RU" sz="2000" dirty="0">
                <a:solidFill>
                  <a:srgbClr val="0070C0"/>
                </a:solidFill>
                <a:latin typeface="Verdana" pitchFamily="34" charset="0"/>
              </a:rPr>
              <a:t>в  недостаточной степени имеют представления о первоцветах, почему их так называют, о том, где и как они растут. Не всегда точно и полно могут объяснить значение знакомых слов, подобрать к </a:t>
            </a:r>
            <a:r>
              <a:rPr lang="ru-RU" sz="2000" dirty="0" smtClean="0">
                <a:solidFill>
                  <a:srgbClr val="0070C0"/>
                </a:solidFill>
                <a:latin typeface="Verdana" pitchFamily="34" charset="0"/>
              </a:rPr>
              <a:t>существительным </a:t>
            </a:r>
            <a:r>
              <a:rPr lang="ru-RU" sz="2000" dirty="0">
                <a:solidFill>
                  <a:srgbClr val="0070C0"/>
                </a:solidFill>
                <a:latin typeface="Verdana" pitchFamily="34" charset="0"/>
              </a:rPr>
              <a:t>прилагательные и глаголы. Рассказы детей недостаточно полны. В ходе проекта решается задача повышения речевой активности детей, совершенствование связной речи, развитие словаря.</a:t>
            </a:r>
          </a:p>
          <a:p>
            <a:r>
              <a:rPr lang="ru-RU" sz="2000" b="1" dirty="0">
                <a:solidFill>
                  <a:srgbClr val="00B050"/>
                </a:solidFill>
                <a:latin typeface="Verdana" pitchFamily="34" charset="0"/>
              </a:rPr>
              <a:t> </a:t>
            </a:r>
            <a:r>
              <a:rPr lang="ru-RU" sz="2000" b="1" dirty="0" smtClean="0">
                <a:solidFill>
                  <a:srgbClr val="0070C0"/>
                </a:solidFill>
                <a:latin typeface="Verdana" pitchFamily="34" charset="0"/>
              </a:rPr>
              <a:t>Вид </a:t>
            </a:r>
            <a:r>
              <a:rPr lang="ru-RU" sz="2000" b="1" dirty="0">
                <a:solidFill>
                  <a:srgbClr val="0070C0"/>
                </a:solidFill>
                <a:latin typeface="Verdana" pitchFamily="34" charset="0"/>
              </a:rPr>
              <a:t>проекта</a:t>
            </a:r>
            <a:r>
              <a:rPr lang="ru-RU" sz="2000" b="1" dirty="0" smtClean="0">
                <a:solidFill>
                  <a:srgbClr val="0070C0"/>
                </a:solidFill>
                <a:latin typeface="Verdana" pitchFamily="34" charset="0"/>
              </a:rPr>
              <a:t>: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Verdana" pitchFamily="34" charset="0"/>
              </a:rPr>
              <a:t>познавательно-исследовательский</a:t>
            </a:r>
            <a:r>
              <a:rPr lang="ru-RU" sz="2000" dirty="0">
                <a:solidFill>
                  <a:srgbClr val="0070C0"/>
                </a:solidFill>
                <a:latin typeface="Verdana" pitchFamily="34" charset="0"/>
              </a:rPr>
              <a:t>, групповой</a:t>
            </a:r>
            <a:r>
              <a:rPr lang="ru-RU" sz="2400" dirty="0">
                <a:solidFill>
                  <a:srgbClr val="0070C0"/>
                </a:solidFill>
                <a:latin typeface="Verdana" pitchFamily="34" charset="0"/>
              </a:rPr>
              <a:t>, </a:t>
            </a:r>
            <a:r>
              <a:rPr lang="ru-RU" sz="2000" dirty="0">
                <a:solidFill>
                  <a:srgbClr val="0070C0"/>
                </a:solidFill>
                <a:latin typeface="Verdana" pitchFamily="34" charset="0"/>
              </a:rPr>
              <a:t>среднесрочный</a:t>
            </a:r>
            <a:r>
              <a:rPr lang="ru-RU" sz="2400" dirty="0">
                <a:solidFill>
                  <a:srgbClr val="0070C0"/>
                </a:solidFill>
                <a:latin typeface="Verdana" pitchFamily="34" charset="0"/>
              </a:rPr>
              <a:t>.</a:t>
            </a:r>
          </a:p>
          <a:p>
            <a:r>
              <a:rPr lang="ru-RU" sz="2400" dirty="0">
                <a:solidFill>
                  <a:srgbClr val="0070C0"/>
                </a:solidFill>
                <a:latin typeface="Verdana" pitchFamily="34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рямоугольник 1"/>
          <p:cNvSpPr>
            <a:spLocks noChangeArrowheads="1"/>
          </p:cNvSpPr>
          <p:nvPr/>
        </p:nvSpPr>
        <p:spPr bwMode="auto">
          <a:xfrm>
            <a:off x="467544" y="980728"/>
            <a:ext cx="8280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latin typeface="Verdana" pitchFamily="34" charset="0"/>
              </a:rPr>
              <a:t>Участники: </a:t>
            </a:r>
            <a:r>
              <a:rPr lang="ru-RU" sz="2000" dirty="0">
                <a:latin typeface="Verdana" pitchFamily="34" charset="0"/>
              </a:rPr>
              <a:t>воспитатели, дети</a:t>
            </a:r>
            <a:r>
              <a:rPr lang="ru-RU" sz="2000" dirty="0" smtClean="0">
                <a:latin typeface="Verdana" pitchFamily="34" charset="0"/>
              </a:rPr>
              <a:t>,.</a:t>
            </a:r>
            <a:endParaRPr lang="ru-RU" sz="2000" dirty="0">
              <a:latin typeface="Verdana" pitchFamily="34" charset="0"/>
            </a:endParaRPr>
          </a:p>
          <a:p>
            <a:r>
              <a:rPr lang="ru-RU" sz="2000" b="1" dirty="0">
                <a:latin typeface="Verdana" pitchFamily="34" charset="0"/>
              </a:rPr>
              <a:t>Продолжительность</a:t>
            </a:r>
            <a:r>
              <a:rPr lang="ru-RU" sz="2000" dirty="0">
                <a:latin typeface="Verdana" pitchFamily="34" charset="0"/>
              </a:rPr>
              <a:t>: 2 недели</a:t>
            </a:r>
            <a:r>
              <a:rPr lang="ru-RU" sz="2000" b="1" dirty="0">
                <a:latin typeface="Verdana" pitchFamily="34" charset="0"/>
              </a:rPr>
              <a:t>.</a:t>
            </a:r>
            <a:r>
              <a:rPr lang="ru-RU" sz="2000" dirty="0">
                <a:latin typeface="Verdana" pitchFamily="34" charset="0"/>
              </a:rPr>
              <a:t> </a:t>
            </a:r>
          </a:p>
          <a:p>
            <a:r>
              <a:rPr lang="ru-RU" sz="2000" b="1" dirty="0">
                <a:latin typeface="Verdana" pitchFamily="34" charset="0"/>
              </a:rPr>
              <a:t>Интеграция образовательных областей: </a:t>
            </a:r>
            <a:r>
              <a:rPr lang="ru-RU" sz="2000" dirty="0">
                <a:latin typeface="Verdana" pitchFamily="34" charset="0"/>
              </a:rPr>
              <a:t>познание, музыка, коммуникация, физическая культура, художественное</a:t>
            </a:r>
          </a:p>
          <a:p>
            <a:r>
              <a:rPr lang="ru-RU" sz="2000" dirty="0" smtClean="0">
                <a:latin typeface="Verdana" pitchFamily="34" charset="0"/>
              </a:rPr>
              <a:t>творчество</a:t>
            </a:r>
            <a:r>
              <a:rPr lang="ru-RU" sz="2000" dirty="0">
                <a:latin typeface="Verdana" pitchFamily="34" charset="0"/>
              </a:rPr>
              <a:t>, чтение художественной литературы.</a:t>
            </a:r>
          </a:p>
        </p:txBody>
      </p:sp>
      <p:pic>
        <p:nvPicPr>
          <p:cNvPr id="16386" name="Picture 2" descr="radionetplus_ru_deti1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068960"/>
            <a:ext cx="3887788" cy="304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1"/>
          <p:cNvSpPr>
            <a:spLocks noChangeArrowheads="1"/>
          </p:cNvSpPr>
          <p:nvPr/>
        </p:nvSpPr>
        <p:spPr bwMode="auto">
          <a:xfrm>
            <a:off x="468313" y="404813"/>
            <a:ext cx="820737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 dirty="0">
                <a:latin typeface="Verdana" pitchFamily="34" charset="0"/>
              </a:rPr>
              <a:t>Предполагаемый результат:</a:t>
            </a:r>
          </a:p>
          <a:p>
            <a:r>
              <a:rPr lang="ru-RU" sz="2000" dirty="0">
                <a:latin typeface="Verdana" pitchFamily="34" charset="0"/>
              </a:rPr>
              <a:t> </a:t>
            </a:r>
            <a:r>
              <a:rPr lang="ru-RU" sz="2000" dirty="0" smtClean="0">
                <a:latin typeface="Verdana" pitchFamily="34" charset="0"/>
              </a:rPr>
              <a:t>Усвоение </a:t>
            </a:r>
            <a:r>
              <a:rPr lang="ru-RU" sz="2000" dirty="0">
                <a:latin typeface="Verdana" pitchFamily="34" charset="0"/>
              </a:rPr>
              <a:t>детьми необходимых знаний по теме: </a:t>
            </a:r>
            <a:endParaRPr lang="ru-RU" sz="2000" dirty="0" smtClean="0">
              <a:latin typeface="Verdana" pitchFamily="34" charset="0"/>
            </a:endParaRPr>
          </a:p>
          <a:p>
            <a:r>
              <a:rPr lang="ru-RU" sz="2000" dirty="0" smtClean="0">
                <a:latin typeface="Verdana" pitchFamily="34" charset="0"/>
              </a:rPr>
              <a:t>« </a:t>
            </a:r>
            <a:r>
              <a:rPr lang="ru-RU" sz="2000" dirty="0">
                <a:latin typeface="Verdana" pitchFamily="34" charset="0"/>
              </a:rPr>
              <a:t>Первоцветы».</a:t>
            </a:r>
          </a:p>
          <a:p>
            <a:r>
              <a:rPr lang="ru-RU" sz="2000" dirty="0" smtClean="0">
                <a:latin typeface="Verdana" pitchFamily="34" charset="0"/>
              </a:rPr>
              <a:t>Формирование </a:t>
            </a:r>
            <a:r>
              <a:rPr lang="ru-RU" sz="2000" dirty="0">
                <a:latin typeface="Verdana" pitchFamily="34" charset="0"/>
              </a:rPr>
              <a:t>устойчивого интереса к природе через экологические игры, создание альбома «Первоцветы», составление брошюр.</a:t>
            </a:r>
          </a:p>
          <a:p>
            <a:r>
              <a:rPr lang="ru-RU" sz="2000" dirty="0">
                <a:latin typeface="Verdana" pitchFamily="34" charset="0"/>
              </a:rPr>
              <a:t>Обогащение словаря детей. </a:t>
            </a:r>
            <a:r>
              <a:rPr lang="ru-RU" sz="2000" dirty="0" smtClean="0">
                <a:latin typeface="Verdana" pitchFamily="34" charset="0"/>
              </a:rPr>
              <a:t>Создание  сборника </a:t>
            </a:r>
            <a:r>
              <a:rPr lang="ru-RU" sz="2000" dirty="0">
                <a:latin typeface="Verdana" pitchFamily="34" charset="0"/>
              </a:rPr>
              <a:t>экологических сказок, театрализованных постановок.</a:t>
            </a:r>
          </a:p>
          <a:p>
            <a:r>
              <a:rPr lang="ru-RU" sz="2000" dirty="0">
                <a:latin typeface="Verdana" pitchFamily="34" charset="0"/>
              </a:rPr>
              <a:t>Развитие </a:t>
            </a:r>
            <a:r>
              <a:rPr lang="ru-RU" sz="2000" dirty="0" smtClean="0">
                <a:latin typeface="Verdana" pitchFamily="34" charset="0"/>
              </a:rPr>
              <a:t>предметно-развивающей среды</a:t>
            </a:r>
            <a:r>
              <a:rPr lang="ru-RU" sz="2000" dirty="0">
                <a:latin typeface="Verdana" pitchFamily="34" charset="0"/>
              </a:rPr>
              <a:t>.</a:t>
            </a:r>
          </a:p>
        </p:txBody>
      </p:sp>
      <p:pic>
        <p:nvPicPr>
          <p:cNvPr id="17410" name="irc_mi" descr="article7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3573463"/>
            <a:ext cx="2474913" cy="276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87072777"/>
              </p:ext>
            </p:extLst>
          </p:nvPr>
        </p:nvGraphicFramePr>
        <p:xfrm>
          <a:off x="539552" y="404663"/>
          <a:ext cx="8136904" cy="482453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718499"/>
                <a:gridCol w="2433553"/>
                <a:gridCol w="1984852"/>
              </a:tblGrid>
              <a:tr h="5301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1 Этап </a:t>
                      </a:r>
                      <a:r>
                        <a:rPr lang="ru-RU" sz="16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Подготовительный</a:t>
                      </a:r>
                      <a:endParaRPr lang="ru-RU" sz="16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</a:tr>
              <a:tr h="7157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Проектная деятельность</a:t>
                      </a:r>
                      <a:endParaRPr lang="ru-RU" sz="14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Задачи</a:t>
                      </a:r>
                      <a:endParaRPr lang="ru-RU" sz="14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Сроки реализации</a:t>
                      </a:r>
                      <a:endParaRPr lang="ru-RU" sz="14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</a:tr>
              <a:tr h="1670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Изучение уровня знаний по теме</a:t>
                      </a:r>
                      <a:endParaRPr lang="ru-RU" sz="14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Определить актуальные знания детей о первоцветах, весенних цветах</a:t>
                      </a:r>
                      <a:endParaRPr lang="ru-RU" sz="14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За неделю до начала проекта</a:t>
                      </a:r>
                      <a:endParaRPr lang="ru-RU" sz="14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</a:tr>
              <a:tr h="9543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Подбор методической литературы</a:t>
                      </a:r>
                      <a:endParaRPr lang="ru-RU" sz="14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Методическое обеспечение проекта</a:t>
                      </a:r>
                      <a:endParaRPr lang="ru-RU" sz="14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В течение недели до начала проекта</a:t>
                      </a:r>
                      <a:endParaRPr lang="ru-RU" sz="14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</a:tr>
              <a:tr h="9543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Подбор художественной литературы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Информационное обеспечение проекта</a:t>
                      </a:r>
                      <a:endParaRPr lang="ru-RU" sz="14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В течение недели до начала проекта</a:t>
                      </a:r>
                      <a:endParaRPr lang="ru-RU" sz="14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63496987"/>
              </p:ext>
            </p:extLst>
          </p:nvPr>
        </p:nvGraphicFramePr>
        <p:xfrm>
          <a:off x="539553" y="5314528"/>
          <a:ext cx="8136904" cy="92278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747068"/>
                <a:gridCol w="2393403"/>
                <a:gridCol w="1996433"/>
              </a:tblGrid>
              <a:tr h="9227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Изготовление дидактических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пособий по теме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Обеспечение проекта наглядными материалами</a:t>
                      </a:r>
                      <a:endParaRPr lang="ru-RU" sz="14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В течение недели до начала проекта</a:t>
                      </a:r>
                      <a:endParaRPr lang="ru-RU" sz="14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1"/>
          <p:cNvSpPr>
            <a:spLocks noChangeArrowheads="1"/>
          </p:cNvSpPr>
          <p:nvPr/>
        </p:nvSpPr>
        <p:spPr bwMode="auto">
          <a:xfrm>
            <a:off x="683568" y="620688"/>
            <a:ext cx="791274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 Этап Содержательный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268413"/>
            <a:ext cx="76209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Экологические игры</a:t>
            </a:r>
            <a:endParaRPr lang="ru-RU" sz="2400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 названному цветку беги», «Узнай по описанию</a:t>
            </a:r>
          </a:p>
        </p:txBody>
      </p:sp>
      <p:sp>
        <p:nvSpPr>
          <p:cNvPr id="19460" name="Прямоугольник 4"/>
          <p:cNvSpPr>
            <a:spLocks noChangeArrowheads="1"/>
          </p:cNvSpPr>
          <p:nvPr/>
        </p:nvSpPr>
        <p:spPr bwMode="auto">
          <a:xfrm>
            <a:off x="1115616" y="2348880"/>
            <a:ext cx="390467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Verdana" pitchFamily="34" charset="0"/>
              </a:rPr>
              <a:t>  Игра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Verdana" pitchFamily="34" charset="0"/>
            </a:endParaRPr>
          </a:p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Verdana" pitchFamily="34" charset="0"/>
              </a:rPr>
              <a:t> </a:t>
            </a: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latin typeface="Verdana" pitchFamily="34" charset="0"/>
              </a:rPr>
              <a:t>« 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  <a:latin typeface="Verdana" pitchFamily="34" charset="0"/>
              </a:rPr>
              <a:t>Доскажи словечко</a:t>
            </a: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latin typeface="Verdana" pitchFamily="34" charset="0"/>
              </a:rPr>
              <a:t>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15616" y="3068960"/>
            <a:ext cx="604867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+mn-lt"/>
                <a:cs typeface="+mn-cs"/>
              </a:rPr>
              <a:t>  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Дидактическое  упражнение: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«Отбери и назови цветы, которые знаешь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Познавтельная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беседа по рассказу Н. Усовой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 Фиалка»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Составление рассказа « Весна в лесу»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Рассказ о первоцветах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Юлия\Pictures\фотографии для аттестации\Фото03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429000"/>
            <a:ext cx="3336371" cy="2502278"/>
          </a:xfrm>
          <a:prstGeom prst="rect">
            <a:avLst/>
          </a:prstGeom>
          <a:noFill/>
        </p:spPr>
      </p:pic>
      <p:pic>
        <p:nvPicPr>
          <p:cNvPr id="1027" name="Picture 3" descr="C:\Users\Юлия\Pictures\фотографии для аттестации\Фото03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1627" y="3717032"/>
            <a:ext cx="2854581" cy="2140936"/>
          </a:xfrm>
          <a:prstGeom prst="rect">
            <a:avLst/>
          </a:prstGeom>
          <a:noFill/>
        </p:spPr>
      </p:pic>
      <p:pic>
        <p:nvPicPr>
          <p:cNvPr id="1030" name="Picture 6" descr="C:\Users\Юлия\Pictures\фотографии для аттестации\Фото03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620688"/>
            <a:ext cx="3360373" cy="2520280"/>
          </a:xfrm>
          <a:prstGeom prst="rect">
            <a:avLst/>
          </a:prstGeom>
          <a:noFill/>
        </p:spPr>
      </p:pic>
      <p:pic>
        <p:nvPicPr>
          <p:cNvPr id="1031" name="Picture 7" descr="C:\Users\Юлия\Pictures\фотографии для аттестации\Фото04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692696"/>
            <a:ext cx="2930062" cy="219754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187624" y="328498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Наблюдения</a:t>
            </a:r>
            <a:r>
              <a:rPr lang="ru-RU" dirty="0" smtClean="0"/>
              <a:t>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 клумбе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1700809"/>
            <a:ext cx="55446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Нетрадиционное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рисование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«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Мать-и-мачеха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» </a:t>
            </a:r>
          </a:p>
        </p:txBody>
      </p:sp>
      <p:pic>
        <p:nvPicPr>
          <p:cNvPr id="23555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717032"/>
            <a:ext cx="3259137" cy="244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Прямоугольник 4"/>
          <p:cNvSpPr>
            <a:spLocks noChangeArrowheads="1"/>
          </p:cNvSpPr>
          <p:nvPr/>
        </p:nvSpPr>
        <p:spPr bwMode="auto">
          <a:xfrm>
            <a:off x="611560" y="2924944"/>
            <a:ext cx="38164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Verdana" pitchFamily="34" charset="0"/>
              </a:rPr>
              <a:t>Аппликация </a:t>
            </a:r>
            <a:r>
              <a:rPr lang="ru-RU" b="1" dirty="0">
                <a:solidFill>
                  <a:srgbClr val="0070C0"/>
                </a:solidFill>
                <a:latin typeface="Verdana" pitchFamily="34" charset="0"/>
              </a:rPr>
              <a:t>«Подснежники для мамы»</a:t>
            </a:r>
          </a:p>
        </p:txBody>
      </p:sp>
      <p:sp>
        <p:nvSpPr>
          <p:cNvPr id="23559" name="Прямоугольник 7"/>
          <p:cNvSpPr>
            <a:spLocks noChangeArrowheads="1"/>
          </p:cNvSpPr>
          <p:nvPr/>
        </p:nvSpPr>
        <p:spPr bwMode="auto">
          <a:xfrm>
            <a:off x="1331640" y="764705"/>
            <a:ext cx="65527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Verdana" pitchFamily="34" charset="0"/>
              </a:rPr>
              <a:t>    Создание </a:t>
            </a:r>
            <a:r>
              <a:rPr lang="ru-RU" b="1" dirty="0">
                <a:solidFill>
                  <a:srgbClr val="7030A0"/>
                </a:solidFill>
                <a:latin typeface="Verdana" pitchFamily="34" charset="0"/>
              </a:rPr>
              <a:t>альбома для рассматривания </a:t>
            </a:r>
          </a:p>
          <a:p>
            <a:pPr algn="ctr"/>
            <a:r>
              <a:rPr lang="ru-RU" b="1" dirty="0">
                <a:solidFill>
                  <a:srgbClr val="7030A0"/>
                </a:solidFill>
                <a:latin typeface="Verdana" pitchFamily="34" charset="0"/>
              </a:rPr>
              <a:t> « Весенние цветы»</a:t>
            </a:r>
          </a:p>
        </p:txBody>
      </p:sp>
      <p:pic>
        <p:nvPicPr>
          <p:cNvPr id="9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717033"/>
            <a:ext cx="324695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220072" y="3068960"/>
            <a:ext cx="3040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   Лепка « Тюльпан»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226</TotalTime>
  <Words>340</Words>
  <Application>Microsoft Office PowerPoint</Application>
  <PresentationFormat>Экран (4:3)</PresentationFormat>
  <Paragraphs>75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«Первоцветы»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«Первоцветы» </dc:title>
  <dc:creator>User</dc:creator>
  <cp:lastModifiedBy>Юлия Прохорова</cp:lastModifiedBy>
  <cp:revision>22</cp:revision>
  <dcterms:created xsi:type="dcterms:W3CDTF">2013-03-24T11:23:15Z</dcterms:created>
  <dcterms:modified xsi:type="dcterms:W3CDTF">2015-01-19T18:03:24Z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711074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