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83" r:id="rId3"/>
    <p:sldId id="284" r:id="rId4"/>
    <p:sldId id="285" r:id="rId5"/>
    <p:sldId id="286" r:id="rId6"/>
    <p:sldId id="287" r:id="rId7"/>
    <p:sldId id="256" r:id="rId8"/>
    <p:sldId id="257" r:id="rId9"/>
    <p:sldId id="269" r:id="rId10"/>
    <p:sldId id="270" r:id="rId11"/>
    <p:sldId id="271" r:id="rId12"/>
    <p:sldId id="258" r:id="rId13"/>
    <p:sldId id="259" r:id="rId14"/>
    <p:sldId id="274" r:id="rId15"/>
    <p:sldId id="260" r:id="rId16"/>
    <p:sldId id="263" r:id="rId17"/>
    <p:sldId id="272" r:id="rId18"/>
    <p:sldId id="264" r:id="rId19"/>
    <p:sldId id="265" r:id="rId20"/>
    <p:sldId id="28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61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45D-BBED-4A48-BA34-D6762688C49D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59703-839A-4C89-9386-C4F10FA2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://julydolls.files.wordpress.com/2008/10/x117_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images.yandex.ua/yandsearch?fp=0&amp;img_url=http://thumb18.shutterstock.com/thumb_large/628102/628102,1280475954,4/stock-photo-drum-and-drum-sticks-on-white-background-58132312.jpg&amp;iorient=&amp;ih=&amp;icolor=red&amp;site=&amp;text=%D0%B1%D0%B0%D1%80%D0%B0%D0%B1%D0%B0%D0%BD%20%D0%BD%D0%B0%20%D0%B1%D0%B5%D0%BB%D0%BE%D0%BC%20%D1%84%D0%BE%D0%BD%D0%B5&amp;iw=&amp;wp=&amp;pos=2&amp;recent=&amp;type=&amp;isize=&amp;rpt=simage&amp;itype=&amp;nojs=1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hyperlink" Target="http://eli.mama.lt/photos/articles_big_photos/big_photo_116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.free-vectors.com/images/Objects/019_coffee-cup-vector-l.jp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g.beatles.ru/f/1550/15508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mo.am/media/images/products/390/Shokolad-aroxcharar-1.jp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img-fotki.yandex.ru/get/4524/119528728.1133/0_b2a0a_fe339961_X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ictube.ru/images/eum5X.pn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www.celestyn.in/images/Beef%20Rib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fort-doma.com/assets/images/pic/skovoroda-20sm-905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respectme.ru/uploads/photoblog/thumbs/640x/6/6b8b4a9dfcdbe6188a05e9892c8bd09f.jpg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hyperlink" Target="http://s7ondemand1.scene7.com/is/image/Gymboree/140107019?$PRODMAIN$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rumelispor.com/modules/catalog/products/pr_01_966_max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s.cdn2.123rf.com/168nwm/jojjik/jojjik1205/jojjik120500035/13484236-n---n---n--n---n-n--n-n----n---n------n-n----------n------n----------n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birja-vdv.az/pub/uploads/249h3bi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ex-mebel.ru/data/images/500x/%D0%9C%D0%B5%D0%B1%D0%B5%D0%BB%D1%8C%20%D0%B4%D0%BB%D1%8F%20%D0%B4%D0%BE%D0%BC%D0%B0/%D0%91%D1%8E%D1%80%D0%BE/%D0%9A%D1%80%D0%B5%D1%81%D0%BB%D0%B0/%D0%94%D0%B5%D1%82%D1%81%D0%BA%D0%B8%D0%B5/CH-201NX_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bedroomfurniturediscounts.com/media/catalog/product/cache/1/image/9df78eab33525d08d6e5fb8d27136e95/p/a/panel_bed_white_background_b668-k-pnl-p1-ko_1_1.jpg" TargetMode="External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hyperlink" Target="http://www.stihi.ru/pics/2011/07/09/43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alpiti.ru/files/99604/vorobej2.pn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junglewalk.com/animal-pictures/5/Rainbow-Lorikeet-1587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media.rd.com/rd/images/rdc/rdc-articles/could-body-shape-be-the-key-to-weight-loss-a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erraclub.typepad.com/.a/6a00d83451b96069e2016766b16186970b-400wi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s017.radikal.ru/i439/1206/68/b287e222c18e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eo.ru/club/vishnya/av236511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img0.liveinternet.ru/images/attach/c/7/95/980/95980722_81_1244113614022988411684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chmarket.com/data/big/pb_9507_0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im2.asset.yvimg.kz/userimages/evanews/6cWe9leSprJuUH2UMBY1tV4V251C7R.jpg" TargetMode="Externa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astrowoche.wunderweib.de/media/redaktionell/wunderweib/fernsehwoche_9/7irrtuemer/castingshows/0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www.colourbox.com/preview/1350215-583904-.jpg" TargetMode="Externa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adpic.de/data/picture/detail/Kuh_42269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://bilette70.b.i.pic.centerblog.net/0_71c68_d1ed629b_L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.skidka.ua/goods/680/680119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i.allday.ru/uploads/posts/2010-07/1280344930_yews4kvr1cjrvg0.jpe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hyperlink" Target="http://us.123rf.com/400wm/400/400/sauletas/sauletas1209/sauletas120900076/15222423-small-glass-pot-jar-full-of-fresh-healthy-berry-strawberries-isolated-on-white-backgroun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ma.kz/pic/food/fruits/15268/CHernika-1280x800.jpg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club.foto.ru/gallery/images/photo/2007/02/17/794566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8.png"/><Relationship Id="rId2" Type="http://schemas.openxmlformats.org/officeDocument/2006/relationships/hyperlink" Target="http://artholl-mebel.ru/loads/portfolio/ce2c35f4703c0efea7147d00203711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erwood-m.ru/shop/components/com_virtuemart/shop_image/product/_________________50af8ec656082.png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www.mebelions.spb.ru/images/product_images/info_images/979_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247.photobucket.com/albums/gg145/wakeboard9o2/red-flag.jpg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1.vgorode.ru/5490236/7065770/6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sewaholic.net/wp-content/uploads/2011/09/IMG_10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teaandcrafting.co.uk/wp-content/uploads/2010/10/Blue_hat_on_white_background-RESIZE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8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«Учимся мыслить логично»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861048"/>
            <a:ext cx="8280920" cy="2736304"/>
          </a:xfrm>
        </p:spPr>
        <p:txBody>
          <a:bodyPr/>
          <a:lstStyle/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Авдошина Ирина Владимировна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учитель-логопед детского сада №56</a:t>
            </a: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. Севастополь 2013г.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8890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Егор  принес в детский сад гитару  и барабан, а Ира – куклу и мишку. У кого из ребят были музыкальные инструменты, а у кого – игрушки? ( У Егора – музыкальные инструменты, у Иры – игрушки.)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julydolls.files.wordpress.com/2008/10/x117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72816"/>
            <a:ext cx="1501366" cy="2943857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1628800"/>
            <a:ext cx="2074896" cy="21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im4-tub-ua.yandex.net/i?id=208528699-5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852936"/>
            <a:ext cx="1533525" cy="1428750"/>
          </a:xfrm>
          <a:prstGeom prst="rect">
            <a:avLst/>
          </a:prstGeom>
          <a:noFill/>
        </p:spPr>
      </p:pic>
      <p:pic>
        <p:nvPicPr>
          <p:cNvPr id="27657" name="Picture 9" descr="http://club.osinka.ru/files/ae__14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60232" y="1700808"/>
            <a:ext cx="1847915" cy="213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1112987"/>
          </a:xfrm>
        </p:spPr>
        <p:txBody>
          <a:bodyPr>
            <a:normAutofit/>
          </a:bodyPr>
          <a:lstStyle/>
          <a:p>
            <a:pPr marL="176213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Алена и Ваня пили сок: кто-то – из чашки, кто-то из стакана. То, что было у Алены, нарисовано рядом с бокалом, а то, что было у Вани – рядом с кружкой. Из чего пил сок Ваня и из чего Алена? (Ваня – из стакана, Алена – из чашки.)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eli.mama.lt/photos/articles_big_photos/big_photo_116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420888"/>
            <a:ext cx="2523160" cy="1728192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1447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1872208" cy="32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s5.free-vectors.com/images/Objects/019_coffee-cup-vector-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916832"/>
            <a:ext cx="205887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176213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Саша любит сухари и булки, а Маша – конфеты и шоколад. Кому из ребят нравятся сладости?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Маше.)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.beatles.ru/f/1550/1550847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4524/119528728.1133/0_b2a0a_fe339961_XL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3140968"/>
            <a:ext cx="2707327" cy="16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osmo.am/media/images/products/390/Shokolad-aroxcharar-1.jpg">
            <a:hlinkClick r:id="rId6" tgtFrame="_blank"/>
          </p:cNvPr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52120" y="1196752"/>
            <a:ext cx="3038049" cy="201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664" y="314096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968971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Мамы Толика и Ани готовили еду: кто-то из них варил рыбу, кто-то жарил мясо. Мама Ани не жарила мясо. Что готовила мама Толика и что – мама Ани?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(Мама Толика жарила мясо, мама Ани варила рыбу.)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celestyn.in/images/Beef%20Ribs.jp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628800"/>
            <a:ext cx="2641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espectme.ru/uploads/photoblog/thumbs/640x/6/6b8b4a9dfcdbe6188a05e9892c8bd09f.jpg">
            <a:hlinkClick r:id="rId4" tgtFrame="_blank"/>
          </p:cNvPr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484784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omfort-doma.com/assets/images/pic/skovoroda-20sm-905.jpg">
            <a:hlinkClick r:id="rId6" tgtFrame="_blank"/>
          </p:cNvPr>
          <p:cNvPicPr/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924944"/>
            <a:ext cx="377963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ictube.ru/images/eum5X.png">
            <a:hlinkClick r:id="rId8" tgtFrame="_blank"/>
          </p:cNvPr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564904"/>
            <a:ext cx="2696854" cy="27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176213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Аня шила кукле халат и пальто, а Полина – шляпу и панаму. Кто шил головные уборы? (Полина.)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7ondemand1.scene7.com/is/image/Gymboree/140107019?$PRODMAIN$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1656184" cy="20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melispor.com/modules/catalog/products/pr_01_966_max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20882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trendy.wmj.ru/uploads/images/00/00/17/2013/08/30/83f2d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1340768"/>
            <a:ext cx="23762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79912" y="2708920"/>
            <a:ext cx="2378027" cy="1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176213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квартиру привезли новую мебель. В большой комнате оказались диван и кровать, а в маленькой – шкаф и стул. В какой комнате были предметы, на которых спят? (В большой.)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birja-vdv.az/pub/uploads/249h3bib.jpg">
            <a:hlinkClick r:id="rId2" tgtFrame="_blank"/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3402728" cy="22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edroomfurniturediscounts.com/media/catalog/product/cache/1/image/9df78eab33525d08d6e5fb8d27136e95/p/a/panel_bed_white_background_b668-k-pnl-p1-ko_1_1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3212976"/>
            <a:ext cx="2880320" cy="17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mpex-mebel.ru/data/images/500x/%D0%9C%D0%B5%D0%B1%D0%B5%D0%BB%D1%8C%20%D0%B4%D0%BB%D1%8F%20%D0%B4%D0%BE%D0%BC%D0%B0/%D0%91%D1%8E%D1%80%D0%BE/%D0%9A%D1%80%D0%B5%D1%81%D0%BB%D0%B0/%D0%94%D0%B5%D1%82%D1%81%D0%BA%D0%B8%D0%B5/CH-201NX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1920" y="1844824"/>
            <a:ext cx="1800200" cy="2729880"/>
          </a:xfrm>
          <a:prstGeom prst="rect">
            <a:avLst/>
          </a:prstGeom>
          <a:noFill/>
        </p:spPr>
      </p:pic>
      <p:pic>
        <p:nvPicPr>
          <p:cNvPr id="8" name="Рисунок 7" descr="http://us.cdn2.123rf.com/168nwm/jojjik/jojjik1205/jojjik120500035/13484236-n---n---n--n---n-n--n-n----n---n------n-n----------n------n----------n.jpg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1484784"/>
            <a:ext cx="33332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питомцы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373216"/>
            <a:ext cx="8280920" cy="752947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Вася и Витя очень любят животных. У Васи дома есть попугай и воробей, а у Вити дома живут кошка и собака. Кто из ребят держит дома птиц?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Вася.)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tihi.ru/pics/2011/07/09/4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3780419" cy="2592288"/>
          </a:xfrm>
          <a:prstGeom prst="rect">
            <a:avLst/>
          </a:prstGeom>
          <a:noFill/>
        </p:spPr>
      </p:pic>
      <p:pic>
        <p:nvPicPr>
          <p:cNvPr id="1028" name="Picture 4" descr="http://www.junglewalk.com/animal-pictures/5/Rainbow-Lorikeet-1587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28800"/>
            <a:ext cx="2809875" cy="2381250"/>
          </a:xfrm>
          <a:prstGeom prst="rect">
            <a:avLst/>
          </a:prstGeom>
          <a:noFill/>
        </p:spPr>
      </p:pic>
      <p:pic>
        <p:nvPicPr>
          <p:cNvPr id="1030" name="Picture 6" descr="http://antalpiti.ru/files/99604/vorobej2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3212976"/>
            <a:ext cx="231310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птицы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589240"/>
            <a:ext cx="8280920" cy="864096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бабушки Сони и Даши было три утки и два гуся. Кто-то из девочек кормил уток, а кто-то – гусей. Соня кормила трех одинаковых птиц. Кого кормила Даша – уток или гусей?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(Гусей.)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us.123rf.com/400wm/400/400/ornitolog82/ornitolog821008/ornitolog82100800182/7600766-the-mallard-anas-platyrhynchos-in-front-of-white-background-isolated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980728"/>
            <a:ext cx="3240360" cy="2563665"/>
          </a:xfrm>
          <a:prstGeom prst="rect">
            <a:avLst/>
          </a:prstGeom>
          <a:noFill/>
        </p:spPr>
      </p:pic>
      <p:pic>
        <p:nvPicPr>
          <p:cNvPr id="29702" name="Picture 6" descr="http://www.incrediblediary.com/wp-content/uploads/2013/07/7102933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68960"/>
            <a:ext cx="1872208" cy="1855039"/>
          </a:xfrm>
          <a:prstGeom prst="rect">
            <a:avLst/>
          </a:prstGeom>
          <a:noFill/>
        </p:spPr>
      </p:pic>
      <p:pic>
        <p:nvPicPr>
          <p:cNvPr id="10" name="Picture 6" descr="http://www.incrediblediary.com/wp-content/uploads/2013/07/7102933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95736" y="3284984"/>
            <a:ext cx="2016224" cy="1855039"/>
          </a:xfrm>
          <a:prstGeom prst="rect">
            <a:avLst/>
          </a:prstGeom>
          <a:noFill/>
        </p:spPr>
      </p:pic>
      <p:pic>
        <p:nvPicPr>
          <p:cNvPr id="6" name="Picture 14" descr="http://s017.radikal.ru/i431/1204/76/b3fd3eb03540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620688"/>
            <a:ext cx="2339752" cy="3161726"/>
          </a:xfrm>
          <a:prstGeom prst="rect">
            <a:avLst/>
          </a:prstGeom>
          <a:noFill/>
        </p:spPr>
      </p:pic>
      <p:pic>
        <p:nvPicPr>
          <p:cNvPr id="29700" name="Picture 4" descr="http://us.123rf.com/400wm/400/400/chas53/chas530809/chas53080900010/3564561-domestic-goose-isolated-on-a-white-background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700808"/>
            <a:ext cx="3218103" cy="3157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 - овощи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45224"/>
            <a:ext cx="8280920" cy="680939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Вика и Галя помогали маме. Вика мыла овощи, Галя – фрукты. Какая девочка мыла груши?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(Галя)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media.rd.com/rd/images/rdc/rdc-articles/could-body-shape-be-the-key-to-weight-loss-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3159788" cy="2376264"/>
          </a:xfrm>
          <a:prstGeom prst="rect">
            <a:avLst/>
          </a:prstGeom>
          <a:noFill/>
        </p:spPr>
      </p:pic>
      <p:pic>
        <p:nvPicPr>
          <p:cNvPr id="21510" name="Picture 6" descr="http://s017.radikal.ru/i439/1206/68/b287e222c18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20888"/>
            <a:ext cx="2741447" cy="1944216"/>
          </a:xfrm>
          <a:prstGeom prst="rect">
            <a:avLst/>
          </a:prstGeom>
          <a:noFill/>
        </p:spPr>
      </p:pic>
      <p:pic>
        <p:nvPicPr>
          <p:cNvPr id="21512" name="Picture 8" descr="http://sierraclub.typepad.com/.a/6a00d83451b96069e2016766b16186970b-400w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132856"/>
            <a:ext cx="3419872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157192"/>
            <a:ext cx="8280920" cy="1368152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Мамы Даши и Маши  готовили варенье: кто-то - из клубники, кто-то - из вишни. Чья-то мама варила варенье из клубники в большой кастрюле, чья-то – вишню в маленькой. Мама Даши готовила варенье из клубники. В какой кастрюле варила ягоды мама Маши – в большой или маленькой?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(В маленькой.)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mg0.liveinternet.ru/images/attach/c/7/95/980/95980722_81_1244113614022988411684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564904"/>
            <a:ext cx="2254570" cy="2232248"/>
          </a:xfrm>
          <a:prstGeom prst="rect">
            <a:avLst/>
          </a:prstGeom>
          <a:noFill/>
        </p:spPr>
      </p:pic>
      <p:pic>
        <p:nvPicPr>
          <p:cNvPr id="22532" name="Picture 4" descr="http://im2.asset.yvimg.kz/userimages/evanews/6cWe9leSprJuUH2UMBY1tV4V251C7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48680"/>
            <a:ext cx="3703268" cy="2880320"/>
          </a:xfrm>
          <a:prstGeom prst="rect">
            <a:avLst/>
          </a:prstGeom>
          <a:noFill/>
        </p:spPr>
      </p:pic>
      <p:pic>
        <p:nvPicPr>
          <p:cNvPr id="22536" name="Picture 8" descr="http://rechmarket.com/data/big/pb_9507_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75656" y="1196752"/>
            <a:ext cx="2523388" cy="1675947"/>
          </a:xfrm>
          <a:prstGeom prst="rect">
            <a:avLst/>
          </a:prstGeom>
          <a:noFill/>
        </p:spPr>
      </p:pic>
      <p:pic>
        <p:nvPicPr>
          <p:cNvPr id="22538" name="Picture 10" descr="http://www.kleo.ru/club/vishnya/av23651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7584" y="270892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464497"/>
          </a:xfrm>
        </p:spPr>
        <p:txBody>
          <a:bodyPr/>
          <a:lstStyle/>
          <a:p>
            <a:pPr marL="176213" indent="5461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успешного обучения в школе умение рассуждать играет большую роль. Учителя отмечают, что тот ученик, у которого хорошо развито логическое мышление, легче одноклассников понимает учебный материал, содержательнее осваивает новые правила, быстрее и успешнее справляется с заданиями по математике и по русскому языку. Почему?</a:t>
            </a:r>
          </a:p>
          <a:p>
            <a:pPr marL="176213" indent="5461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Верное выполнение заданий опирается на возможность ребенка сделать точный вывод из предложенных условий. А неумение логически мыслить приводит к снижению успеваемости и отставанию в учебе.</a:t>
            </a:r>
          </a:p>
          <a:p>
            <a:pPr marL="176213" indent="5461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Нелегкие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157192"/>
            <a:ext cx="8280920" cy="968971"/>
          </a:xfrm>
        </p:spPr>
        <p:txBody>
          <a:bodyPr>
            <a:normAutofit/>
          </a:bodyPr>
          <a:lstStyle/>
          <a:p>
            <a:pPr marL="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Эля и Юля смотрели по телевизору фильмы о насекомых: кто-то про бабочек, кто-то про жуков. Тот, кого Эля видела по телевизору, нарисован справа от жука, а тот, кого видела Юля – рядом с мухой. Кто смотрел фильм про жуков?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Юля.)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strowoche.wunderweib.de/media/redaktionell/wunderweib/fernsehwoche_9/7irrtuemer/castingshows/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2496277" cy="1872208"/>
          </a:xfrm>
          <a:prstGeom prst="rect">
            <a:avLst/>
          </a:prstGeom>
          <a:noFill/>
        </p:spPr>
      </p:pic>
      <p:pic>
        <p:nvPicPr>
          <p:cNvPr id="7" name="Picture 4" descr="http://hameleons.com/uploads/posts/2013-06/zzccaihyac.jpe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060848"/>
            <a:ext cx="1834264" cy="1977000"/>
          </a:xfrm>
          <a:prstGeom prst="rect">
            <a:avLst/>
          </a:prstGeom>
          <a:noFill/>
        </p:spPr>
      </p:pic>
      <p:pic>
        <p:nvPicPr>
          <p:cNvPr id="8194" name="Picture 2" descr="http://www.colourbox.com/preview/1350215-583904-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1988840"/>
            <a:ext cx="265875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45224"/>
            <a:ext cx="8280920" cy="936104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Насти и Влады были птицы. У кого-то жил скворец, который мог повторять  слова, у кого-то попугай, который ничего не говорил. У Насти была говорящая птица. Кто был у Влады, попугай или скворец?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dic.academic.ru/pictures/enc_colier/1559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2451152" cy="3604636"/>
          </a:xfrm>
          <a:prstGeom prst="rect">
            <a:avLst/>
          </a:prstGeom>
          <a:noFill/>
        </p:spPr>
      </p:pic>
      <p:pic>
        <p:nvPicPr>
          <p:cNvPr id="33798" name="Picture 6" descr="http://allgraf.net/uploads/posts/2009-04/1240958891_bezimeni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12776"/>
            <a:ext cx="487404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941168"/>
            <a:ext cx="8208912" cy="1184995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  <a:tabLst>
                <a:tab pos="0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Зоя и Варя живут в деревне. В семье одной из девочек была корова, которая давала мало молока, а в семье другой – коза, которая давала много молока. В семье Зои была корова. В какой семье было животное, которое давало много молока?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(В семье Вари.)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dpic.de/data/picture/detail/Kuh_422693.jpg">
            <a:hlinkClick r:id="rId2" tgtFrame="_blank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556792"/>
            <a:ext cx="35503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lette70.b.i.pic.centerblog.net/0_71c68_d1ed629b_L.pn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16832"/>
            <a:ext cx="3528392" cy="255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941168"/>
            <a:ext cx="8352928" cy="1184995"/>
          </a:xfrm>
        </p:spPr>
        <p:txBody>
          <a:bodyPr>
            <a:normAutofit/>
          </a:bodyPr>
          <a:lstStyle/>
          <a:p>
            <a:pPr marL="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Алины и Эли были мягкие игрушки. Кто-то играл с мишкой, кто-то - с зайчиком. То, что было у Алины, нарисовано слева от мишки, а то, что было у Эли, находится между зайчиком и собакой. Кто играл с мишкой?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(Эля.)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publicdomainpictures.net/pictures/30000/nahled/teddy-bear-with-a-guit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1412776"/>
            <a:ext cx="3096344" cy="3096344"/>
          </a:xfrm>
          <a:prstGeom prst="rect">
            <a:avLst/>
          </a:prstGeom>
          <a:noFill/>
        </p:spPr>
      </p:pic>
      <p:pic>
        <p:nvPicPr>
          <p:cNvPr id="34820" name="Picture 4" descr="http://i.skidka.ua/goods/680/68011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495550" cy="381000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844824"/>
            <a:ext cx="3183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435280" cy="968971"/>
          </a:xfrm>
        </p:spPr>
        <p:txBody>
          <a:bodyPr>
            <a:noAutofit/>
          </a:bodyPr>
          <a:lstStyle/>
          <a:p>
            <a:pPr marL="8890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Вера и Вика выращивали овощи на огороде. У кого-то из них была грядка с огурцами, у кого-то – с помидорами. То, что выращивала Вика, нарисовано ниже огурца, а то, что было у Веры, находится рядом с кабачком. Кто выращивал огурцы? (Вера.)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cliparto.com/pic/xl/183731/3376408-zucchin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0498">
            <a:off x="210721" y="1412367"/>
            <a:ext cx="4004711" cy="1963094"/>
          </a:xfrm>
          <a:prstGeom prst="rect">
            <a:avLst/>
          </a:prstGeom>
          <a:noFill/>
        </p:spPr>
      </p:pic>
      <p:pic>
        <p:nvPicPr>
          <p:cNvPr id="2052" name="Picture 4" descr="http://www.veselinka-kazan.ru/published/publicdata/VESELINKWA/attachments/SC/products_pictures/image_52_en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741421">
            <a:off x="3235469" y="1911550"/>
            <a:ext cx="2810653" cy="1174601"/>
          </a:xfrm>
          <a:prstGeom prst="rect">
            <a:avLst/>
          </a:prstGeom>
          <a:noFill/>
        </p:spPr>
      </p:pic>
      <p:pic>
        <p:nvPicPr>
          <p:cNvPr id="2054" name="Picture 6" descr="http://i.allday.ru/uploads/posts/2010-07/1280344930_yews4kvr1cjrvg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36912"/>
            <a:ext cx="2376264" cy="267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229200"/>
            <a:ext cx="8208912" cy="896963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Вика и Галя набрали в лесу ягод. Какая-то девочка собирала ягоды в корзину, какая-то - в банку. В корзине ягод было мало, в банке – много. Галя пошла в лес с корзиной. Какая девочка набрала много ягод? (Вика.)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06" name="Picture 18" descr="http://us.123rf.com/400wm/400/400/sauletas/sauletas1209/sauletas120900076/15222423-small-glass-pot-jar-full-of-fresh-healthy-berry-strawberries-isolated-on-white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3491880" cy="3808757"/>
          </a:xfrm>
          <a:prstGeom prst="rect">
            <a:avLst/>
          </a:prstGeom>
          <a:noFill/>
        </p:spPr>
      </p:pic>
      <p:pic>
        <p:nvPicPr>
          <p:cNvPr id="19" name="Picture 22" descr="http://club.foto.ru/gallery/images/photo/2007/02/17/79456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1254784"/>
            <a:ext cx="3456384" cy="3535943"/>
          </a:xfrm>
          <a:prstGeom prst="rect">
            <a:avLst/>
          </a:prstGeom>
          <a:noFill/>
        </p:spPr>
      </p:pic>
      <p:pic>
        <p:nvPicPr>
          <p:cNvPr id="37894" name="Picture 6" descr="http://www.lama.kz/pic/food/fruits/15268/CHernika-1280x8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852936"/>
            <a:ext cx="1800200" cy="150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85184"/>
            <a:ext cx="8352928" cy="1296144"/>
          </a:xfrm>
        </p:spPr>
        <p:txBody>
          <a:bodyPr>
            <a:normAutofit/>
          </a:bodyPr>
          <a:lstStyle/>
          <a:p>
            <a:pPr marL="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Паши и Артура были игрушечные машины: у кого-то пожарная машина, у кого-то автокран. То, что было у Артура, нарисовано ниже автобуса, а машина Паши находится через два рисунка от автобуса. У кого была пожарная машина?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 Паши.)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2256251" cy="13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2058357" cy="14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132856"/>
            <a:ext cx="2088232" cy="12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484784"/>
            <a:ext cx="2088232" cy="118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Нетрудные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013176"/>
            <a:ext cx="8229600" cy="1112987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Жираф, бегемот и носорог смотрели телевизор. Каждый сидел за своим столом. У кого-то из них был круглый стол, у кого-то квадратный, у кого-то треугольный. Бегемот сидел за квадратным столом, а жираф –а за круглым. Какой стол был у носорога? 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Треугольный.)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rtholl-mebel.ru/loads/portfolio/ce2c35f4703c0efea7147d0020371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2173255" cy="2440003"/>
          </a:xfrm>
          <a:prstGeom prst="rect">
            <a:avLst/>
          </a:prstGeom>
          <a:noFill/>
        </p:spPr>
      </p:pic>
      <p:pic>
        <p:nvPicPr>
          <p:cNvPr id="5" name="Рисунок 4" descr="http://www.mebelions.spb.ru/images/product_images/info_images/979_0.jpg">
            <a:hlinkClick r:id="rId4" tgtFrame="_blank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40152" y="2132856"/>
            <a:ext cx="2520280" cy="242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erwood-m.ru/shop/components/com_virtuemart/shop_image/product/_________________50af8ec656082.pn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772816"/>
            <a:ext cx="2520280" cy="26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 marL="88900" indent="633413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основу данной презентации положено пособие «Учимся мыслить логично» автора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А.З., психолога, который много лет изучает мышление детей. Он — победитель конкурса по программе Министерства образования России, нацеленной на создание нового поколения учебных и развивающих пособий.</a:t>
            </a:r>
          </a:p>
          <a:p>
            <a:pPr marL="88900" indent="6334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работы - развить логическое мышление дошкольников. Данные логические задачи  доступны детям 4-7 лет. Материал расположен последовательно — от легких заданий к трудным. В начале даны подробные пояснения, как научить ребенка решать задачи. </a:t>
            </a:r>
          </a:p>
          <a:p>
            <a:pPr marL="88900" indent="6334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Скучать ребятам не придется: задачи увлекательны, снабжены занимательными рисунками. Презентация принесет дошкольникам несомненную пользу: научит мыслить логично, творчески и хорошо подготовит к школе.</a:t>
            </a:r>
          </a:p>
          <a:p>
            <a:pPr marL="88900" indent="633413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lnSpcReduction="10000"/>
          </a:bodyPr>
          <a:lstStyle/>
          <a:p>
            <a:pPr marL="88900" indent="2651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празднике в детском саду  Маша,  Настя и Владик держали в руках : кто-то – флажок, кто-то шарик, кто-то цветок. Предмет, который держала Маша, нарисован через один от флажка, предмет Насти – выше цветка, а предмет Владика находится рядом с шаром. Кто держал в руках флажок?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 Владик)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chudo.org/wp-content/uploads/2012/08/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1484784"/>
            <a:ext cx="2664296" cy="2664296"/>
          </a:xfrm>
          <a:prstGeom prst="rect">
            <a:avLst/>
          </a:prstGeom>
          <a:noFill/>
        </p:spPr>
      </p:pic>
      <p:pic>
        <p:nvPicPr>
          <p:cNvPr id="48130" name="Picture 2" descr="http://i247.photobucket.com/albums/gg145/wakeboard9o2/red-fla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880320" cy="2880320"/>
          </a:xfrm>
          <a:prstGeom prst="rect">
            <a:avLst/>
          </a:prstGeom>
          <a:noFill/>
        </p:spPr>
      </p:pic>
      <p:pic>
        <p:nvPicPr>
          <p:cNvPr id="48134" name="Picture 6" descr="http://i667.photobucket.com/albums/vv39/fullersstuff/FReep/spring_flowers_in_po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80728"/>
            <a:ext cx="129614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занятиях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/>
          <a:lstStyle/>
          <a:p>
            <a:pPr marL="88900" indent="-88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Известно, что одно занятие с ребенком 4-6 лет в целях умственного развития может длиться 15-20 минут. За это время желательно освоить не более четырех задач, поскольку главное в развитии мышления не число решенных задач, а характер их проработки. Чтобы из занятий вышел толк, целесообразно заниматься регулярно, два-три раза в неделю.</a:t>
            </a:r>
          </a:p>
          <a:p>
            <a:pPr marL="88900" indent="-88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решения любой задачи должна выглядеть примерно так. Сначала педагог предлагает ребенку рассмотреть соответствующий рисунок — назвать изображенные на нем предметы, отметить их особенности, показать, где какое изображение расположено. Затем педагог читает первоначальное предложение, а ребенок показывает предметы, о которых говорится в этом предложении. Далее ребенку читают следующие предложения. Здесь он должен указать не все предметы рисунка, а только те, которые упоминаются. После этого предлагается вопрос задачи. При любом ответе (правильном или неправильном) ребенка нужно спросить: «Почему ты так думаешь?» или «Как ты это узнал?». Иными словами, ребенку предлагается рассказать, как он нашел ответ и почему считает его верным.</a:t>
            </a:r>
          </a:p>
          <a:p>
            <a:pPr marL="88900" indent="-88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Последний этап решения задачи чрезвычайно важен, поскольку нацеливает ребенка на то, чтобы он обдумал свой ответ.</a:t>
            </a:r>
          </a:p>
          <a:p>
            <a:pPr marL="88900" indent="-88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ребенок не в состоянии пояснить ход своей мысли, ему в этом следует помочь наводящи­ми вопросами, например: «О чем ты подумал сначала?» или «Что ты узнал после?».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помогать, если трудно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88900" indent="265113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Начинать надо с самых легких задач, только хорошая их проработка обеспечит успешное решение более сложных задач. Если ребенок быстро справляется с легкими задачами, то можно идти дальше, к более сложным.</a:t>
            </a:r>
          </a:p>
          <a:p>
            <a:pPr marL="88900" indent="265113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же возникают трудности с самыми легкими задачами, то помогать малышу нужно путем разбора этих задач. При этом действовать нужно в зависимости от особенности решения задач того или иного типа.</a:t>
            </a:r>
          </a:p>
          <a:p>
            <a:pPr marL="88900" indent="265113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делать, если ребенку легко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256584"/>
          </a:xfrm>
        </p:spPr>
        <p:txBody>
          <a:bodyPr>
            <a:normAutofit lnSpcReduction="10000"/>
          </a:bodyPr>
          <a:lstStyle/>
          <a:p>
            <a:pPr marL="88900" indent="44132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бы ребенок быстро и правильно ни решал задачи, в любом случае нужно идти последовательно от простого к сложному: от легких задач, к нелегким, затем к нетрудным и, наконец, к трудным. При этом необходимо требовать, чтобы ребенок не только не касался изображений на страницах книги, но и не указывал на них пальцем — изображения можно только называть.</a:t>
            </a:r>
          </a:p>
          <a:p>
            <a:pPr marL="88900" indent="44132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занятия для таких детей стали более увлекательными, педагог может использовать задания «на проверку» и «на сочинение».</a:t>
            </a:r>
          </a:p>
          <a:p>
            <a:pPr marL="88900" indent="44132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первом случае педагог читает вслух задачу и решает, но неправильно. От ребенка здесь требуется понять, в чем ошибка.</a:t>
            </a:r>
          </a:p>
          <a:p>
            <a:pPr marL="88900" indent="44132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втором случае — это касается в основном детей 6-7 лет — ребенку дают решить какую-нибудь легкую задачу. И после ее успешного решения ему предлагают самому придумать похожую задачу. Затем ее должен «с трудом» и «с ошибками» решить педагог.</a:t>
            </a:r>
          </a:p>
          <a:p>
            <a:pPr marL="88900" indent="441325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Такая совместная деятельность со взрослым при решении, проверке и сочинении задач захватывает детей: им часто хочется придумать такие сложные задачи, чтобы педагог не справился. Здесь нужно действовать осмотрительно. С одной стороны, следует подбадривать ребенка, поощрять к сочинению, но, с другой стороны, ему нужно напоминать, что придумать надо так, чтобы задачу можно было решить. </a:t>
            </a:r>
          </a:p>
          <a:p>
            <a:pPr marL="0" indent="633413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Легкие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661248"/>
            <a:ext cx="8229600" cy="968971"/>
          </a:xfrm>
        </p:spPr>
        <p:txBody>
          <a:bodyPr>
            <a:normAutofit/>
          </a:bodyPr>
          <a:lstStyle/>
          <a:p>
            <a:pPr marL="0" indent="17621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Максим  и Боря ехали на разных машинах: кто-то из них – на грузовой, кто-то на легковой. Максим ехал на грузовой. На какой машине ехал Боря?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(На легковой машине)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1.vgorode.ru/5490236/7065770/6.jpeg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988840"/>
            <a:ext cx="3433834" cy="25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lakokraska.com.ua/wp-content/uploads/2012/04/big_avtotransport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2132856"/>
            <a:ext cx="3233240" cy="21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/>
          </a:bodyPr>
          <a:lstStyle/>
          <a:p>
            <a:pPr marL="176213" indent="1778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Торопясь в детский сад, Аня забыла дома головной убор, а Саша – предметы для письма. Кто оставил дома берет, а кто – ручку?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(Аня – берет, Саша – ручку)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ewaholic.net/wp-content/uploads/2011/09/IMG_10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36912"/>
            <a:ext cx="2880320" cy="2156188"/>
          </a:xfrm>
          <a:prstGeom prst="rect">
            <a:avLst/>
          </a:prstGeom>
          <a:noFill/>
        </p:spPr>
      </p:pic>
      <p:pic>
        <p:nvPicPr>
          <p:cNvPr id="25604" name="Picture 4" descr="http://www.teaandcrafting.co.uk/wp-content/uploads/2010/10/Blue_hat_on_white_background-RESIZE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980728"/>
            <a:ext cx="2592288" cy="2169279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848673">
            <a:off x="4279041" y="2993280"/>
            <a:ext cx="4248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1682</Words>
  <Application>Microsoft Office PowerPoint</Application>
  <PresentationFormat>Экран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«Учимся мыслить логично»</vt:lpstr>
      <vt:lpstr>Введение</vt:lpstr>
      <vt:lpstr>Слайд 3</vt:lpstr>
      <vt:lpstr>О занятиях</vt:lpstr>
      <vt:lpstr> Как помогать, если трудно </vt:lpstr>
      <vt:lpstr>Что делать, если ребенку легко </vt:lpstr>
      <vt:lpstr>Легкие задачи</vt:lpstr>
      <vt:lpstr>Транспорт</vt:lpstr>
      <vt:lpstr>Детский сад</vt:lpstr>
      <vt:lpstr>Игрушки</vt:lpstr>
      <vt:lpstr>Посуда</vt:lpstr>
      <vt:lpstr>Продукты</vt:lpstr>
      <vt:lpstr>Продукты</vt:lpstr>
      <vt:lpstr>Одежда</vt:lpstr>
      <vt:lpstr>Мебель</vt:lpstr>
      <vt:lpstr>Домашние питомцы</vt:lpstr>
      <vt:lpstr>Домашние птицы</vt:lpstr>
      <vt:lpstr>Фрукты - овощи</vt:lpstr>
      <vt:lpstr>Ягоды</vt:lpstr>
      <vt:lpstr>Нелегкие задачи</vt:lpstr>
      <vt:lpstr>Насекомые</vt:lpstr>
      <vt:lpstr>Птицы</vt:lpstr>
      <vt:lpstr>Домашние животные</vt:lpstr>
      <vt:lpstr>Игрушки</vt:lpstr>
      <vt:lpstr>Овощи</vt:lpstr>
      <vt:lpstr>Ягоды</vt:lpstr>
      <vt:lpstr>Транспорт</vt:lpstr>
      <vt:lpstr>Нетрудные задачи</vt:lpstr>
      <vt:lpstr>Мебель</vt:lpstr>
      <vt:lpstr>Игрушки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Дима</cp:lastModifiedBy>
  <cp:revision>140</cp:revision>
  <dcterms:created xsi:type="dcterms:W3CDTF">2013-11-06T14:37:26Z</dcterms:created>
  <dcterms:modified xsi:type="dcterms:W3CDTF">2015-01-03T11:21:54Z</dcterms:modified>
</cp:coreProperties>
</file>