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75" r:id="rId2"/>
    <p:sldId id="281" r:id="rId3"/>
    <p:sldId id="256" r:id="rId4"/>
    <p:sldId id="280" r:id="rId5"/>
    <p:sldId id="269" r:id="rId6"/>
    <p:sldId id="272" r:id="rId7"/>
    <p:sldId id="277" r:id="rId8"/>
    <p:sldId id="278" r:id="rId9"/>
    <p:sldId id="274" r:id="rId10"/>
    <p:sldId id="285" r:id="rId11"/>
    <p:sldId id="288" r:id="rId12"/>
    <p:sldId id="286" r:id="rId13"/>
    <p:sldId id="287" r:id="rId14"/>
    <p:sldId id="289" r:id="rId15"/>
    <p:sldId id="267" r:id="rId16"/>
  </p:sldIdLst>
  <p:sldSz cx="9144000" cy="5715000" type="screen16x10"/>
  <p:notesSz cx="9144000" cy="6858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230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8461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769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6922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461533" algn="l" defTabSz="98461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953840" algn="l" defTabSz="98461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446146" algn="l" defTabSz="98461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938453" algn="l" defTabSz="98461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00"/>
    <a:srgbClr val="FFFF99"/>
    <a:srgbClr val="00FFFF"/>
    <a:srgbClr val="FF0000"/>
    <a:srgbClr val="66FF99"/>
    <a:srgbClr val="FF3399"/>
    <a:srgbClr val="FF3300"/>
    <a:srgbClr val="008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840" autoAdjust="0"/>
    <p:restoredTop sz="86466" autoAdjust="0"/>
  </p:normalViewPr>
  <p:slideViewPr>
    <p:cSldViewPr>
      <p:cViewPr>
        <p:scale>
          <a:sx n="59" d="100"/>
          <a:sy n="59" d="100"/>
        </p:scale>
        <p:origin x="-1452" y="-390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357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мониторинг здоровья детей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I группа здоровья</c:v>
                </c:pt>
                <c:pt idx="1">
                  <c:v>II группа здоровья</c:v>
                </c:pt>
                <c:pt idx="2">
                  <c:v>III группа здоровья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0.33000000000000113</c:v>
                </c:pt>
                <c:pt idx="1">
                  <c:v>0.630000000000002</c:v>
                </c:pt>
                <c:pt idx="2">
                  <c:v>4.0000000000000112E-2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9516416"/>
        <c:axId val="169532032"/>
      </c:barChart>
      <c:catAx>
        <c:axId val="169516416"/>
        <c:scaling>
          <c:orientation val="minMax"/>
        </c:scaling>
        <c:delete val="0"/>
        <c:axPos val="b"/>
        <c:majorTickMark val="out"/>
        <c:minorTickMark val="none"/>
        <c:tickLblPos val="nextTo"/>
        <c:crossAx val="169532032"/>
        <c:crosses val="autoZero"/>
        <c:auto val="1"/>
        <c:lblAlgn val="ctr"/>
        <c:lblOffset val="100"/>
        <c:noMultiLvlLbl val="0"/>
      </c:catAx>
      <c:valAx>
        <c:axId val="1695320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6951641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детей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2011 год</c:v>
                </c:pt>
                <c:pt idx="1">
                  <c:v>2012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24</c:v>
                </c:pt>
                <c:pt idx="1">
                  <c:v>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неболевших детей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2011 год</c:v>
                </c:pt>
                <c:pt idx="1">
                  <c:v>2012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0855424"/>
        <c:axId val="210856960"/>
      </c:barChart>
      <c:catAx>
        <c:axId val="210855424"/>
        <c:scaling>
          <c:orientation val="minMax"/>
        </c:scaling>
        <c:delete val="0"/>
        <c:axPos val="b"/>
        <c:majorTickMark val="out"/>
        <c:minorTickMark val="none"/>
        <c:tickLblPos val="nextTo"/>
        <c:crossAx val="210856960"/>
        <c:crosses val="autoZero"/>
        <c:auto val="1"/>
        <c:lblAlgn val="ctr"/>
        <c:lblOffset val="100"/>
        <c:noMultiLvlLbl val="0"/>
      </c:catAx>
      <c:valAx>
        <c:axId val="2108569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08554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B0A3BDE-7855-4590-96AD-4B3A7EC76720}" type="datetimeFigureOut">
              <a:rPr lang="ru-RU"/>
              <a:pPr>
                <a:defRPr/>
              </a:pPr>
              <a:t>24.09.2013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514350"/>
            <a:ext cx="41148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29E0A3E-12C4-497C-8F9C-CDAE45EFA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3970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92307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84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7692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69226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61533" algn="l" defTabSz="98461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53840" algn="l" defTabSz="98461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46146" algn="l" defTabSz="98461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38453" algn="l" defTabSz="98461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514600" y="514350"/>
            <a:ext cx="41148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074658-B312-44C3-A542-C326BAB4288D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514600" y="514350"/>
            <a:ext cx="41148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3B0FE05-F197-42D6-8951-A8BD687AFD59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514600" y="514350"/>
            <a:ext cx="41148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BF6E81D-B258-4DD2-ABCF-D7410582E1CC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514600" y="514350"/>
            <a:ext cx="41148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3B0FE05-F197-42D6-8951-A8BD687AFD59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514600" y="514350"/>
            <a:ext cx="41148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3B0FE05-F197-42D6-8951-A8BD687AFD59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514600" y="514350"/>
            <a:ext cx="41148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3B0FE05-F197-42D6-8951-A8BD687AFD59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514600" y="514350"/>
            <a:ext cx="41148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1EAC12-6C4F-48B8-8C2F-6717540CEF83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143000"/>
            <a:ext cx="7851648" cy="15240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2690447"/>
            <a:ext cx="7854696" cy="14605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25E32F-2271-4A7D-A3D3-6D4BAF9D4A38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098F5C-D42D-42AE-B489-086D37467205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762001"/>
            <a:ext cx="2057400" cy="4343136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62001"/>
            <a:ext cx="6019800" cy="434313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3DA38F-CC5B-4382-A939-4F782378A5C5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9243DE-E0EF-4B8D-8D45-ACED04E8432E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097280"/>
            <a:ext cx="7772400" cy="1135380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253887"/>
            <a:ext cx="7772400" cy="1258093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3026CF-A817-4E78-896B-740961ED4769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229600" cy="9525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071"/>
            <a:ext cx="4038600" cy="36957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071"/>
            <a:ext cx="4038600" cy="36957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7078EF-04FD-41E3-8BCF-60B48C51911F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229600" cy="9525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46040"/>
            <a:ext cx="4040188" cy="549460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549798"/>
            <a:ext cx="4041775" cy="54570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095500"/>
            <a:ext cx="4040188" cy="320476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095500"/>
            <a:ext cx="4041775" cy="320476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CBC1A4-339B-4A55-91BB-336C865F3D15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305800" cy="9525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58B5DD-D77D-4EC5-BF41-EA966843459D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04AE81-7333-4937-B97F-467C2F8EBB4A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28627"/>
            <a:ext cx="2743200" cy="968375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397000"/>
            <a:ext cx="2743200" cy="3810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397000"/>
            <a:ext cx="5111750" cy="3810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556E97-2499-4074-A6E7-B2BC9535229B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923397"/>
            <a:ext cx="5257800" cy="34290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4466474"/>
            <a:ext cx="155448" cy="129540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980830"/>
            <a:ext cx="2212848" cy="131885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357321"/>
            <a:ext cx="2209800" cy="181610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5296959"/>
            <a:ext cx="609600" cy="304271"/>
          </a:xfrm>
        </p:spPr>
        <p:txBody>
          <a:bodyPr/>
          <a:lstStyle/>
          <a:p>
            <a:pPr>
              <a:defRPr/>
            </a:pPr>
            <a:fld id="{173BD564-E4D0-4D5F-A635-38F0561C4FB2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999597"/>
            <a:ext cx="4617720" cy="327660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4847167"/>
            <a:ext cx="9163050" cy="8678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5183188"/>
            <a:ext cx="4762500" cy="5318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5953"/>
            <a:ext cx="9163050" cy="8678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5953"/>
            <a:ext cx="4762500" cy="5318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586740"/>
            <a:ext cx="8229600" cy="9525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12900"/>
            <a:ext cx="8229600" cy="3657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5296959"/>
            <a:ext cx="762000" cy="304271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AEE82E83-4E83-4F28-BBCB-60B0FEC6F7EC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168673"/>
            <a:ext cx="9180548" cy="54102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305800" cy="769268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комбинированного вида №3 «РУЧЕЁК»</a:t>
            </a:r>
          </a:p>
        </p:txBody>
      </p:sp>
      <p:pic>
        <p:nvPicPr>
          <p:cNvPr id="3079" name="Picture 7" descr="D:\Спортзал\Фото\Новая папка (2)\P1070944.JPG"/>
          <p:cNvPicPr>
            <a:picLocks noChangeAspect="1" noChangeArrowheads="1"/>
          </p:cNvPicPr>
          <p:nvPr/>
        </p:nvPicPr>
        <p:blipFill>
          <a:blip r:embed="rId2" cstate="print"/>
          <a:srcRect l="5096" t="13350" r="5724"/>
          <a:stretch>
            <a:fillRect/>
          </a:stretch>
        </p:blipFill>
        <p:spPr bwMode="auto">
          <a:xfrm>
            <a:off x="323528" y="2353444"/>
            <a:ext cx="4374487" cy="25202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913284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«Быть здоровым –здорово!!!»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9255" y="3433564"/>
            <a:ext cx="4499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algn="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Инструктор по физкультуре</a:t>
            </a:r>
          </a:p>
          <a:p>
            <a:pPr algn="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Ю.Д.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Лепешова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808" y="4945732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Выкса 2012 г.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tabLst>
                <a:tab pos="685800" algn="l"/>
              </a:tabLst>
            </a:pP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Темы по </a:t>
            </a:r>
            <a:r>
              <a:rPr lang="ru-RU" sz="32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валеологии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 typeface="Wingdings" pitchFamily="2" charset="2"/>
              <a:buChar char="v"/>
              <a:tabLst>
                <a:tab pos="685800" algn="l"/>
              </a:tabLst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Что я знаю о себе?</a:t>
            </a:r>
          </a:p>
          <a:p>
            <a:pPr algn="just">
              <a:buFont typeface="Wingdings" pitchFamily="2" charset="2"/>
              <a:buChar char="v"/>
              <a:tabLst>
                <a:tab pos="685800" algn="l"/>
              </a:tabLst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Скелет-опора нашего организма.</a:t>
            </a:r>
          </a:p>
          <a:p>
            <a:pPr algn="just">
              <a:buFont typeface="Wingdings" pitchFamily="2" charset="2"/>
              <a:buChar char="v"/>
              <a:tabLst>
                <a:tab pos="685800" algn="l"/>
              </a:tabLst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Сердце -жизненно важный орган человека.</a:t>
            </a:r>
          </a:p>
          <a:p>
            <a:pPr algn="just">
              <a:buFont typeface="Wingdings" pitchFamily="2" charset="2"/>
              <a:buChar char="v"/>
              <a:tabLst>
                <a:tab pos="685800" algn="l"/>
              </a:tabLst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Зачем нам нужен нос?</a:t>
            </a:r>
          </a:p>
          <a:p>
            <a:pPr algn="just">
              <a:tabLst>
                <a:tab pos="685800" algn="l"/>
              </a:tabLst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685800" algn="l"/>
              </a:tabLst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685800" algn="l"/>
              </a:tabLst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685800" algn="l"/>
              </a:tabLs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85800" algn="l"/>
              </a:tabLst>
            </a:pP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 descr="D:\Спортзал\ПРОЕКТЫ мои\проект Старшие 2012\№3 к проекту\P1030290.JPG"/>
          <p:cNvPicPr>
            <a:picLocks noChangeAspect="1" noChangeArrowheads="1"/>
          </p:cNvPicPr>
          <p:nvPr/>
        </p:nvPicPr>
        <p:blipFill>
          <a:blip r:embed="rId3" cstate="print"/>
          <a:srcRect l="6991" t="12429" r="6783" b="3676"/>
          <a:stretch>
            <a:fillRect/>
          </a:stretch>
        </p:blipFill>
        <p:spPr bwMode="auto">
          <a:xfrm rot="21063266">
            <a:off x="134956" y="2188724"/>
            <a:ext cx="2664296" cy="1944216"/>
          </a:xfrm>
          <a:prstGeom prst="rect">
            <a:avLst/>
          </a:prstGeom>
          <a:noFill/>
        </p:spPr>
      </p:pic>
      <p:pic>
        <p:nvPicPr>
          <p:cNvPr id="1027" name="Picture 3" descr="D:\Спортзал\ПРОЕКТЫ мои\проект Старшие 2012\№3 к проекту\P1080878.JPG"/>
          <p:cNvPicPr>
            <a:picLocks noChangeAspect="1" noChangeArrowheads="1"/>
          </p:cNvPicPr>
          <p:nvPr/>
        </p:nvPicPr>
        <p:blipFill>
          <a:blip r:embed="rId4" cstate="print"/>
          <a:srcRect l="12688" t="11397"/>
          <a:stretch>
            <a:fillRect/>
          </a:stretch>
        </p:blipFill>
        <p:spPr bwMode="auto">
          <a:xfrm rot="464342">
            <a:off x="3819687" y="2024168"/>
            <a:ext cx="2720587" cy="1844237"/>
          </a:xfrm>
          <a:prstGeom prst="rect">
            <a:avLst/>
          </a:prstGeom>
          <a:noFill/>
        </p:spPr>
      </p:pic>
      <p:pic>
        <p:nvPicPr>
          <p:cNvPr id="1028" name="Picture 4" descr="D:\Спортзал\ПРОЕКТЫ мои\проект Старшие 2012\№3 к проекту\P10300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3649588"/>
            <a:ext cx="2592288" cy="1944216"/>
          </a:xfrm>
          <a:prstGeom prst="rect">
            <a:avLst/>
          </a:prstGeom>
          <a:noFill/>
        </p:spPr>
      </p:pic>
      <p:pic>
        <p:nvPicPr>
          <p:cNvPr id="1029" name="Picture 5" descr="D:\Спортзал\ПРОЕКТЫ мои\проект Старшие 2012\№3 к проекту\P10300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62600" y="3793604"/>
            <a:ext cx="2369840" cy="1777380"/>
          </a:xfrm>
          <a:prstGeom prst="rect">
            <a:avLst/>
          </a:prstGeom>
          <a:noFill/>
        </p:spPr>
      </p:pic>
      <p:pic>
        <p:nvPicPr>
          <p:cNvPr id="1031" name="Picture 7" descr="D:\Спортзал\ПРОЕКТЫ мои\проект Старшие 2012\№3 к проекту\P103009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587347"/>
            <a:ext cx="1985797" cy="14893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tabLst>
                <a:tab pos="685800" algn="l"/>
              </a:tabLst>
            </a:pP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Темы по </a:t>
            </a:r>
            <a:r>
              <a:rPr lang="ru-RU" sz="32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валеологии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 typeface="Wingdings" pitchFamily="2" charset="2"/>
              <a:buChar char="v"/>
              <a:tabLst>
                <a:tab pos="685800" algn="l"/>
              </a:tabLst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Легкие основа жизни</a:t>
            </a:r>
          </a:p>
          <a:p>
            <a:pPr algn="just">
              <a:buFont typeface="Wingdings" pitchFamily="2" charset="2"/>
              <a:buChar char="v"/>
              <a:tabLst>
                <a:tab pos="685800" algn="l"/>
              </a:tabLst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Хочу видеть мир своими глазами</a:t>
            </a:r>
          </a:p>
          <a:p>
            <a:pPr algn="just">
              <a:buFont typeface="Wingdings" pitchFamily="2" charset="2"/>
              <a:buChar char="v"/>
              <a:tabLst>
                <a:tab pos="685800" algn="l"/>
              </a:tabLst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Слух большая ценность для человека.</a:t>
            </a:r>
          </a:p>
          <a:p>
            <a:pPr algn="just">
              <a:buFont typeface="Wingdings" pitchFamily="2" charset="2"/>
              <a:buChar char="v"/>
              <a:tabLst>
                <a:tab pos="685800" algn="l"/>
              </a:tabLst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Чистота –залог здоровья!</a:t>
            </a:r>
          </a:p>
          <a:p>
            <a:pPr algn="just">
              <a:tabLst>
                <a:tab pos="685800" algn="l"/>
              </a:tabLst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685800" algn="l"/>
              </a:tabLst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685800" algn="l"/>
              </a:tabLst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685800" algn="l"/>
              </a:tabLs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85800" algn="l"/>
              </a:tabLst>
            </a:pP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0" name="Picture 2" descr="D:\Спортзал\ПРОЕКТЫ мои\проект Старшие 2012\№3 к проекту\P1030112.JPG"/>
          <p:cNvPicPr>
            <a:picLocks noChangeAspect="1" noChangeArrowheads="1"/>
          </p:cNvPicPr>
          <p:nvPr/>
        </p:nvPicPr>
        <p:blipFill>
          <a:blip r:embed="rId3" cstate="print"/>
          <a:srcRect t="11111"/>
          <a:stretch>
            <a:fillRect/>
          </a:stretch>
        </p:blipFill>
        <p:spPr bwMode="auto">
          <a:xfrm>
            <a:off x="258416" y="3073524"/>
            <a:ext cx="2376264" cy="1584176"/>
          </a:xfrm>
          <a:prstGeom prst="rect">
            <a:avLst/>
          </a:prstGeom>
          <a:noFill/>
        </p:spPr>
      </p:pic>
      <p:pic>
        <p:nvPicPr>
          <p:cNvPr id="2052" name="Picture 4" descr="D:\Спортзал\ПРОЕКТЫ мои\проект Старшие 2012\№3 к проекту\P1030117.JPG"/>
          <p:cNvPicPr>
            <a:picLocks noChangeAspect="1" noChangeArrowheads="1"/>
          </p:cNvPicPr>
          <p:nvPr/>
        </p:nvPicPr>
        <p:blipFill>
          <a:blip r:embed="rId4" cstate="print"/>
          <a:srcRect t="11111" r="3333"/>
          <a:stretch>
            <a:fillRect/>
          </a:stretch>
        </p:blipFill>
        <p:spPr bwMode="auto">
          <a:xfrm>
            <a:off x="3131840" y="2065412"/>
            <a:ext cx="2401467" cy="1656184"/>
          </a:xfrm>
          <a:prstGeom prst="rect">
            <a:avLst/>
          </a:prstGeom>
          <a:noFill/>
        </p:spPr>
      </p:pic>
      <p:pic>
        <p:nvPicPr>
          <p:cNvPr id="2053" name="Picture 5" descr="D:\Спортзал\ПРОЕКТЫ мои\проект Старшие 2012\№3 к проекту\P10301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62267" y="3865612"/>
            <a:ext cx="2345837" cy="1759378"/>
          </a:xfrm>
          <a:prstGeom prst="rect">
            <a:avLst/>
          </a:prstGeom>
          <a:noFill/>
        </p:spPr>
      </p:pic>
      <p:pic>
        <p:nvPicPr>
          <p:cNvPr id="2054" name="Picture 6" descr="D:\Спортзал\ПРОЕКТЫ мои\проект Старшие 2012\№3 к проекту\P10301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265212"/>
            <a:ext cx="2153816" cy="1615362"/>
          </a:xfrm>
          <a:prstGeom prst="rect">
            <a:avLst/>
          </a:prstGeom>
          <a:noFill/>
        </p:spPr>
      </p:pic>
      <p:pic>
        <p:nvPicPr>
          <p:cNvPr id="2057" name="Picture 9" descr="D:\Спортзал\ПРОЕКТЫ мои\проект Старшие 2012\№3 к проекту\P103012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51733" y="3131132"/>
            <a:ext cx="2273829" cy="170537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-45429"/>
            <a:ext cx="9144000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tabLst>
                <a:tab pos="685800" algn="l"/>
              </a:tabLst>
            </a:pP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Формы взаимодействия педагогов с детьми</a:t>
            </a:r>
          </a:p>
          <a:p>
            <a:pPr algn="ctr">
              <a:buFont typeface="Wingdings" pitchFamily="2" charset="2"/>
              <a:buChar char="v"/>
              <a:tabLst>
                <a:tab pos="685800" algn="l"/>
              </a:tabLst>
            </a:pPr>
            <a:endParaRPr lang="ru-RU" sz="2000" b="1" i="1" dirty="0" smtClean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685800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беседы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685800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просмотр видеофильмов и мультфильмов,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685800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проведение утренней гимнастики,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685800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наблюдения,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685800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дидактические игры,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685800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сюжетно-ролевые игры,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685800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подвижные игры,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685800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НОД (ЗОЖ, </a:t>
            </a:r>
            <a:r>
              <a:rPr kumimoji="0" lang="ru-RU" sz="2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валеология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физическая культура),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685800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художественной литературы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685800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развлечение «В гостях у Бабушки Яги», «В царстве бодрого </a:t>
            </a:r>
            <a:r>
              <a:rPr kumimoji="0" lang="ru-RU" sz="2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Кащея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685800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спортивный праздник</a:t>
            </a:r>
            <a:r>
              <a:rPr kumimoji="0" lang="ru-RU" sz="2200" b="1" i="1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«Мама, папа, я –здоровая семья»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685800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выставки работ детей «Самые добрые в мире глаза»,</a:t>
            </a:r>
            <a:r>
              <a:rPr kumimoji="0" lang="ru-RU" sz="2200" b="1" i="1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«Мама, папа, я -спортивная семья»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3026CF-A817-4E78-896B-740961ED4769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1" y="337216"/>
          <a:ext cx="8640960" cy="5169583"/>
        </p:xfrm>
        <a:graphic>
          <a:graphicData uri="http://schemas.openxmlformats.org/drawingml/2006/table">
            <a:tbl>
              <a:tblPr/>
              <a:tblGrid>
                <a:gridCol w="419463"/>
                <a:gridCol w="3425397"/>
                <a:gridCol w="1186840"/>
                <a:gridCol w="1186840"/>
                <a:gridCol w="1211210"/>
                <a:gridCol w="1211210"/>
              </a:tblGrid>
              <a:tr h="21850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Вопросы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Начало реализации проекта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Завершение проекта (10детей)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знают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не знают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знают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не знают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5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Как ты понимаешь, что такое организм?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13чел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–54,16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11чел -45,83%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10чел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_________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2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Какие части тела ты знаешь?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19чел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–79,16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5чел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–20,83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10чел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_________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Что служит опорой нашего тела? Как нужно укреплять скелет?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3чел –12,5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21чел –87,5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9чел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–90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5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Что такое осанка? Что необходимо делать, чтобы она была правильной?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7чел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–29,16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17чел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–70,83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9чел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–90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5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Какие органы ты можешь назвать?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14чел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–58,33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10чел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–41,66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9чел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–90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5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Для чего нам необходимо сердце? Что оно делает?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9чел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–37,5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15чел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–62,5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10чел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_________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0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Что такое пульс? Где его можно прощупать?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2чел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–8,33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22чел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–91,66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7чел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–70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3чел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–30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5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Для чего человек должен знать свой организм?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–4,16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23чел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–95,83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7чел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–70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3чел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–30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5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Как можно использовать знания об организме в жизни?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–4,16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23чел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–95,83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7чел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–70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3чел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–30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5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Для чего нам необходимы органы зрения?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23чел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–95,83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–4,16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10чел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_________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Как необходимо заботиться о глазах?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21чел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–87,5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3чел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–12,5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10чел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_________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5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Какие органы дыхания ты знаешь? Что их защищает?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4чел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–16,66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20чел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–83,33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10чел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_________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Почему в холодное время года важно дышать через нос? Как необходимо заботиться о нем?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______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24чел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6чел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–60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4чел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–40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2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Какие органы слуха ты знаешь? Как необходимо заботиться о них?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17чел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–70,83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7чел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–29,16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10чел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_________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Что течет по нашим венам?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24чел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_______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10чел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_________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Что нужно делать, чтобы сберечь свое здоровье?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12чел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–50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12чел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–50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7чел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–70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3чел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–30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Что такое микробы?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4чел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–16,66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20чел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–83,33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9чел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–90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5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Для чего нужно мыться?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17чел – 70,83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7чел -29,16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9чел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–90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1чел </a:t>
                      </a: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–10 </a:t>
                      </a: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85" marR="29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54203"/>
            <a:ext cx="85324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Итоговая таблица мониторинга</a:t>
            </a:r>
            <a:r>
              <a:rPr lang="ru-RU" sz="1200" dirty="0" smtClean="0">
                <a:latin typeface="+mj-lt"/>
              </a:rPr>
              <a:t>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Количество детей 24 человека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04AE81-7333-4937-B97F-467C2F8EBB4A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  <p:sp>
        <p:nvSpPr>
          <p:cNvPr id="3" name="TextBox 2"/>
          <p:cNvSpPr txBox="1"/>
          <p:nvPr/>
        </p:nvSpPr>
        <p:spPr>
          <a:xfrm>
            <a:off x="467544" y="265212"/>
            <a:ext cx="835292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</a:p>
          <a:p>
            <a:pPr algn="ctr"/>
            <a:r>
              <a:rPr lang="ru-RU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Нами был проведен целый ряд мероприятий, посвященных цели нашего проекта, а именно: беседы-рассуждения, дидактические игры, подвижные игры, дыхательные гимнастики, были оформлены выставки рисунков детей, для родителей проведены консультации «Осанка», «Плоскостопие», Хочу видеть мир своими глазами», были изготовлены буклеты: «Гимнастика для глаз», «Дыхательная гимнастика», «Нетрадиционные методы закаливания», «Здоровье главное богатство человека», «Профилактика нарушения осанки у детей», «Профилактика плоскостопия у детей», также проводилось анкетирование родителей «Что влияет на здоровье ребенка», «Укрепление здоровья», «Посещение стоматолога». В ближайшее время планируется открытый показ для родителей, занятие по физической культуре: «В гостях у Бабушки Яги». Также был проведен открытый показ для ГМО на тему «Я и мой организм».</a:t>
            </a:r>
          </a:p>
          <a:p>
            <a:pPr algn="ctr"/>
            <a:r>
              <a:rPr lang="ru-RU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Мы считаем, что в ходе реализации проекта были вовлечены как дети, так и их родители, это проявлялось в их активном участии.</a:t>
            </a:r>
          </a:p>
          <a:p>
            <a:pPr algn="ctr"/>
            <a:r>
              <a:rPr lang="ru-RU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дальнейшем мы будем стараться продолжать работу по укреплению здоровья детей через современные </a:t>
            </a:r>
            <a:r>
              <a:rPr lang="ru-RU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технологии, приучать детей следить за осанкой во всех видах деятельности.</a:t>
            </a:r>
          </a:p>
          <a:p>
            <a:endParaRPr lang="ru-RU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7456002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1619672" y="1947333"/>
            <a:ext cx="5872708" cy="3767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91680" y="337220"/>
            <a:ext cx="6195726" cy="1946081"/>
          </a:xfrm>
          <a:prstGeom prst="rect">
            <a:avLst/>
          </a:prstGeom>
          <a:effectLst/>
        </p:spPr>
        <p:txBody>
          <a:bodyPr wrap="square" lIns="98461" tIns="49230" rIns="98461" bIns="49230">
            <a:spAutoFit/>
          </a:bodyPr>
          <a:lstStyle/>
          <a:p>
            <a:pPr algn="ctr" eaLnBrk="0" hangingPunct="0">
              <a:defRPr/>
            </a:pPr>
            <a:r>
              <a:rPr lang="ru-RU" sz="60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 eaLnBrk="0" hangingPunct="0">
              <a:defRPr/>
            </a:pPr>
            <a:r>
              <a:rPr lang="ru-RU" sz="60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 !</a:t>
            </a:r>
            <a:endParaRPr lang="ru-RU" sz="60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58B5DD-D77D-4EC5-BF41-EA966843459D}" type="slidenum">
              <a:rPr lang="es-ES" smtClean="0"/>
              <a:pPr>
                <a:defRPr/>
              </a:pPr>
              <a:t>2</a:t>
            </a:fld>
            <a:endParaRPr lang="es-ES"/>
          </a:p>
        </p:txBody>
      </p:sp>
      <p:pic>
        <p:nvPicPr>
          <p:cNvPr id="5" name="Picture 9" descr="http://www.lenagold.ru/fon/clipart/s/svit/svitolk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685213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27584" y="841276"/>
            <a:ext cx="777686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ru-RU" sz="3200" b="1" dirty="0" smtClean="0">
                <a:ln w="1905">
                  <a:noFill/>
                </a:ln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«Забота о здоровье – это важнейший труд воспитателя. </a:t>
            </a:r>
          </a:p>
          <a:p>
            <a:pPr marL="0" lvl="1" algn="ctr">
              <a:defRPr/>
            </a:pPr>
            <a:r>
              <a:rPr lang="ru-RU" sz="3200" b="1" dirty="0" smtClean="0">
                <a:ln w="1905">
                  <a:noFill/>
                </a:ln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 жизнерадостности, бодрости детей зависит их духовная жизнь, мировоззрение, умственное развитие, прочность знаний, вера </a:t>
            </a:r>
          </a:p>
          <a:p>
            <a:pPr marL="0" lvl="1" algn="ctr">
              <a:defRPr/>
            </a:pPr>
            <a:r>
              <a:rPr lang="ru-RU" sz="3200" b="1" dirty="0" smtClean="0">
                <a:ln w="1905">
                  <a:noFill/>
                </a:ln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свои силы».</a:t>
            </a:r>
          </a:p>
          <a:p>
            <a:pPr marL="0" lvl="1" algn="r">
              <a:defRPr/>
            </a:pPr>
            <a:r>
              <a:rPr lang="ru-RU" sz="3200" b="1" kern="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n w="1905">
                  <a:noFill/>
                </a:ln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В. А. Сухомлинский</a:t>
            </a:r>
            <a:endParaRPr lang="ru-RU" sz="2800" b="1" i="1" dirty="0">
              <a:ln w="1905">
                <a:noFill/>
              </a:ln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80211" y="178578"/>
            <a:ext cx="7920880" cy="1884526"/>
          </a:xfrm>
          <a:prstGeom prst="rect">
            <a:avLst/>
          </a:prstGeom>
          <a:effectLst/>
        </p:spPr>
        <p:txBody>
          <a:bodyPr lIns="98461" tIns="49230" rIns="98461" bIns="49230">
            <a:spAutoFit/>
          </a:bodyPr>
          <a:lstStyle/>
          <a:p>
            <a:pPr algn="ctr">
              <a:defRPr/>
            </a:pPr>
            <a:r>
              <a:rPr lang="ru-RU" sz="72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j-lt"/>
              </a:rPr>
              <a:t>Проект</a:t>
            </a:r>
          </a:p>
          <a:p>
            <a:pPr algn="ctr">
              <a:defRPr/>
            </a:pPr>
            <a:r>
              <a:rPr lang="ru-RU" sz="44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j-lt"/>
              </a:rPr>
              <a:t>«Быть </a:t>
            </a:r>
            <a:r>
              <a:rPr lang="ru-RU" sz="44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j-lt"/>
              </a:rPr>
              <a:t>здоровым – </a:t>
            </a:r>
            <a:r>
              <a:rPr lang="ru-RU" sz="44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j-lt"/>
              </a:rPr>
              <a:t> </a:t>
            </a:r>
            <a:r>
              <a:rPr lang="ru-RU" sz="44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j-lt"/>
              </a:rPr>
              <a:t>здорово</a:t>
            </a:r>
            <a:r>
              <a:rPr lang="ru-RU" sz="44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j-lt"/>
              </a:rPr>
              <a:t>!»</a:t>
            </a:r>
            <a:endParaRPr lang="ru-RU" sz="4400" b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latin typeface="+mj-lt"/>
            </a:endParaRPr>
          </a:p>
        </p:txBody>
      </p:sp>
      <p:pic>
        <p:nvPicPr>
          <p:cNvPr id="7169" name="Picture 1" descr="D:\Спортзал\Фото\14 Мусорная неделя\_1080558.JPG"/>
          <p:cNvPicPr>
            <a:picLocks noChangeAspect="1" noChangeArrowheads="1"/>
          </p:cNvPicPr>
          <p:nvPr/>
        </p:nvPicPr>
        <p:blipFill>
          <a:blip r:embed="rId3" cstate="print">
            <a:lum bright="20000" contrast="10000"/>
          </a:blip>
          <a:srcRect t="16793"/>
          <a:stretch>
            <a:fillRect/>
          </a:stretch>
        </p:blipFill>
        <p:spPr bwMode="auto">
          <a:xfrm>
            <a:off x="2915817" y="2137420"/>
            <a:ext cx="3240360" cy="19213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4369668"/>
            <a:ext cx="7920880" cy="838085"/>
          </a:xfrm>
          <a:prstGeom prst="rect">
            <a:avLst/>
          </a:prstGeom>
          <a:effectLst/>
        </p:spPr>
        <p:txBody>
          <a:bodyPr wrap="square" lIns="98461" tIns="49230" rIns="98461" bIns="49230">
            <a:spAutoFit/>
          </a:bodyPr>
          <a:lstStyle/>
          <a:p>
            <a:pPr algn="ctr">
              <a:defRPr/>
            </a:pPr>
            <a:r>
              <a:rPr lang="ru-RU" sz="2400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Срок реализации проекта: 01.10.2012-29.02.2013 г.</a:t>
            </a:r>
          </a:p>
          <a:p>
            <a:pPr algn="ctr">
              <a:defRPr/>
            </a:pPr>
            <a:r>
              <a:rPr lang="ru-RU" sz="2400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Участники проекта: Дети-Педагоги-Родители</a:t>
            </a:r>
            <a:endParaRPr lang="ru-RU" sz="2400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773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Актуальность проекта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Концепция Федеральных государственных требований предусматривает создание условий для повышения качества дошкольного образования и в этих целях, наряду с другими мероприятиями, предполагает создание в дошкольных образовательных учреждениях условий для сохранения и укрепления здоровья воспитанников. </a:t>
            </a:r>
            <a:endParaRPr lang="ru-RU" sz="2000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685800" y="1777380"/>
          <a:ext cx="352616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572000" y="2425452"/>
          <a:ext cx="4320480" cy="2654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9243DE-E0EF-4B8D-8D45-ACED04E8432E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  <p:sp>
        <p:nvSpPr>
          <p:cNvPr id="10" name="TextBox 9"/>
          <p:cNvSpPr txBox="1"/>
          <p:nvPr/>
        </p:nvSpPr>
        <p:spPr>
          <a:xfrm>
            <a:off x="4572000" y="2025342"/>
            <a:ext cx="4320480" cy="4001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+mj-lt"/>
              </a:rPr>
              <a:t>Индекс здоровья детей</a:t>
            </a:r>
            <a:endParaRPr lang="ru-RU" sz="20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347864" y="1129308"/>
            <a:ext cx="3275856" cy="6600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/>
            <a:r>
              <a:rPr lang="ru-RU" sz="24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4048" y="1777381"/>
            <a:ext cx="4139952" cy="3672408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r>
              <a:rPr lang="ru-RU" b="1" dirty="0" smtClean="0">
                <a:ln w="3175">
                  <a:solidFill>
                    <a:srgbClr val="FF00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Применительно </a:t>
            </a:r>
          </a:p>
          <a:p>
            <a:pPr algn="ctr">
              <a:defRPr/>
            </a:pPr>
            <a:r>
              <a:rPr lang="ru-RU" b="1" dirty="0" smtClean="0">
                <a:ln w="3175">
                  <a:solidFill>
                    <a:srgbClr val="FF00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родителям и педагогам  ДОУ</a:t>
            </a:r>
            <a:endParaRPr lang="ru-RU" b="1" dirty="0" smtClean="0">
              <a:ln w="3175">
                <a:solidFill>
                  <a:srgbClr val="FF0000"/>
                </a:solidFill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b="1" i="1" dirty="0" err="1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Валеологическоое</a:t>
            </a: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просвещение родителей</a:t>
            </a:r>
            <a:endParaRPr lang="ru-RU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Повышение педагогической грамотности родителей в вопросах формирования навыков здоровья у детей.</a:t>
            </a: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hangingPunct="0"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Освоение педагогами ДОУ методик и приёмов </a:t>
            </a:r>
            <a:r>
              <a:rPr lang="ru-RU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здоровьесбережения</a:t>
            </a: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детей и взрослых ДОУ</a:t>
            </a:r>
          </a:p>
          <a:p>
            <a:pPr algn="ctr">
              <a:defRPr/>
            </a:pPr>
            <a:endParaRPr lang="ru-RU" dirty="0">
              <a:ln w="3175">
                <a:noFill/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2008" y="1705372"/>
            <a:ext cx="4644008" cy="374441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r>
              <a:rPr lang="ru-RU" b="1" dirty="0" smtClean="0">
                <a:ln w="3175">
                  <a:solidFill>
                    <a:srgbClr val="FF00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Применительно к детям</a:t>
            </a:r>
            <a:endParaRPr lang="ru-RU" b="1" dirty="0" smtClean="0">
              <a:ln w="3175">
                <a:solidFill>
                  <a:srgbClr val="FF0000"/>
                </a:solidFill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Воспитание потребности в здоровом образе жизни;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Приобщение к здоровому образу жизни через двигательную активность детей;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i="1" dirty="0" smtClean="0">
                <a:ln w="3175">
                  <a:noFill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Создание оптимальных условий для разностороннего развития каждого ребенка.</a:t>
            </a:r>
          </a:p>
          <a:p>
            <a:pPr lvl="0" algn="just">
              <a:buFont typeface="Wingdings" pitchFamily="2" charset="2"/>
              <a:buChar char="ü"/>
              <a:defRPr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Формирование представления о строении своего тела;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Обучение умению «слушать» и «слышать» свой организм;</a:t>
            </a:r>
          </a:p>
          <a:p>
            <a:pPr algn="ctr">
              <a:defRPr/>
            </a:pPr>
            <a:endParaRPr lang="ru-RU" sz="1700" dirty="0">
              <a:ln w="3175">
                <a:noFill/>
              </a:ln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157201"/>
            <a:ext cx="9144000" cy="104411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/>
            <a:r>
              <a:rPr lang="ru-RU" sz="2400" b="1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проекта </a:t>
            </a:r>
            <a:r>
              <a:rPr lang="ru-RU" sz="24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использование  </a:t>
            </a:r>
            <a:r>
              <a:rPr lang="ru-RU" sz="24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валеологии</a:t>
            </a:r>
            <a:r>
              <a:rPr lang="ru-RU" sz="2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как вида </a:t>
            </a:r>
            <a:r>
              <a:rPr lang="ru-RU" sz="24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2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технологий в  системе работы по приобщению дошкольников к здоровому образу  жизни.</a:t>
            </a:r>
            <a:endParaRPr lang="ru-RU" sz="24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467544" y="121196"/>
            <a:ext cx="3312368" cy="113109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0" y="193204"/>
            <a:ext cx="6444208" cy="43204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ru-RU" sz="2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Модель </a:t>
            </a:r>
            <a:r>
              <a:rPr lang="ru-RU" sz="24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здоровьесберегающего</a:t>
            </a:r>
            <a:r>
              <a:rPr lang="ru-RU" sz="2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пространства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Текст 16"/>
          <p:cNvSpPr>
            <a:spLocks noGrp="1"/>
          </p:cNvSpPr>
          <p:nvPr>
            <p:ph type="body" idx="2"/>
          </p:nvPr>
        </p:nvSpPr>
        <p:spPr>
          <a:xfrm>
            <a:off x="144016" y="913284"/>
            <a:ext cx="3707904" cy="4735105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>
            <a:normAutofit fontScale="92500"/>
          </a:bodyPr>
          <a:lstStyle/>
          <a:p>
            <a:pPr algn="ctr">
              <a:defRPr/>
            </a:pPr>
            <a:r>
              <a:rPr lang="ru-RU" sz="2000" b="1" dirty="0" smtClean="0">
                <a:ln w="3175"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Технологии сохранения и стимулирования здоровья</a:t>
            </a:r>
          </a:p>
          <a:p>
            <a:pPr>
              <a:buClr>
                <a:schemeClr val="bg1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ru-RU" sz="2000" b="1" dirty="0" smtClean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Динамические </a:t>
            </a: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паузы во время </a:t>
            </a:r>
            <a:r>
              <a:rPr lang="ru-RU" sz="2000" b="1" dirty="0" smtClean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НОД</a:t>
            </a:r>
            <a:endParaRPr lang="ru-RU" sz="2000" b="1" dirty="0">
              <a:ln w="3175"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bg1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Подвижные и спортивные игры</a:t>
            </a:r>
          </a:p>
          <a:p>
            <a:pPr>
              <a:buClr>
                <a:schemeClr val="bg1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Релаксация</a:t>
            </a:r>
          </a:p>
          <a:p>
            <a:pPr>
              <a:buClr>
                <a:schemeClr val="bg1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Пальчиковая гимнастика</a:t>
            </a:r>
          </a:p>
          <a:p>
            <a:pPr>
              <a:buClr>
                <a:schemeClr val="bg1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Гимнастика для глаз</a:t>
            </a:r>
          </a:p>
          <a:p>
            <a:pPr>
              <a:buClr>
                <a:schemeClr val="bg1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Дыхательная гимнастика</a:t>
            </a:r>
          </a:p>
          <a:p>
            <a:pPr>
              <a:buClr>
                <a:schemeClr val="bg1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Гимнастика после </a:t>
            </a:r>
            <a:r>
              <a:rPr lang="ru-RU" sz="2000" b="1" dirty="0" smtClean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сна</a:t>
            </a:r>
          </a:p>
          <a:p>
            <a:pPr>
              <a:buClr>
                <a:schemeClr val="bg1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ru-RU" sz="2000" b="1" dirty="0" smtClean="0">
                <a:ln w="3175">
                  <a:noFill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n w="3175">
                  <a:noFill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Стрейчинг</a:t>
            </a:r>
            <a:endParaRPr lang="ru-RU" sz="2000" b="1" dirty="0">
              <a:ln w="3175"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800" dirty="0">
              <a:ln w="3175"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Спортзал\ПРОЕКТЫ мои\проект Старшие 2012\№3 к проекту\P1080883.JPG"/>
          <p:cNvPicPr>
            <a:picLocks noChangeAspect="1" noChangeArrowheads="1"/>
          </p:cNvPicPr>
          <p:nvPr/>
        </p:nvPicPr>
        <p:blipFill>
          <a:blip r:embed="rId3" cstate="print"/>
          <a:srcRect l="10528" t="12737" r="11566"/>
          <a:stretch>
            <a:fillRect/>
          </a:stretch>
        </p:blipFill>
        <p:spPr bwMode="auto">
          <a:xfrm>
            <a:off x="6444208" y="3145010"/>
            <a:ext cx="2061412" cy="1542331"/>
          </a:xfrm>
          <a:prstGeom prst="rect">
            <a:avLst/>
          </a:prstGeom>
          <a:noFill/>
        </p:spPr>
      </p:pic>
      <p:pic>
        <p:nvPicPr>
          <p:cNvPr id="1027" name="Picture 3" descr="D:\Спортзал\ПРОЕКТЫ мои\проект Старшие 2012\№3 к проекту\P10302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59060" y="1129308"/>
            <a:ext cx="1746560" cy="1309787"/>
          </a:xfrm>
          <a:prstGeom prst="rect">
            <a:avLst/>
          </a:prstGeom>
          <a:noFill/>
        </p:spPr>
      </p:pic>
      <p:pic>
        <p:nvPicPr>
          <p:cNvPr id="1028" name="Picture 4" descr="D:\Спортзал\ПРОЕКТЫ мои\проект Старшие 2012\№3 к проекту\P1030227.JPG"/>
          <p:cNvPicPr>
            <a:picLocks noChangeAspect="1" noChangeArrowheads="1"/>
          </p:cNvPicPr>
          <p:nvPr/>
        </p:nvPicPr>
        <p:blipFill>
          <a:blip r:embed="rId5" cstate="print"/>
          <a:srcRect t="9013" r="15509"/>
          <a:stretch>
            <a:fillRect/>
          </a:stretch>
        </p:blipFill>
        <p:spPr bwMode="auto">
          <a:xfrm>
            <a:off x="4237947" y="3145010"/>
            <a:ext cx="1800200" cy="1453803"/>
          </a:xfrm>
          <a:prstGeom prst="rect">
            <a:avLst/>
          </a:prstGeom>
          <a:noFill/>
        </p:spPr>
      </p:pic>
      <p:pic>
        <p:nvPicPr>
          <p:cNvPr id="1029" name="Picture 5" descr="D:\Спортзал\ПРОЕКТЫ мои\проект Старшие 2012\№3 к проекту\P1080822.JPG"/>
          <p:cNvPicPr>
            <a:picLocks noChangeAspect="1" noChangeArrowheads="1"/>
          </p:cNvPicPr>
          <p:nvPr/>
        </p:nvPicPr>
        <p:blipFill>
          <a:blip r:embed="rId6" cstate="print"/>
          <a:srcRect l="22426" t="16793" r="7061" b="8836"/>
          <a:stretch>
            <a:fillRect/>
          </a:stretch>
        </p:blipFill>
        <p:spPr bwMode="auto">
          <a:xfrm>
            <a:off x="4201943" y="1252984"/>
            <a:ext cx="1872208" cy="1319056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170379" y="1129308"/>
            <a:ext cx="3465517" cy="4519082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buClr>
                <a:schemeClr val="bg1">
                  <a:lumMod val="60000"/>
                  <a:lumOff val="40000"/>
                </a:schemeClr>
              </a:buClr>
              <a:defRPr/>
            </a:pPr>
            <a:r>
              <a:rPr lang="ru-RU" sz="2000" b="1" dirty="0">
                <a:ln w="3175">
                  <a:solidFill>
                    <a:srgbClr val="FF0000"/>
                  </a:solidFill>
                </a:ln>
                <a:solidFill>
                  <a:srgbClr val="FF3399"/>
                </a:solidFill>
                <a:effectLst/>
                <a:latin typeface="Times New Roman" pitchFamily="18" charset="0"/>
                <a:cs typeface="Times New Roman" pitchFamily="18" charset="0"/>
              </a:rPr>
              <a:t>Технологии обучения ЗОЖ</a:t>
            </a:r>
          </a:p>
          <a:p>
            <a:pPr>
              <a:spcBef>
                <a:spcPts val="0"/>
              </a:spcBef>
              <a:buClr>
                <a:schemeClr val="bg1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Физкультурно-оздоровительная работа</a:t>
            </a:r>
          </a:p>
          <a:p>
            <a:pPr>
              <a:spcBef>
                <a:spcPts val="0"/>
              </a:spcBef>
              <a:buClr>
                <a:schemeClr val="bg1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Проблемно-игровая деятельность (</a:t>
            </a:r>
            <a:r>
              <a:rPr lang="ru-RU" sz="2000" b="1" dirty="0" err="1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игротренинги</a:t>
            </a: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игротерапия</a:t>
            </a: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spcBef>
                <a:spcPts val="0"/>
              </a:spcBef>
              <a:buClr>
                <a:schemeClr val="bg1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Коммуникативные игры</a:t>
            </a:r>
          </a:p>
          <a:p>
            <a:pPr>
              <a:spcBef>
                <a:spcPts val="0"/>
              </a:spcBef>
              <a:buClr>
                <a:schemeClr val="bg1">
                  <a:lumMod val="60000"/>
                  <a:lumOff val="40000"/>
                </a:schemeClr>
              </a:buClr>
              <a:buSzPct val="70000"/>
              <a:buFont typeface="Wingdings" pitchFamily="2" charset="2"/>
              <a:buChar char="v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000" b="1" dirty="0" err="1" smtClean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Самомассаж</a:t>
            </a:r>
            <a:endParaRPr lang="ru-RU" sz="2000" b="1" dirty="0" smtClean="0">
              <a:ln w="3175"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Clr>
                <a:schemeClr val="bg1">
                  <a:lumMod val="60000"/>
                  <a:lumOff val="40000"/>
                </a:schemeClr>
              </a:buClr>
              <a:buSzPct val="70000"/>
              <a:buFont typeface="Wingdings" pitchFamily="2" charset="2"/>
              <a:buChar char="v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000" b="1" dirty="0" smtClean="0">
                <a:ln w="3175">
                  <a:noFill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Беседы</a:t>
            </a:r>
            <a:r>
              <a:rPr lang="ru-RU" sz="2000" b="1" dirty="0" smtClean="0">
                <a:ln w="3175"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 из серии «Здоровье»</a:t>
            </a:r>
            <a:endParaRPr lang="ru-RU" sz="2000" b="1" dirty="0">
              <a:ln w="3175"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P1080875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10000"/>
          </a:blip>
          <a:srcRect r="11646" b="3806"/>
          <a:stretch>
            <a:fillRect/>
          </a:stretch>
        </p:blipFill>
        <p:spPr>
          <a:xfrm>
            <a:off x="5796136" y="913284"/>
            <a:ext cx="2650588" cy="192770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556E97-2499-4074-A6E7-B2BC9535229B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  <p:sp>
        <p:nvSpPr>
          <p:cNvPr id="8" name="Заголовок 13"/>
          <p:cNvSpPr txBox="1">
            <a:spLocks/>
          </p:cNvSpPr>
          <p:nvPr/>
        </p:nvSpPr>
        <p:spPr bwMode="auto">
          <a:xfrm>
            <a:off x="971600" y="265212"/>
            <a:ext cx="6948264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Модель </a:t>
            </a:r>
            <a:r>
              <a:rPr kumimoji="0" lang="ru-RU" sz="24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здоровьесберегающего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пространства</a:t>
            </a:r>
            <a:endParaRPr kumimoji="0" lang="ru-RU" sz="2400" b="1" i="1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50" name="Picture 2" descr="D:\Спортзал\ПРОЕКТЫ мои\проект Старшие 2012\№3 к проекту\P10302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3" y="3073524"/>
            <a:ext cx="2562122" cy="1921396"/>
          </a:xfrm>
          <a:prstGeom prst="rect">
            <a:avLst/>
          </a:prstGeom>
          <a:noFill/>
        </p:spPr>
      </p:pic>
      <p:pic>
        <p:nvPicPr>
          <p:cNvPr id="2052" name="Picture 4" descr="D:\Спортзал\ПРОЕКТЫ мои\проект Старшие 2012\№3 к проекту\P10302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170126"/>
            <a:ext cx="2304256" cy="1728192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72008" y="1108521"/>
            <a:ext cx="2483768" cy="3765203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>
            <a:normAutofit lnSpcReduction="10000"/>
          </a:bodyPr>
          <a:lstStyle/>
          <a:p>
            <a:pPr algn="ctr">
              <a:defRPr/>
            </a:pPr>
            <a:r>
              <a:rPr lang="ru-RU" sz="2000" dirty="0">
                <a:ln w="3175">
                  <a:solidFill>
                    <a:srgbClr val="FF0000"/>
                  </a:solidFill>
                </a:ln>
                <a:solidFill>
                  <a:srgbClr val="FF3399"/>
                </a:solidFill>
                <a:effectLst/>
                <a:latin typeface="Times New Roman" pitchFamily="18" charset="0"/>
                <a:cs typeface="Times New Roman" pitchFamily="18" charset="0"/>
              </a:rPr>
              <a:t>Технологии обеспечения социально-психологического благополучия ребёнка</a:t>
            </a:r>
          </a:p>
          <a:p>
            <a:pPr algn="ctr">
              <a:defRPr/>
            </a:pPr>
            <a:endParaRPr lang="ru-RU" sz="2000" b="1" dirty="0">
              <a:ln w="3175">
                <a:solidFill>
                  <a:srgbClr val="FF0000"/>
                </a:solidFill>
              </a:ln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v"/>
              <a:defRPr/>
            </a:pPr>
            <a:r>
              <a:rPr lang="ru-RU" sz="2000" b="1" dirty="0" err="1">
                <a:ln w="3175">
                  <a:noFill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Сказкотерапия</a:t>
            </a:r>
            <a:endParaRPr lang="ru-RU" sz="2000" b="1" dirty="0">
              <a:ln w="3175">
                <a:noFill/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v"/>
              <a:defRPr/>
            </a:pPr>
            <a:r>
              <a:rPr lang="ru-RU" sz="2000" b="1" dirty="0" err="1">
                <a:ln w="3175">
                  <a:noFill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Цветотерапия</a:t>
            </a:r>
            <a:endParaRPr lang="ru-RU" sz="2000" b="1" dirty="0">
              <a:ln w="3175">
                <a:noFill/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v"/>
              <a:defRPr/>
            </a:pPr>
            <a:r>
              <a:rPr lang="ru-RU" sz="2000" b="1" dirty="0">
                <a:ln w="3175">
                  <a:noFill/>
                </a:ln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Музыкальное воздействие</a:t>
            </a:r>
          </a:p>
          <a:p>
            <a:pPr>
              <a:defRPr/>
            </a:pPr>
            <a:endParaRPr lang="ru-RU" sz="2000" dirty="0">
              <a:ln w="3175">
                <a:noFill/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556E97-2499-4074-A6E7-B2BC9535229B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  <p:sp>
        <p:nvSpPr>
          <p:cNvPr id="7" name="Текст 5"/>
          <p:cNvSpPr txBox="1">
            <a:spLocks/>
          </p:cNvSpPr>
          <p:nvPr/>
        </p:nvSpPr>
        <p:spPr bwMode="auto">
          <a:xfrm>
            <a:off x="6444208" y="1201316"/>
            <a:ext cx="2555776" cy="3600400"/>
          </a:xfrm>
          <a:prstGeom prst="roundRect">
            <a:avLst/>
          </a:prstGeom>
          <a:solidFill>
            <a:schemeClr val="accent5"/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8461" tIns="49230" rIns="98461" bIns="4923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 w="3175">
                  <a:solidFill>
                    <a:srgbClr val="FF0000"/>
                  </a:solidFill>
                </a:ln>
                <a:solidFill>
                  <a:srgbClr val="FF33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Информационно-просветительская деятельность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1" u="none" strike="noStrike" kern="0" cap="none" spc="0" normalizeH="0" baseline="0" noProof="0" dirty="0" smtClean="0">
              <a:ln w="3175">
                <a:solidFill>
                  <a:srgbClr val="FF0000"/>
                </a:solidFill>
              </a:ln>
              <a:solidFill>
                <a:srgbClr val="FF3399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 w="3175"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Обобщение и распространение опыта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 w="3175"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Работа с родителями</a:t>
            </a:r>
            <a:endParaRPr kumimoji="0" lang="ru-RU" sz="2000" b="1" i="1" u="none" strike="noStrike" kern="0" cap="none" spc="0" normalizeH="0" baseline="0" noProof="0" dirty="0">
              <a:ln w="3175"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3"/>
          <p:cNvSpPr txBox="1">
            <a:spLocks/>
          </p:cNvSpPr>
          <p:nvPr/>
        </p:nvSpPr>
        <p:spPr bwMode="auto">
          <a:xfrm>
            <a:off x="1043608" y="337220"/>
            <a:ext cx="6912768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Модель </a:t>
            </a:r>
            <a:r>
              <a:rPr kumimoji="0" lang="ru-RU" sz="24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здоровьесберегающего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пространства</a:t>
            </a:r>
            <a:endParaRPr kumimoji="0" lang="ru-RU" sz="2400" b="1" i="1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077" name="Picture 5" descr="D:\Спортзал\Фото\2012 г\МО 5.12.2012\P1020505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3400983" y="2571355"/>
            <a:ext cx="2198018" cy="1465345"/>
          </a:xfrm>
          <a:prstGeom prst="rect">
            <a:avLst/>
          </a:prstGeom>
          <a:noFill/>
        </p:spPr>
      </p:pic>
      <p:pic>
        <p:nvPicPr>
          <p:cNvPr id="3076" name="Picture 4" descr="D:\Спортзал\Фото\2012 г\МО 5.12.2012\P1020472.JPG"/>
          <p:cNvPicPr>
            <a:picLocks noChangeAspect="1" noChangeArrowheads="1"/>
          </p:cNvPicPr>
          <p:nvPr/>
        </p:nvPicPr>
        <p:blipFill>
          <a:blip r:embed="rId3" cstate="print"/>
          <a:srcRect t="14505" r="3303" b="3303"/>
          <a:stretch>
            <a:fillRect/>
          </a:stretch>
        </p:blipFill>
        <p:spPr bwMode="auto">
          <a:xfrm>
            <a:off x="4149534" y="4036700"/>
            <a:ext cx="2160240" cy="1224136"/>
          </a:xfrm>
          <a:prstGeom prst="rect">
            <a:avLst/>
          </a:prstGeom>
          <a:noFill/>
        </p:spPr>
      </p:pic>
      <p:pic>
        <p:nvPicPr>
          <p:cNvPr id="3078" name="Picture 6" descr="D:\Спортзал\Фото\2012 г\МО 5.12.2012\P10204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4973" y="1201316"/>
            <a:ext cx="2055059" cy="1370039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D1B2BC2-33D3-402B-A108-602B7B935624}" type="slidenum">
              <a:rPr lang="es-ES" smtClean="0"/>
              <a:pPr/>
              <a:t>9</a:t>
            </a:fld>
            <a:endParaRPr lang="es-ES" smtClean="0"/>
          </a:p>
        </p:txBody>
      </p:sp>
      <p:sp>
        <p:nvSpPr>
          <p:cNvPr id="5" name="Овал 4"/>
          <p:cNvSpPr/>
          <p:nvPr/>
        </p:nvSpPr>
        <p:spPr>
          <a:xfrm>
            <a:off x="251520" y="2630783"/>
            <a:ext cx="8572500" cy="166687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технологии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«Физическая культура»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«Здоровье»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461988"/>
            <a:ext cx="2143125" cy="5953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r>
              <a:rPr lang="ru-RU" sz="2200" b="1" dirty="0" smtClean="0">
                <a:solidFill>
                  <a:srgbClr val="002060"/>
                </a:solidFill>
              </a:rPr>
              <a:t>«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</a:t>
            </a:r>
            <a:r>
              <a:rPr lang="ru-RU" sz="2200" b="1" dirty="0" smtClean="0">
                <a:solidFill>
                  <a:srgbClr val="002060"/>
                </a:solidFill>
              </a:rPr>
              <a:t>»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4693704"/>
            <a:ext cx="2286000" cy="9001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«Чтение художественной литературы»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03848" y="277215"/>
            <a:ext cx="2520950" cy="5953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«Социализация»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4052" y="1254076"/>
            <a:ext cx="2308225" cy="5953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«Безопасность»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606480" y="4801716"/>
            <a:ext cx="2286000" cy="71437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«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Художественное творчество»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08795" y="1254076"/>
            <a:ext cx="2143125" cy="5953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«Труд»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23496" y="533996"/>
            <a:ext cx="2413000" cy="5953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«Коммуникация»</a:t>
            </a:r>
          </a:p>
        </p:txBody>
      </p:sp>
      <p:sp>
        <p:nvSpPr>
          <p:cNvPr id="45" name="Двойная стрелка вверх/вниз 44"/>
          <p:cNvSpPr/>
          <p:nvPr/>
        </p:nvSpPr>
        <p:spPr>
          <a:xfrm rot="18864641">
            <a:off x="1316539" y="1127395"/>
            <a:ext cx="452539" cy="1760755"/>
          </a:xfrm>
          <a:prstGeom prst="upDownArrow">
            <a:avLst/>
          </a:prstGeom>
          <a:solidFill>
            <a:schemeClr val="accent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Двойная стрелка вверх/вниз 45"/>
          <p:cNvSpPr/>
          <p:nvPr/>
        </p:nvSpPr>
        <p:spPr>
          <a:xfrm>
            <a:off x="4211960" y="1117308"/>
            <a:ext cx="484191" cy="1452160"/>
          </a:xfrm>
          <a:prstGeom prst="upDownArrow">
            <a:avLst/>
          </a:prstGeom>
          <a:solidFill>
            <a:schemeClr val="accent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Двойная стрелка вверх/вниз 46"/>
          <p:cNvSpPr/>
          <p:nvPr/>
        </p:nvSpPr>
        <p:spPr>
          <a:xfrm rot="2373857">
            <a:off x="7646411" y="1163040"/>
            <a:ext cx="485775" cy="1657617"/>
          </a:xfrm>
          <a:prstGeom prst="upDownArrow">
            <a:avLst/>
          </a:prstGeom>
          <a:solidFill>
            <a:schemeClr val="accent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Двойная стрелка вверх/вниз 47"/>
          <p:cNvSpPr/>
          <p:nvPr/>
        </p:nvSpPr>
        <p:spPr>
          <a:xfrm rot="18652879">
            <a:off x="2865960" y="1728315"/>
            <a:ext cx="500485" cy="1049235"/>
          </a:xfrm>
          <a:prstGeom prst="upDownArrow">
            <a:avLst>
              <a:gd name="adj1" fmla="val 30369"/>
              <a:gd name="adj2" fmla="val 54213"/>
            </a:avLst>
          </a:prstGeom>
          <a:solidFill>
            <a:schemeClr val="accent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Двойная стрелка вверх/вниз 48"/>
          <p:cNvSpPr/>
          <p:nvPr/>
        </p:nvSpPr>
        <p:spPr>
          <a:xfrm rot="1978186">
            <a:off x="5560666" y="1746456"/>
            <a:ext cx="446314" cy="997949"/>
          </a:xfrm>
          <a:prstGeom prst="upDownArrow">
            <a:avLst>
              <a:gd name="adj1" fmla="val 32490"/>
              <a:gd name="adj2" fmla="val 52208"/>
            </a:avLst>
          </a:prstGeom>
          <a:solidFill>
            <a:schemeClr val="accent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Двойная стрелка вверх/вниз 49"/>
          <p:cNvSpPr/>
          <p:nvPr/>
        </p:nvSpPr>
        <p:spPr>
          <a:xfrm rot="2511093">
            <a:off x="1516199" y="4005404"/>
            <a:ext cx="362178" cy="691717"/>
          </a:xfrm>
          <a:prstGeom prst="upDownArrow">
            <a:avLst/>
          </a:prstGeom>
          <a:solidFill>
            <a:schemeClr val="accent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Двойная стрелка вверх/вниз 50"/>
          <p:cNvSpPr/>
          <p:nvPr/>
        </p:nvSpPr>
        <p:spPr>
          <a:xfrm rot="18474152">
            <a:off x="6652326" y="4017269"/>
            <a:ext cx="364229" cy="705541"/>
          </a:xfrm>
          <a:prstGeom prst="upDownArrow">
            <a:avLst/>
          </a:prstGeom>
          <a:solidFill>
            <a:schemeClr val="accent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Двойная стрелка вверх/вниз 51"/>
          <p:cNvSpPr/>
          <p:nvPr/>
        </p:nvSpPr>
        <p:spPr>
          <a:xfrm>
            <a:off x="4355976" y="4283407"/>
            <a:ext cx="332359" cy="662325"/>
          </a:xfrm>
          <a:prstGeom prst="upDownArrow">
            <a:avLst/>
          </a:prstGeom>
          <a:solidFill>
            <a:schemeClr val="accent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91880" y="4998492"/>
            <a:ext cx="2143125" cy="5953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461" tIns="49230" rIns="98461" bIns="49230" anchor="ctr"/>
          <a:lstStyle/>
          <a:p>
            <a:pPr algn="ctr">
              <a:defRPr/>
            </a:pP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«Познание»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7516</TotalTime>
  <Words>1106</Words>
  <Application>Microsoft Office PowerPoint</Application>
  <PresentationFormat>Экран (16:10)</PresentationFormat>
  <Paragraphs>238</Paragraphs>
  <Slides>15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Муниципальное бюджетное дошкольное образовательное учреждение детский сад комбинированного вида №3 «РУЧЕЁК»</vt:lpstr>
      <vt:lpstr>Презентация PowerPoint</vt:lpstr>
      <vt:lpstr>Презентация PowerPoint</vt:lpstr>
      <vt:lpstr> Актуальность проекта Концепция Федеральных государственных требований предусматривает создание условий для повышения качества дошкольного образования и в этих целях, наряду с другими мероприятиями, предполагает создание в дошкольных образовательных учреждениях условий для сохранения и укрепления здоровья воспитанников. </vt:lpstr>
      <vt:lpstr>Презентация PowerPoint</vt:lpstr>
      <vt:lpstr>Модель здоровьесберегающего пространства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user</cp:lastModifiedBy>
  <cp:revision>904</cp:revision>
  <dcterms:created xsi:type="dcterms:W3CDTF">2010-05-23T14:28:12Z</dcterms:created>
  <dcterms:modified xsi:type="dcterms:W3CDTF">2013-09-24T08:42:45Z</dcterms:modified>
</cp:coreProperties>
</file>