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87" r:id="rId10"/>
    <p:sldId id="297" r:id="rId11"/>
    <p:sldId id="293" r:id="rId12"/>
    <p:sldId id="295" r:id="rId13"/>
    <p:sldId id="271" r:id="rId14"/>
    <p:sldId id="277" r:id="rId15"/>
    <p:sldId id="272" r:id="rId16"/>
    <p:sldId id="273" r:id="rId17"/>
    <p:sldId id="275" r:id="rId18"/>
    <p:sldId id="291" r:id="rId19"/>
    <p:sldId id="298" r:id="rId20"/>
    <p:sldId id="288" r:id="rId21"/>
    <p:sldId id="307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29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148F-D13E-4077-A0FC-766FEA3F22B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01BE-F68D-4BFF-9233-00AB02211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148F-D13E-4077-A0FC-766FEA3F22B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01BE-F68D-4BFF-9233-00AB02211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148F-D13E-4077-A0FC-766FEA3F22B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01BE-F68D-4BFF-9233-00AB02211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148F-D13E-4077-A0FC-766FEA3F22B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01BE-F68D-4BFF-9233-00AB02211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148F-D13E-4077-A0FC-766FEA3F22B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01BE-F68D-4BFF-9233-00AB02211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148F-D13E-4077-A0FC-766FEA3F22B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01BE-F68D-4BFF-9233-00AB02211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148F-D13E-4077-A0FC-766FEA3F22B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01BE-F68D-4BFF-9233-00AB02211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148F-D13E-4077-A0FC-766FEA3F22B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01BE-F68D-4BFF-9233-00AB02211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148F-D13E-4077-A0FC-766FEA3F22B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01BE-F68D-4BFF-9233-00AB02211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148F-D13E-4077-A0FC-766FEA3F22B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01BE-F68D-4BFF-9233-00AB02211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148F-D13E-4077-A0FC-766FEA3F22B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01BE-F68D-4BFF-9233-00AB02211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screen"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8148F-D13E-4077-A0FC-766FEA3F22B5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301BE-F68D-4BFF-9233-00AB02211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&#1043;&#1086;&#1088;&#1077;&#1085;&#1080;&#1077;%20&#1084;&#1072;&#1075;&#1085;&#1080;&#1103;%20&#1074;%20&#1082;&#1080;&#1089;&#1083;&#1086;&#1088;&#1086;&#1076;&#1077;.mp4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&#1075;&#1086;&#1088;&#1077;&#1085;&#1080;&#1077;%20&#1078;&#1077;&#1083;&#1077;&#1079;&#1072;%20&#1074;%20&#1082;&#1080;&#1089;&#1083;&#1086;&#1088;&#1086;&#1076;&#1077;.mp4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&#1043;&#1086;&#1088;&#1077;&#1085;&#1080;&#1077;%20&#1089;&#1077;&#1088;&#1099;%20&#1074;%20&#1082;&#1080;&#1089;&#1083;&#1086;&#1088;&#1086;&#1076;&#1077;.mp4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&#1043;&#1086;&#1088;&#1077;&#1085;&#1080;&#1077;%20&#1091;&#1075;&#1083;&#1103;%20&#1074;%20&#1082;&#1080;&#1089;&#1083;&#1086;&#1088;&#1086;&#1076;&#1077;.mp4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Кислород  как химический элемент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65103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dirty="0"/>
              <a:t>Порядковый номер </a:t>
            </a:r>
            <a:r>
              <a:rPr lang="en-US" dirty="0" smtClean="0"/>
              <a:t>- </a:t>
            </a:r>
          </a:p>
          <a:p>
            <a:pPr lvl="0">
              <a:buNone/>
            </a:pPr>
            <a:r>
              <a:rPr lang="en-US" dirty="0" smtClean="0"/>
              <a:t>                                          </a:t>
            </a:r>
            <a:r>
              <a:rPr lang="en-US" sz="4600" dirty="0" smtClean="0"/>
              <a:t>8</a:t>
            </a:r>
            <a:endParaRPr lang="ru-RU" dirty="0"/>
          </a:p>
          <a:p>
            <a:pPr lvl="0">
              <a:buNone/>
            </a:pPr>
            <a:r>
              <a:rPr lang="ru-RU" dirty="0"/>
              <a:t>Группа – 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                            </a:t>
            </a:r>
            <a:r>
              <a:rPr lang="en-US" sz="4100" dirty="0" smtClean="0"/>
              <a:t>VI</a:t>
            </a:r>
            <a:r>
              <a:rPr lang="ru-RU" sz="4100" dirty="0" smtClean="0"/>
              <a:t> А</a:t>
            </a:r>
            <a:endParaRPr lang="ru-RU" dirty="0"/>
          </a:p>
          <a:p>
            <a:pPr lvl="0">
              <a:buNone/>
            </a:pPr>
            <a:r>
              <a:rPr lang="ru-RU" dirty="0"/>
              <a:t>Период </a:t>
            </a:r>
            <a:r>
              <a:rPr lang="ru-RU" dirty="0" smtClean="0"/>
              <a:t>–</a:t>
            </a:r>
            <a:endParaRPr lang="en-US" dirty="0" smtClean="0"/>
          </a:p>
          <a:p>
            <a:pPr lvl="0">
              <a:buNone/>
            </a:pPr>
            <a:r>
              <a:rPr lang="ru-RU" dirty="0" smtClean="0"/>
              <a:t> </a:t>
            </a:r>
            <a:r>
              <a:rPr lang="en-US" dirty="0" smtClean="0"/>
              <a:t>                      </a:t>
            </a:r>
            <a:r>
              <a:rPr lang="ru-RU" sz="4600" dirty="0" smtClean="0"/>
              <a:t>2</a:t>
            </a:r>
            <a:endParaRPr lang="ru-RU" dirty="0"/>
          </a:p>
          <a:p>
            <a:pPr lvl="0">
              <a:buNone/>
            </a:pPr>
            <a:r>
              <a:rPr lang="ru-RU" dirty="0"/>
              <a:t>Электронная формула </a:t>
            </a:r>
            <a:endParaRPr lang="en-US" dirty="0" smtClean="0"/>
          </a:p>
          <a:p>
            <a:pPr lvl="0">
              <a:buNone/>
            </a:pPr>
            <a:r>
              <a:rPr lang="en-US" sz="4000" dirty="0" smtClean="0"/>
              <a:t>                              1s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2s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2p</a:t>
            </a:r>
            <a:r>
              <a:rPr lang="en-US" sz="4000" baseline="30000" dirty="0" smtClean="0"/>
              <a:t>4</a:t>
            </a:r>
            <a:endParaRPr lang="ru-RU" sz="4000" dirty="0"/>
          </a:p>
          <a:p>
            <a:pPr lvl="0">
              <a:buNone/>
            </a:pPr>
            <a:r>
              <a:rPr lang="ru-RU" dirty="0"/>
              <a:t>Степени </a:t>
            </a:r>
            <a:r>
              <a:rPr lang="ru-RU" dirty="0" smtClean="0"/>
              <a:t>окисления:</a:t>
            </a:r>
          </a:p>
          <a:p>
            <a:pPr lvl="0">
              <a:buNone/>
            </a:pPr>
            <a:r>
              <a:rPr lang="ru-RU" sz="3800" dirty="0"/>
              <a:t> </a:t>
            </a:r>
            <a:r>
              <a:rPr lang="ru-RU" sz="3800" dirty="0" smtClean="0"/>
              <a:t>   </a:t>
            </a:r>
            <a:r>
              <a:rPr lang="en-US" sz="3800" dirty="0" smtClean="0"/>
              <a:t>              </a:t>
            </a:r>
            <a:r>
              <a:rPr lang="ru-RU" sz="3800" dirty="0" smtClean="0"/>
              <a:t>-</a:t>
            </a:r>
            <a:r>
              <a:rPr lang="en-US" sz="3800" dirty="0"/>
              <a:t>2</a:t>
            </a:r>
            <a:r>
              <a:rPr lang="ru-RU" sz="3800" dirty="0" smtClean="0"/>
              <a:t>,-1, </a:t>
            </a:r>
            <a:r>
              <a:rPr lang="ru-RU" sz="3800" dirty="0"/>
              <a:t>0, </a:t>
            </a:r>
            <a:r>
              <a:rPr lang="ru-RU" sz="3800" dirty="0" smtClean="0"/>
              <a:t>+2</a:t>
            </a:r>
          </a:p>
          <a:p>
            <a:pPr lvl="0"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24578" name="Picture 2" descr="http://t3.gstatic.com/images?q=tbn:ANd9GcRTXBulztkeoSnJDO4auKSHy3q2PzupxjRL6VhAfFA7Cdjqs5-Ln-HNUJU7sA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4048" y="2276872"/>
            <a:ext cx="3865608" cy="27363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2" name="Picture 12" descr="http://sch9.org/files/sch9.org/imagecache/1000x1000/images/%252Folimpiady-i-konkursy/04/27/biologiya-8-klass-10329146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23156" y="4725144"/>
            <a:ext cx="2320844" cy="21328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Кислород в природе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4" name="Picture 4" descr="Облака, Кислород, Красиво, Небо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980728"/>
            <a:ext cx="4427984" cy="2855567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1691680" y="2924944"/>
            <a:ext cx="2736304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Атмосфера – 21 %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5366" name="Picture 6" descr="http://ecology-portal.ru/pictures/hydrosphere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3933056"/>
            <a:ext cx="4508281" cy="2924944"/>
          </a:xfrm>
          <a:prstGeom prst="rect">
            <a:avLst/>
          </a:prstGeom>
          <a:noFill/>
        </p:spPr>
      </p:pic>
      <p:sp>
        <p:nvSpPr>
          <p:cNvPr id="11" name="Скругленный прямоугольник 10"/>
          <p:cNvSpPr/>
          <p:nvPr/>
        </p:nvSpPr>
        <p:spPr>
          <a:xfrm>
            <a:off x="0" y="5943600"/>
            <a:ext cx="2736304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Гидросфера – 89%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5368" name="Picture 8" descr="http://100facts.ru/wp-content/uploads/2012/07/962b89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523874" y="980728"/>
            <a:ext cx="4620126" cy="2808312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6335688" y="2852936"/>
            <a:ext cx="2808312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Земная кора – 49%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0032" y="5943600"/>
            <a:ext cx="288032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Живые организмы -  65%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5370" name="Picture 10" descr="http://vottext.ru/priroda/1307565584_airena-wallapack-306-6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644008" y="3933056"/>
            <a:ext cx="2951717" cy="1844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Кислород – простое вещество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626" name="Picture 2" descr="http://t3.gstatic.com/images?q=tbn:ANd9GcSbVcpOBw_Gt3ymHuDlRAuedFrxMD8pEKTlXsGwYl8r4YbDJgi95etrf7pS_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1268760"/>
            <a:ext cx="2976331" cy="223224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779912" y="1412776"/>
            <a:ext cx="4032448" cy="18722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Газ без </a:t>
            </a:r>
            <a:r>
              <a:rPr lang="ru-RU" sz="2400" b="1" i="1" dirty="0">
                <a:solidFill>
                  <a:srgbClr val="002060"/>
                </a:solidFill>
              </a:rPr>
              <a:t>цвета, вкуса и </a:t>
            </a:r>
            <a:r>
              <a:rPr lang="ru-RU" sz="2400" b="1" i="1" dirty="0" smtClean="0">
                <a:solidFill>
                  <a:srgbClr val="002060"/>
                </a:solidFill>
              </a:rPr>
              <a:t>запаха, немного тяжелее</a:t>
            </a:r>
            <a:r>
              <a:rPr lang="en-US" sz="2400" b="1" i="1" dirty="0">
                <a:solidFill>
                  <a:srgbClr val="002060"/>
                </a:solidFill>
              </a:rPr>
              <a:t> </a:t>
            </a:r>
            <a:r>
              <a:rPr lang="ru-RU" sz="2400" b="1" i="1" dirty="0">
                <a:solidFill>
                  <a:srgbClr val="002060"/>
                </a:solidFill>
              </a:rPr>
              <a:t>воздуха</a:t>
            </a:r>
          </a:p>
        </p:txBody>
      </p:sp>
      <p:pic>
        <p:nvPicPr>
          <p:cNvPr id="26628" name="Picture 4" descr="Жидкий кислород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99592" y="3645024"/>
            <a:ext cx="1609725" cy="29908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851920" y="4149080"/>
            <a:ext cx="4032448" cy="1800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Жидкий кислород</a:t>
            </a:r>
            <a:r>
              <a:rPr lang="en-US" sz="2400" b="1" dirty="0">
                <a:solidFill>
                  <a:srgbClr val="002060"/>
                </a:solidFill>
              </a:rPr>
              <a:t> </a:t>
            </a:r>
            <a:r>
              <a:rPr lang="ru-RU" sz="2400" b="1" dirty="0">
                <a:solidFill>
                  <a:srgbClr val="002060"/>
                </a:solidFill>
              </a:rPr>
              <a:t>(температура кипения −182,98</a:t>
            </a:r>
            <a:r>
              <a:rPr lang="en-US" sz="2400" b="1" dirty="0">
                <a:solidFill>
                  <a:srgbClr val="002060"/>
                </a:solidFill>
              </a:rPr>
              <a:t> </a:t>
            </a:r>
            <a:r>
              <a:rPr lang="ru-RU" sz="2400" b="1" dirty="0">
                <a:solidFill>
                  <a:srgbClr val="002060"/>
                </a:solidFill>
              </a:rPr>
              <a:t>°</a:t>
            </a:r>
            <a:r>
              <a:rPr lang="en-US" sz="2400" b="1" dirty="0">
                <a:solidFill>
                  <a:srgbClr val="002060"/>
                </a:solidFill>
              </a:rPr>
              <a:t>C</a:t>
            </a:r>
            <a:r>
              <a:rPr lang="ru-RU" sz="2400" b="1" dirty="0">
                <a:solidFill>
                  <a:srgbClr val="002060"/>
                </a:solidFill>
              </a:rPr>
              <a:t>)</a:t>
            </a:r>
            <a:r>
              <a:rPr lang="en-US" sz="2400" b="1" dirty="0">
                <a:solidFill>
                  <a:srgbClr val="002060"/>
                </a:solidFill>
              </a:rPr>
              <a:t> </a:t>
            </a:r>
            <a:r>
              <a:rPr lang="ru-RU" sz="2400" b="1" dirty="0">
                <a:solidFill>
                  <a:srgbClr val="002060"/>
                </a:solidFill>
              </a:rPr>
              <a:t>— это бледно-голубая</a:t>
            </a:r>
            <a:r>
              <a:rPr lang="en-US" sz="2400" b="1" dirty="0">
                <a:solidFill>
                  <a:srgbClr val="002060"/>
                </a:solidFill>
              </a:rPr>
              <a:t> </a:t>
            </a:r>
            <a:r>
              <a:rPr lang="ru-RU" sz="2400" b="1" dirty="0">
                <a:solidFill>
                  <a:srgbClr val="002060"/>
                </a:solidFill>
              </a:rPr>
              <a:t>жидкость.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Химические свойства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 descr="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043608" y="1412776"/>
            <a:ext cx="7056784" cy="52553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 descr="https://sites.google.com/site/kislorodelementivesestvo/_/rsrc/1289680225582/himiceskaa-kuhna-tet-a-tet-s-himiej/%D1%81%D0%B2%D0%BE%D0%B9%D1%81%D1%82%D0%B2%D0%B0%20%D0%BA%D0%B8%D1%81%D0%BB%D0%BE%D1%80%D0%BE%D0%B4%D0%B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свойства кислорода.jpg"/>
          <p:cNvPicPr>
            <a:picLocks noChangeAspect="1"/>
          </p:cNvPicPr>
          <p:nvPr/>
        </p:nvPicPr>
        <p:blipFill>
          <a:blip r:embed="rId2" cstate="screen"/>
          <a:srcRect l="2024" t="2017" r="12201" b="11614"/>
          <a:stretch>
            <a:fillRect/>
          </a:stretch>
        </p:blipFill>
        <p:spPr>
          <a:xfrm>
            <a:off x="2058332" y="0"/>
            <a:ext cx="5033948" cy="6911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Горение магния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Горение железа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Горение серы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Горение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угля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Закончите уравнения реакций, расставьте коэффициенты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400" b="1" i="1" dirty="0"/>
              <a:t>Ca + </a:t>
            </a:r>
            <a:r>
              <a:rPr lang="ru-RU" sz="4400" b="1" i="1" dirty="0"/>
              <a:t>? = </a:t>
            </a:r>
            <a:r>
              <a:rPr lang="ru-RU" sz="4400" b="1" i="1" dirty="0" err="1"/>
              <a:t>СаО</a:t>
            </a:r>
            <a:endParaRPr lang="ru-RU" sz="4400" b="1" i="1" dirty="0"/>
          </a:p>
          <a:p>
            <a:pPr algn="ctr">
              <a:buNone/>
            </a:pPr>
            <a:r>
              <a:rPr lang="ru-RU" sz="4400" b="1" i="1" dirty="0"/>
              <a:t>? + О</a:t>
            </a:r>
            <a:r>
              <a:rPr lang="ru-RU" sz="4400" b="1" i="1" baseline="-25000" dirty="0"/>
              <a:t>2</a:t>
            </a:r>
            <a:r>
              <a:rPr lang="ru-RU" sz="4400" b="1" i="1" dirty="0"/>
              <a:t> = </a:t>
            </a:r>
            <a:r>
              <a:rPr lang="en-US" sz="4400" b="1" i="1" dirty="0"/>
              <a:t>Al</a:t>
            </a:r>
            <a:r>
              <a:rPr lang="en-US" sz="4400" b="1" i="1" baseline="-25000" dirty="0"/>
              <a:t>2</a:t>
            </a:r>
            <a:r>
              <a:rPr lang="en-US" sz="4400" b="1" i="1" dirty="0"/>
              <a:t>O</a:t>
            </a:r>
            <a:r>
              <a:rPr lang="en-US" sz="4400" b="1" i="1" baseline="-25000" dirty="0"/>
              <a:t>3</a:t>
            </a:r>
            <a:endParaRPr lang="ru-RU" sz="4400" b="1" i="1" dirty="0"/>
          </a:p>
          <a:p>
            <a:pPr algn="ctr">
              <a:buNone/>
            </a:pPr>
            <a:r>
              <a:rPr lang="en-US" sz="4400" b="1" i="1" dirty="0"/>
              <a:t>Li + O</a:t>
            </a:r>
            <a:r>
              <a:rPr lang="en-US" sz="4400" b="1" i="1" baseline="-25000" dirty="0"/>
              <a:t>2</a:t>
            </a:r>
            <a:r>
              <a:rPr lang="en-US" sz="4400" b="1" i="1" dirty="0"/>
              <a:t> = </a:t>
            </a:r>
            <a:r>
              <a:rPr lang="ru-RU" sz="4400" b="1" i="1" dirty="0"/>
              <a:t>?</a:t>
            </a:r>
          </a:p>
          <a:p>
            <a:pPr algn="ctr">
              <a:buNone/>
            </a:pPr>
            <a:r>
              <a:rPr lang="en-US" sz="4400" b="1" i="1" dirty="0"/>
              <a:t>S + </a:t>
            </a:r>
            <a:r>
              <a:rPr lang="ru-RU" sz="4400" b="1" i="1" dirty="0"/>
              <a:t>? </a:t>
            </a:r>
            <a:r>
              <a:rPr lang="en-US" sz="4400" b="1" i="1" dirty="0"/>
              <a:t>= SO</a:t>
            </a:r>
            <a:r>
              <a:rPr lang="en-US" sz="4400" b="1" i="1" baseline="-25000" dirty="0"/>
              <a:t>2</a:t>
            </a:r>
            <a:endParaRPr lang="ru-RU" sz="4400" b="1" i="1" dirty="0"/>
          </a:p>
          <a:p>
            <a:pPr algn="ctr">
              <a:buNone/>
            </a:pPr>
            <a:r>
              <a:rPr lang="ru-RU" sz="4400" b="1" i="1" dirty="0"/>
              <a:t>? </a:t>
            </a:r>
            <a:r>
              <a:rPr lang="en-US" sz="4400" b="1" i="1" dirty="0"/>
              <a:t>+ O</a:t>
            </a:r>
            <a:r>
              <a:rPr lang="en-US" sz="4400" b="1" i="1" baseline="-25000" dirty="0"/>
              <a:t>2</a:t>
            </a:r>
            <a:r>
              <a:rPr lang="en-US" sz="4400" b="1" i="1" dirty="0"/>
              <a:t> = NO</a:t>
            </a:r>
            <a:endParaRPr lang="ru-RU" sz="4400" b="1" i="1" dirty="0"/>
          </a:p>
          <a:p>
            <a:pPr algn="ctr">
              <a:buNone/>
            </a:pPr>
            <a:r>
              <a:rPr lang="en-US" sz="4400" b="1" i="1" dirty="0"/>
              <a:t>P + O</a:t>
            </a:r>
            <a:r>
              <a:rPr lang="en-US" sz="4400" b="1" i="1" baseline="-25000" dirty="0"/>
              <a:t>2</a:t>
            </a:r>
            <a:r>
              <a:rPr lang="en-US" sz="4400" b="1" i="1" dirty="0"/>
              <a:t> = </a:t>
            </a:r>
            <a:r>
              <a:rPr lang="ru-RU" sz="4400" b="1" i="1" dirty="0"/>
              <a:t>?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Кислород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images.prom.ua/5226284_w640_h640_kislorod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03848" y="260648"/>
            <a:ext cx="2636911" cy="2636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Получение кислорода в лаборатории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472608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Разложение перманганата калия</a:t>
            </a:r>
          </a:p>
          <a:p>
            <a:pPr>
              <a:buNone/>
            </a:pPr>
            <a:r>
              <a:rPr lang="en-US" sz="2800" dirty="0" smtClean="0"/>
              <a:t>                    2KMnO</a:t>
            </a:r>
            <a:r>
              <a:rPr lang="en-US" sz="1800" dirty="0" smtClean="0"/>
              <a:t>4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 K</a:t>
            </a:r>
            <a:r>
              <a:rPr lang="en-US" sz="18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MnO</a:t>
            </a:r>
            <a:r>
              <a:rPr lang="en-US" sz="1800" dirty="0" smtClean="0">
                <a:sym typeface="Wingdings" pitchFamily="2" charset="2"/>
              </a:rPr>
              <a:t>4</a:t>
            </a:r>
            <a:r>
              <a:rPr lang="en-US" sz="2800" dirty="0" smtClean="0">
                <a:sym typeface="Wingdings" pitchFamily="2" charset="2"/>
              </a:rPr>
              <a:t> + MnO</a:t>
            </a:r>
            <a:r>
              <a:rPr lang="en-US" sz="18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 + 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US" sz="18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Разложение </a:t>
            </a:r>
            <a:r>
              <a:rPr lang="ru-RU" b="1" i="1" dirty="0" err="1" smtClean="0">
                <a:solidFill>
                  <a:srgbClr val="002060"/>
                </a:solidFill>
              </a:rPr>
              <a:t>пероксида</a:t>
            </a:r>
            <a:r>
              <a:rPr lang="ru-RU" b="1" i="1" dirty="0" smtClean="0">
                <a:solidFill>
                  <a:srgbClr val="002060"/>
                </a:solidFill>
              </a:rPr>
              <a:t> водорода</a:t>
            </a:r>
          </a:p>
          <a:p>
            <a:pPr>
              <a:buNone/>
            </a:pPr>
            <a:r>
              <a:rPr lang="ru-RU" dirty="0" smtClean="0"/>
              <a:t>                           </a:t>
            </a:r>
            <a:r>
              <a:rPr lang="en-US" sz="2800" dirty="0" smtClean="0"/>
              <a:t>2H</a:t>
            </a:r>
            <a:r>
              <a:rPr lang="en-US" sz="2000" dirty="0" smtClean="0"/>
              <a:t>2</a:t>
            </a:r>
            <a:r>
              <a:rPr lang="en-US" sz="2800" dirty="0" smtClean="0"/>
              <a:t>O</a:t>
            </a:r>
            <a:r>
              <a:rPr lang="en-US" sz="1800" dirty="0" smtClean="0"/>
              <a:t>2 </a:t>
            </a:r>
            <a:r>
              <a:rPr lang="en-US" sz="2800" dirty="0" smtClean="0">
                <a:sym typeface="Wingdings" pitchFamily="2" charset="2"/>
              </a:rPr>
              <a:t> 2H</a:t>
            </a:r>
            <a:r>
              <a:rPr lang="en-US" sz="2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O + 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endParaRPr lang="ru-RU" sz="24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Разложение хлората калия</a:t>
            </a:r>
          </a:p>
          <a:p>
            <a:pPr>
              <a:buNone/>
            </a:pPr>
            <a:r>
              <a:rPr lang="ru-RU" sz="2800" dirty="0" smtClean="0"/>
              <a:t>                             </a:t>
            </a:r>
            <a:r>
              <a:rPr lang="en-US" sz="2800" dirty="0" smtClean="0"/>
              <a:t>2KClO</a:t>
            </a:r>
            <a:r>
              <a:rPr lang="en-US" sz="1800" dirty="0" smtClean="0"/>
              <a:t>3 </a:t>
            </a:r>
            <a:r>
              <a:rPr lang="en-US" sz="2800" dirty="0" smtClean="0">
                <a:sym typeface="Wingdings" pitchFamily="2" charset="2"/>
              </a:rPr>
              <a:t> 2KCl + 3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US" sz="18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Разложение оксида ртути (</a:t>
            </a:r>
            <a:r>
              <a:rPr lang="en-US" b="1" i="1" dirty="0" smtClean="0">
                <a:solidFill>
                  <a:srgbClr val="002060"/>
                </a:solidFill>
              </a:rPr>
              <a:t>II)</a:t>
            </a:r>
            <a:endParaRPr lang="ru-RU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800" dirty="0" smtClean="0"/>
              <a:t>                            </a:t>
            </a:r>
            <a:r>
              <a:rPr lang="en-US" sz="2800" dirty="0" smtClean="0"/>
              <a:t>2HgO </a:t>
            </a:r>
            <a:r>
              <a:rPr lang="en-US" sz="2800" dirty="0" smtClean="0">
                <a:sym typeface="Wingdings" pitchFamily="2" charset="2"/>
              </a:rPr>
              <a:t> 2Hg + 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US" sz="18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Электролиз воды</a:t>
            </a:r>
          </a:p>
          <a:p>
            <a:pPr>
              <a:buNone/>
            </a:pPr>
            <a:r>
              <a:rPr lang="ru-RU" sz="2800" dirty="0" smtClean="0"/>
              <a:t>                                    </a:t>
            </a:r>
            <a:r>
              <a:rPr lang="en-US" sz="2800" dirty="0" smtClean="0"/>
              <a:t>2H</a:t>
            </a:r>
            <a:r>
              <a:rPr lang="en-US" sz="1800" dirty="0" smtClean="0"/>
              <a:t>2</a:t>
            </a:r>
            <a:r>
              <a:rPr lang="en-US" sz="2800" dirty="0" smtClean="0"/>
              <a:t>O </a:t>
            </a:r>
            <a:r>
              <a:rPr lang="en-US" sz="2800" dirty="0" smtClean="0">
                <a:sym typeface="Wingdings" pitchFamily="2" charset="2"/>
              </a:rPr>
              <a:t> 2 H</a:t>
            </a:r>
            <a:r>
              <a:rPr lang="en-US" sz="1800" dirty="0" smtClean="0">
                <a:sym typeface="Wingdings" pitchFamily="2" charset="2"/>
              </a:rPr>
              <a:t>2 </a:t>
            </a:r>
            <a:r>
              <a:rPr lang="en-US" sz="2800" dirty="0" smtClean="0">
                <a:sym typeface="Wingdings" pitchFamily="2" charset="2"/>
              </a:rPr>
              <a:t>+ 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US" sz="18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endParaRPr lang="ru-RU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4400" b="1" i="1">
                <a:solidFill>
                  <a:srgbClr val="000000"/>
                </a:solidFill>
                <a:latin typeface="Calibri"/>
              </a:rPr>
              <a:t>Способы собирания кислорода</a:t>
            </a:r>
            <a:endParaRPr/>
          </a:p>
        </p:txBody>
      </p:sp>
      <p:sp>
        <p:nvSpPr>
          <p:cNvPr id="242" name="CustomShape 2"/>
          <p:cNvSpPr/>
          <p:nvPr/>
        </p:nvSpPr>
        <p:spPr>
          <a:xfrm>
            <a:off x="457200" y="1535040"/>
            <a:ext cx="4039200" cy="638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2400" b="1">
                <a:solidFill>
                  <a:srgbClr val="000000"/>
                </a:solidFill>
                <a:latin typeface="Calibri"/>
              </a:rPr>
              <a:t>Метод  вытеснения воздуха</a:t>
            </a:r>
            <a:endParaRPr/>
          </a:p>
        </p:txBody>
      </p:sp>
      <p:sp>
        <p:nvSpPr>
          <p:cNvPr id="243" name="CustomShape 3"/>
          <p:cNvSpPr/>
          <p:nvPr/>
        </p:nvSpPr>
        <p:spPr>
          <a:xfrm>
            <a:off x="4645080" y="1535040"/>
            <a:ext cx="4040640" cy="638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000000"/>
                </a:solidFill>
                <a:latin typeface="Calibri"/>
              </a:rPr>
              <a:t>Метод вытеснения воды</a:t>
            </a:r>
            <a:endParaRPr/>
          </a:p>
        </p:txBody>
      </p:sp>
      <p:sp>
        <p:nvSpPr>
          <p:cNvPr id="244" name="CustomShape 4"/>
          <p:cNvSpPr/>
          <p:nvPr/>
        </p:nvSpPr>
        <p:spPr>
          <a:xfrm>
            <a:off x="457200" y="2174760"/>
            <a:ext cx="4039200" cy="3950280"/>
          </a:xfrm>
          <a:prstGeom prst="rect">
            <a:avLst/>
          </a:prstGeom>
          <a:noFill/>
          <a:ln>
            <a:noFill/>
          </a:ln>
        </p:spPr>
      </p:sp>
      <p:sp>
        <p:nvSpPr>
          <p:cNvPr id="245" name="CustomShape 5"/>
          <p:cNvSpPr/>
          <p:nvPr/>
        </p:nvSpPr>
        <p:spPr>
          <a:xfrm>
            <a:off x="4645080" y="2174760"/>
            <a:ext cx="4040640" cy="3950280"/>
          </a:xfrm>
          <a:prstGeom prst="rect">
            <a:avLst/>
          </a:prstGeom>
          <a:noFill/>
          <a:ln>
            <a:noFill/>
          </a:ln>
        </p:spPr>
      </p:sp>
      <p:pic>
        <p:nvPicPr>
          <p:cNvPr id="246" name="Рисунок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120" y="2819520"/>
            <a:ext cx="3047400" cy="2818800"/>
          </a:xfrm>
          <a:prstGeom prst="rect">
            <a:avLst/>
          </a:prstGeom>
          <a:ln w="9360">
            <a:noFill/>
          </a:ln>
        </p:spPr>
      </p:pic>
      <p:pic>
        <p:nvPicPr>
          <p:cNvPr id="247" name="Рисунок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86400" y="3048120"/>
            <a:ext cx="2971080" cy="26661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b="1" i="1">
                <a:solidFill>
                  <a:srgbClr val="000000"/>
                </a:solidFill>
                <a:latin typeface="Calibri"/>
              </a:rPr>
              <a:t>Открытие кислорода</a:t>
            </a:r>
            <a:endParaRPr/>
          </a:p>
        </p:txBody>
      </p:sp>
      <p:sp>
        <p:nvSpPr>
          <p:cNvPr id="252" name="CustomShape 2"/>
          <p:cNvSpPr/>
          <p:nvPr/>
        </p:nvSpPr>
        <p:spPr>
          <a:xfrm>
            <a:off x="4606920" y="1600200"/>
            <a:ext cx="4536360" cy="4525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5" name="Рисунок 4" descr="http://www.peoples.ru/science/chemistry/joseph_priestley/priestley_2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1560" y="1772816"/>
            <a:ext cx="2664296" cy="367240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95936" y="1556792"/>
            <a:ext cx="4680520" cy="31085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dirty="0" smtClean="0"/>
              <a:t>Официально считается, что кислород был открыт английским </a:t>
            </a:r>
            <a:r>
              <a:rPr lang="ru-RU" sz="2800" dirty="0" smtClean="0"/>
              <a:t>химиком </a:t>
            </a:r>
            <a:r>
              <a:rPr lang="ru-RU" sz="2800" dirty="0" smtClean="0"/>
              <a:t> </a:t>
            </a:r>
            <a:r>
              <a:rPr lang="ru-RU" sz="2800" dirty="0" smtClean="0"/>
              <a:t>Джозефом</a:t>
            </a:r>
            <a:r>
              <a:rPr lang="ru-RU" sz="2800" dirty="0" smtClean="0"/>
              <a:t> Пристли</a:t>
            </a:r>
            <a:r>
              <a:rPr lang="ru-RU" sz="2800" dirty="0" smtClean="0"/>
              <a:t> 1 августа </a:t>
            </a:r>
            <a:r>
              <a:rPr lang="ru-RU" sz="2800" dirty="0" smtClean="0"/>
              <a:t>1774</a:t>
            </a:r>
            <a:r>
              <a:rPr lang="ru-RU" sz="2800" dirty="0" smtClean="0"/>
              <a:t> </a:t>
            </a:r>
            <a:r>
              <a:rPr lang="ru-RU" sz="2800" dirty="0" smtClean="0"/>
              <a:t>года путём разложения оксида ртути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b="1" i="1">
                <a:solidFill>
                  <a:srgbClr val="000000"/>
                </a:solidFill>
                <a:latin typeface="Calibri"/>
              </a:rPr>
              <a:t>Открытие кислорода</a:t>
            </a:r>
            <a:endParaRPr/>
          </a:p>
        </p:txBody>
      </p:sp>
      <p:sp>
        <p:nvSpPr>
          <p:cNvPr id="252" name="CustomShape 2"/>
          <p:cNvSpPr/>
          <p:nvPr/>
        </p:nvSpPr>
        <p:spPr>
          <a:xfrm>
            <a:off x="4606920" y="1600200"/>
            <a:ext cx="4536360" cy="4525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>
                <a:solidFill>
                  <a:srgbClr val="000000"/>
                </a:solidFill>
                <a:latin typeface="Calibri"/>
              </a:rPr>
              <a:t>Несколькими годами ранее кислород получил шведский химик Карл Шееле при прокаливании селитры. Он назвал этот газ «огненным воздухом» (1772 г.). </a:t>
            </a:r>
            <a:endParaRPr/>
          </a:p>
        </p:txBody>
      </p:sp>
      <p:pic>
        <p:nvPicPr>
          <p:cNvPr id="253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640" y="1628640"/>
            <a:ext cx="3239640" cy="4361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b="1" i="1" dirty="0">
                <a:solidFill>
                  <a:srgbClr val="000000"/>
                </a:solidFill>
                <a:latin typeface="Calibri"/>
              </a:rPr>
              <a:t>Открытие кислорода</a:t>
            </a:r>
            <a:endParaRPr dirty="0"/>
          </a:p>
        </p:txBody>
      </p:sp>
      <p:sp>
        <p:nvSpPr>
          <p:cNvPr id="255" name="CustomShape 2"/>
          <p:cNvSpPr/>
          <p:nvPr/>
        </p:nvSpPr>
        <p:spPr>
          <a:xfrm>
            <a:off x="4644008" y="1196752"/>
            <a:ext cx="4499272" cy="488580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Окончательно 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разобрался в природе полученного газа А. Лавуазье, воспользовавшийся информацией от Пристли и </a:t>
            </a:r>
            <a:r>
              <a:rPr lang="ru-RU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Шееле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(1778 г.), который назвал его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oxygenium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 т.е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рождающий кислоты», или «кислород».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" name="Picture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124640"/>
            <a:ext cx="3319560" cy="2807640"/>
          </a:xfrm>
          <a:prstGeom prst="rect">
            <a:avLst/>
          </a:prstGeom>
          <a:ln>
            <a:noFill/>
          </a:ln>
        </p:spPr>
      </p:pic>
      <p:pic>
        <p:nvPicPr>
          <p:cNvPr id="257" name="Picture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67640" y="3337560"/>
            <a:ext cx="2278080" cy="3519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b="1" i="1">
                <a:solidFill>
                  <a:srgbClr val="000000"/>
                </a:solidFill>
                <a:latin typeface="Calibri"/>
              </a:rPr>
              <a:t>Применение кислорода: </a:t>
            </a:r>
            <a:endParaRPr/>
          </a:p>
        </p:txBody>
      </p:sp>
      <p:pic>
        <p:nvPicPr>
          <p:cNvPr id="259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56000" y="4281120"/>
            <a:ext cx="2773800" cy="2329200"/>
          </a:xfrm>
          <a:prstGeom prst="rect">
            <a:avLst/>
          </a:prstGeom>
          <a:ln>
            <a:noFill/>
          </a:ln>
        </p:spPr>
      </p:pic>
      <p:pic>
        <p:nvPicPr>
          <p:cNvPr id="260" name="Picture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640" y="1484640"/>
            <a:ext cx="3237840" cy="2428200"/>
          </a:xfrm>
          <a:prstGeom prst="rect">
            <a:avLst/>
          </a:prstGeom>
          <a:ln>
            <a:noFill/>
          </a:ln>
        </p:spPr>
      </p:pic>
      <p:pic>
        <p:nvPicPr>
          <p:cNvPr id="261" name="Picture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24000" y="1484640"/>
            <a:ext cx="3491280" cy="2338920"/>
          </a:xfrm>
          <a:prstGeom prst="rect">
            <a:avLst/>
          </a:prstGeom>
          <a:ln>
            <a:noFill/>
          </a:ln>
        </p:spPr>
      </p:pic>
      <p:pic>
        <p:nvPicPr>
          <p:cNvPr id="262" name="Picture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95640" y="4293000"/>
            <a:ext cx="3491280" cy="230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Но главными потребителями кислорода  являются энергетика, металлургия и химическая промышленность</a:t>
            </a:r>
            <a:endParaRPr/>
          </a:p>
        </p:txBody>
      </p:sp>
      <p:sp>
        <p:nvSpPr>
          <p:cNvPr id="264" name="CustomShape 2"/>
          <p:cNvSpPr/>
          <p:nvPr/>
        </p:nvSpPr>
        <p:spPr>
          <a:xfrm>
            <a:off x="155520" y="-144360"/>
            <a:ext cx="304200" cy="304200"/>
          </a:xfrm>
          <a:prstGeom prst="rect">
            <a:avLst/>
          </a:prstGeom>
          <a:noFill/>
          <a:ln>
            <a:noFill/>
          </a:ln>
        </p:spPr>
      </p:sp>
      <p:sp>
        <p:nvSpPr>
          <p:cNvPr id="265" name="CustomShape 3"/>
          <p:cNvSpPr/>
          <p:nvPr/>
        </p:nvSpPr>
        <p:spPr>
          <a:xfrm>
            <a:off x="155520" y="-144360"/>
            <a:ext cx="304200" cy="304200"/>
          </a:xfrm>
          <a:prstGeom prst="rect">
            <a:avLst/>
          </a:prstGeom>
          <a:noFill/>
          <a:ln>
            <a:noFill/>
          </a:ln>
        </p:spPr>
      </p:sp>
      <p:pic>
        <p:nvPicPr>
          <p:cNvPr id="266" name="Рисунок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58720" y="4164480"/>
            <a:ext cx="4084560" cy="2692800"/>
          </a:xfrm>
          <a:prstGeom prst="rect">
            <a:avLst/>
          </a:prstGeom>
          <a:ln>
            <a:noFill/>
          </a:ln>
        </p:spPr>
      </p:pic>
      <p:pic>
        <p:nvPicPr>
          <p:cNvPr id="267" name="Picture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412640"/>
            <a:ext cx="3894840" cy="2591640"/>
          </a:xfrm>
          <a:prstGeom prst="rect">
            <a:avLst/>
          </a:prstGeom>
          <a:ln>
            <a:noFill/>
          </a:ln>
        </p:spPr>
      </p:pic>
      <p:pic>
        <p:nvPicPr>
          <p:cNvPr id="268" name="Picture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80000" y="2133000"/>
            <a:ext cx="3428280" cy="2742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Calibri"/>
              </a:rPr>
              <a:t>В машиностроении, в строительстве кислород используют для сварки и резки металлов.</a:t>
            </a:r>
            <a:endParaRPr/>
          </a:p>
        </p:txBody>
      </p:sp>
      <p:pic>
        <p:nvPicPr>
          <p:cNvPr id="270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640" y="1772640"/>
            <a:ext cx="3149280" cy="4724280"/>
          </a:xfrm>
          <a:prstGeom prst="rect">
            <a:avLst/>
          </a:prstGeom>
          <a:ln>
            <a:noFill/>
          </a:ln>
        </p:spPr>
      </p:pic>
      <p:pic>
        <p:nvPicPr>
          <p:cNvPr id="271" name="Picture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56000" y="2781000"/>
            <a:ext cx="4223880" cy="316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2826543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Домашнее задание: 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                         §25, задание на карточке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Знаете ли вы, что…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   Все </a:t>
            </a:r>
            <a:r>
              <a:rPr lang="ru-RU" dirty="0"/>
              <a:t>растения Земли в течение года создают около </a:t>
            </a:r>
            <a:r>
              <a:rPr lang="ru-RU" dirty="0" smtClean="0"/>
              <a:t>3 триллионов </a:t>
            </a:r>
            <a:r>
              <a:rPr lang="ru-RU" dirty="0"/>
              <a:t>тонн кислорода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8" name="Picture 4" descr="http://upload.wikimedia.org/wikipedia/commons/thumb/3/3f/Ferns02.jpg/220px-Ferns0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860032" y="3134530"/>
            <a:ext cx="3456384" cy="3723470"/>
          </a:xfrm>
          <a:prstGeom prst="rect">
            <a:avLst/>
          </a:prstGeom>
          <a:noFill/>
        </p:spPr>
      </p:pic>
      <p:pic>
        <p:nvPicPr>
          <p:cNvPr id="1030" name="Picture 6" descr="http://upload.wikimedia.org/wikipedia/commons/thumb/9/9f/South_American_jungle_photograph.jpg/300px-South_American_jungle_photograph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3528" y="3645024"/>
            <a:ext cx="4032448" cy="2527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437112"/>
            <a:ext cx="7772400" cy="1362075"/>
          </a:xfrm>
        </p:spPr>
        <p:txBody>
          <a:bodyPr>
            <a:normAutofit/>
          </a:bodyPr>
          <a:lstStyle/>
          <a:p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Знаете ли вы, что…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dirty="0" smtClean="0"/>
              <a:t>   Люди </a:t>
            </a:r>
            <a:r>
              <a:rPr lang="ru-RU" dirty="0"/>
              <a:t>вдыхают более 6 млрд. тонн кислорода в год.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6386" name="Picture 2" descr="http://www.kostyor.ru/kostyor10-02/images10-02/soch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83768" y="2996952"/>
            <a:ext cx="3744416" cy="30811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Знаете ли вы, что…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/>
          <a:lstStyle/>
          <a:p>
            <a:pPr lvl="0" algn="ctr">
              <a:buNone/>
            </a:pPr>
            <a:r>
              <a:rPr lang="ru-RU" dirty="0" smtClean="0"/>
              <a:t>   Кислород </a:t>
            </a:r>
            <a:r>
              <a:rPr lang="ru-RU" dirty="0"/>
              <a:t>отвечает за ярко-красный и </a:t>
            </a:r>
            <a:r>
              <a:rPr lang="ru-RU" dirty="0" smtClean="0"/>
              <a:t>желто-зеленый </a:t>
            </a:r>
            <a:r>
              <a:rPr lang="ru-RU" dirty="0"/>
              <a:t>цвета радуги.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7410" name="Picture 2" descr="http://byka.msk.ru/uploads/posts/2011-03/1299770455_1181249446_1177128362_image00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03648" y="2924944"/>
            <a:ext cx="6106677" cy="36232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Знаете ли вы, что…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/>
          <a:lstStyle/>
          <a:p>
            <a:pPr lvl="0" algn="ctr">
              <a:buNone/>
            </a:pPr>
            <a:r>
              <a:rPr lang="ru-RU" dirty="0" smtClean="0"/>
              <a:t>   Около </a:t>
            </a:r>
            <a:r>
              <a:rPr lang="ru-RU" dirty="0"/>
              <a:t>2/3 человеческого тела содержит </a:t>
            </a:r>
            <a:r>
              <a:rPr lang="ru-RU" dirty="0" smtClean="0"/>
              <a:t>кислород, </a:t>
            </a:r>
            <a:r>
              <a:rPr lang="ru-RU" dirty="0"/>
              <a:t>и клетки тела не могут существовать без него.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8434" name="Picture 2" descr="http://t0.gstatic.com/images?q=tbn:ANd9GcRVEsxWINfvSuOYa3I0yjgD6sIh35Lx69i12K3EKNrCryskAK-Jv9lbLclZ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87624" y="3176382"/>
            <a:ext cx="2304256" cy="3462680"/>
          </a:xfrm>
          <a:prstGeom prst="rect">
            <a:avLst/>
          </a:prstGeom>
          <a:noFill/>
        </p:spPr>
      </p:pic>
      <p:pic>
        <p:nvPicPr>
          <p:cNvPr id="18436" name="Picture 4" descr="http://vsyako-razno.ru/uploads/posts/2009-03/1237188584_hiop.ru_micro_00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95936" y="3356992"/>
            <a:ext cx="4139952" cy="3201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Знаете ли вы, что…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1"/>
            <a:ext cx="8892480" cy="1540768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dirty="0"/>
              <a:t>Человек, как биологический </a:t>
            </a:r>
            <a:r>
              <a:rPr lang="ru-RU" dirty="0" smtClean="0"/>
              <a:t>вид, сформировался</a:t>
            </a:r>
            <a:r>
              <a:rPr lang="ru-RU" dirty="0"/>
              <a:t>, когда концентрация кислорода в атмосфере Земли достигла 38-40%</a:t>
            </a:r>
          </a:p>
          <a:p>
            <a:endParaRPr lang="ru-RU" dirty="0"/>
          </a:p>
        </p:txBody>
      </p:sp>
      <p:pic>
        <p:nvPicPr>
          <p:cNvPr id="19458" name="Picture 2" descr="http://oboi.ws/wallpapers/big_6619_oboi_kislorod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63688" y="3228975"/>
            <a:ext cx="5800725" cy="3629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Знаете ли вы, что…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1"/>
            <a:ext cx="8229600" cy="2088232"/>
          </a:xfrm>
        </p:spPr>
        <p:txBody>
          <a:bodyPr/>
          <a:lstStyle/>
          <a:p>
            <a:pPr lvl="0" algn="ctr">
              <a:buNone/>
            </a:pPr>
            <a:r>
              <a:rPr lang="ru-RU" dirty="0" smtClean="0"/>
              <a:t>   За </a:t>
            </a:r>
            <a:r>
              <a:rPr lang="ru-RU" dirty="0"/>
              <a:t>сутки здоровый человек в спокойном состоянии прокачивает через легкие 7200л воздуха, безвозвратно забирая из атмосферы </a:t>
            </a:r>
            <a:r>
              <a:rPr lang="ru-RU" dirty="0" smtClean="0"/>
              <a:t>около 1500 л </a:t>
            </a:r>
            <a:r>
              <a:rPr lang="ru-RU" dirty="0"/>
              <a:t>кислорода.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482" name="Picture 2" descr="http://boomz.ru/uploads/posts/2012-03/1332075513_zachem-nuzhen-vozduh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67744" y="3501008"/>
            <a:ext cx="4752528" cy="3164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чем мы должны сегодня познакомиться?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Кислород как химический элемент</a:t>
            </a:r>
          </a:p>
          <a:p>
            <a:r>
              <a:rPr lang="ru-RU" dirty="0" smtClean="0"/>
              <a:t>Кислород в природе</a:t>
            </a:r>
          </a:p>
          <a:p>
            <a:r>
              <a:rPr lang="ru-RU" dirty="0" smtClean="0"/>
              <a:t>Кислород – простое вещество (физические свойства кислорода)</a:t>
            </a:r>
          </a:p>
          <a:p>
            <a:r>
              <a:rPr lang="ru-RU" dirty="0" smtClean="0"/>
              <a:t>Химические свойства кислорода</a:t>
            </a:r>
          </a:p>
          <a:p>
            <a:r>
              <a:rPr lang="ru-RU" dirty="0" smtClean="0"/>
              <a:t>Получение кислорода </a:t>
            </a:r>
          </a:p>
          <a:p>
            <a:r>
              <a:rPr lang="ru-RU" dirty="0" smtClean="0"/>
              <a:t>Открытие кислорода</a:t>
            </a:r>
          </a:p>
          <a:p>
            <a:r>
              <a:rPr lang="ru-RU" dirty="0" smtClean="0"/>
              <a:t>Применение кислорода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</TotalTime>
  <Words>431</Words>
  <Application>Microsoft Office PowerPoint</Application>
  <PresentationFormat>Экран (4:3)</PresentationFormat>
  <Paragraphs>79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    Кислород </vt:lpstr>
      <vt:lpstr>Знаете ли вы, что…</vt:lpstr>
      <vt:lpstr>Знаете ли вы, что…</vt:lpstr>
      <vt:lpstr>Знаете ли вы, что…</vt:lpstr>
      <vt:lpstr>Знаете ли вы, что…</vt:lpstr>
      <vt:lpstr>Знаете ли вы, что…</vt:lpstr>
      <vt:lpstr>Знаете ли вы, что…</vt:lpstr>
      <vt:lpstr>С чем мы должны сегодня познакомиться?</vt:lpstr>
      <vt:lpstr>Кислород  как химический элемент</vt:lpstr>
      <vt:lpstr>Кислород в природе</vt:lpstr>
      <vt:lpstr>Кислород – простое вещество</vt:lpstr>
      <vt:lpstr>Химические свойства</vt:lpstr>
      <vt:lpstr>Слайд 14</vt:lpstr>
      <vt:lpstr>Горение магния</vt:lpstr>
      <vt:lpstr>Горение железа </vt:lpstr>
      <vt:lpstr>Горение серы</vt:lpstr>
      <vt:lpstr>Горение угля</vt:lpstr>
      <vt:lpstr>Закончите уравнения реакций, расставьте коэффициенты</vt:lpstr>
      <vt:lpstr>Получение кислорода в лаборатории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Кислород </dc:title>
  <dc:creator>Hargelunoff</dc:creator>
  <cp:lastModifiedBy>Алёна и Алёша</cp:lastModifiedBy>
  <cp:revision>103</cp:revision>
  <dcterms:created xsi:type="dcterms:W3CDTF">2012-12-06T15:45:16Z</dcterms:created>
  <dcterms:modified xsi:type="dcterms:W3CDTF">2015-01-27T15:43:00Z</dcterms:modified>
</cp:coreProperties>
</file>