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60000"/>
                <a:satMod val="355000"/>
              </a:schemeClr>
            </a:gs>
            <a:gs pos="40000">
              <a:schemeClr val="bg2">
                <a:tint val="85000"/>
                <a:satMod val="320000"/>
              </a:schemeClr>
            </a:gs>
            <a:gs pos="100000">
              <a:schemeClr val="bg2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357166"/>
            <a:ext cx="7139968" cy="64294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Муниципальное бюджетное дошкольное образовательное учреждение детский сад компенсирующего вида № 294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071546"/>
            <a:ext cx="7429552" cy="2071702"/>
          </a:xfr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ru-RU" sz="3100" b="1" dirty="0" smtClean="0">
                <a:solidFill>
                  <a:schemeClr val="accent3"/>
                </a:solidFill>
              </a:rPr>
              <a:t>Логопедический проект      «Рука об руку»</a:t>
            </a:r>
          </a:p>
          <a:p>
            <a:r>
              <a:rPr lang="ru-RU" b="1" dirty="0" smtClean="0"/>
              <a:t> </a:t>
            </a:r>
          </a:p>
          <a:p>
            <a:r>
              <a:rPr lang="ru-RU" dirty="0" smtClean="0"/>
              <a:t>Совершенствование системы сотрудничества логопеда с семьей как условие оптимизации педагогического процесса и социализации ребенка с тяжелыми речевыми  нарушениями.</a:t>
            </a:r>
            <a:endParaRPr lang="ru-RU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143240" y="4929198"/>
            <a:ext cx="571504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Работу выполнил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учитель-логопед</a:t>
            </a:r>
            <a:endParaRPr lang="ru-RU" sz="1600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Козырева  А.В.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endParaRPr lang="ru-RU" sz="1400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 Нижний Новгород.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2014г.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Педагог-психолог МАДОУ МО г. Краснодар &quot;Детский сад 170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500438"/>
            <a:ext cx="3487731" cy="30859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600" b="1" i="1" dirty="0" smtClean="0">
                <a:solidFill>
                  <a:srgbClr val="C00000"/>
                </a:solidFill>
              </a:rPr>
              <a:t>2 этап – основной (практический).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100" b="1" i="1" dirty="0" smtClean="0">
                <a:solidFill>
                  <a:srgbClr val="C00000"/>
                </a:solidFill>
              </a:rPr>
              <a:t>Задачи</a:t>
            </a:r>
            <a:r>
              <a:rPr lang="ru-RU" sz="3600" b="1" i="1" dirty="0" smtClean="0">
                <a:solidFill>
                  <a:srgbClr val="C00000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 разработать и апробировать систему методических мероприятий для родителей по вопросам речевого развития дошкольников;</a:t>
            </a:r>
          </a:p>
          <a:p>
            <a:r>
              <a:rPr lang="ru-RU" dirty="0" smtClean="0"/>
              <a:t>-разработать конспекты мероприятий и их проведение;</a:t>
            </a:r>
          </a:p>
          <a:p>
            <a:r>
              <a:rPr lang="ru-RU" dirty="0" smtClean="0"/>
              <a:t>- пополнить и дополнить логопедическую копилку для родителей «Домашний логопед»;</a:t>
            </a:r>
          </a:p>
          <a:p>
            <a:r>
              <a:rPr lang="ru-RU" dirty="0" smtClean="0"/>
              <a:t>-вовлечь родителей в активное взаимодействие через рубрику «Вы спрашиваете, мы отвечаем».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rgbClr val="C00000"/>
                </a:solidFill>
              </a:rPr>
              <a:t>Средства и методы проекта: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- проведение семинара-практикума, мастер классов, консультаций, “круглых столов”, “родительских гостиных”, проведение конкурсов (чтецов), проведение праздника красивой и выразительной речи -проведение индивидуальных консультаций (по необходимости); </a:t>
            </a:r>
          </a:p>
          <a:p>
            <a:r>
              <a:rPr lang="ru-RU" dirty="0" smtClean="0"/>
              <a:t>-сбор и изучение информации (поиск информации в интернете и других источниках).</a:t>
            </a:r>
          </a:p>
          <a:p>
            <a:r>
              <a:rPr lang="ru-RU" dirty="0" smtClean="0"/>
              <a:t>-информационно-практические занятия «Школа родителей";</a:t>
            </a:r>
          </a:p>
          <a:p>
            <a:r>
              <a:rPr lang="ru-RU" dirty="0" smtClean="0"/>
              <a:t>-фотовыставки «Один день из нашей жизни», «Познаем мир и учимся правильно говорить», «Как мы отмечаем семейные праздники» (воспитатель, родители)</a:t>
            </a:r>
          </a:p>
          <a:p>
            <a:r>
              <a:rPr lang="ru-RU" dirty="0" smtClean="0"/>
              <a:t>- создание информационно - методической папки «Шпаргалки для родителей» (ежемесячно, теоретический материал по востребованным темам);</a:t>
            </a:r>
          </a:p>
          <a:p>
            <a:r>
              <a:rPr lang="ru-RU" dirty="0" smtClean="0"/>
              <a:t>- презентация копилки для родителей “Домашний логопед” (ежемесячно, практический материал);</a:t>
            </a:r>
          </a:p>
          <a:p>
            <a:r>
              <a:rPr lang="ru-RU" dirty="0" smtClean="0"/>
              <a:t>-подготовка отчета о работе и оформление результатов работы в виде (презентации, публикации и т.п.)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1203348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3100" b="1" i="1" dirty="0" smtClean="0">
                <a:solidFill>
                  <a:srgbClr val="C00000"/>
                </a:solidFill>
              </a:rPr>
              <a:t>3 этап – заключительный </a:t>
            </a:r>
            <a:br>
              <a:rPr lang="ru-RU" sz="3100" b="1" i="1" dirty="0" smtClean="0">
                <a:solidFill>
                  <a:srgbClr val="C00000"/>
                </a:solidFill>
              </a:rPr>
            </a:br>
            <a:r>
              <a:rPr lang="ru-RU" sz="3100" b="1" i="1" dirty="0" smtClean="0">
                <a:solidFill>
                  <a:srgbClr val="C00000"/>
                </a:solidFill>
              </a:rPr>
              <a:t>(контрольно-диагностический). </a:t>
            </a:r>
            <a:r>
              <a:rPr lang="ru-RU" sz="3100" dirty="0" smtClean="0">
                <a:solidFill>
                  <a:srgbClr val="C00000"/>
                </a:solidFill>
              </a:rPr>
              <a:t/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ru-RU" sz="3100" b="1" i="1" dirty="0" smtClean="0">
                <a:solidFill>
                  <a:srgbClr val="C00000"/>
                </a:solidFill>
              </a:rPr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- проанализировать эффективность работы учителя-логопеда с родителями по вопросам речевого развития детей;</a:t>
            </a:r>
          </a:p>
          <a:p>
            <a:r>
              <a:rPr lang="ru-RU" dirty="0" smtClean="0"/>
              <a:t>-проанализировать эффективность коррекционной работы с детьми в процессе осуществления проекта «Рука об руку»;</a:t>
            </a:r>
          </a:p>
          <a:p>
            <a:r>
              <a:rPr lang="ru-RU" dirty="0" smtClean="0"/>
              <a:t>-транслировать опыт работы по данной теме для учителей-логопедов, педагогов района.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Ожидаемые результаты: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42928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Установлены  партнерские отношения с семьей каждого воспитанника; создана  атмосфера общности интересов и </a:t>
            </a:r>
            <a:r>
              <a:rPr lang="ru-RU" b="1" dirty="0" err="1" smtClean="0"/>
              <a:t>взаимоподдержки</a:t>
            </a:r>
            <a:r>
              <a:rPr lang="ru-RU" b="1" dirty="0" smtClean="0"/>
              <a:t>;</a:t>
            </a:r>
          </a:p>
          <a:p>
            <a:pPr lvl="0"/>
            <a:r>
              <a:rPr lang="ru-RU" b="1" dirty="0" smtClean="0"/>
              <a:t>Родители активно включены в коррекционно-развивающий процесс по устранению речевых недостатков детей в домашних условиях, фиксируют свои достижения в “Дневнике успеха”.</a:t>
            </a:r>
          </a:p>
          <a:p>
            <a:pPr lvl="0"/>
            <a:r>
              <a:rPr lang="ru-RU" b="1" dirty="0" smtClean="0"/>
              <a:t>Родители самостоятельно используют материалы из копилки “Домашний логопед”.</a:t>
            </a:r>
          </a:p>
          <a:p>
            <a:pPr lvl="0"/>
            <a:r>
              <a:rPr lang="ru-RU" b="1" dirty="0" smtClean="0"/>
              <a:t>Повышен уровень педагогической компетентности родителей в вопросах речевого развития ребенка.</a:t>
            </a:r>
          </a:p>
          <a:p>
            <a:pPr lvl="0"/>
            <a:r>
              <a:rPr lang="ru-RU" b="1" dirty="0" smtClean="0"/>
              <a:t>Создана логопедическая  копилка для родителей «Домашний логопед».</a:t>
            </a:r>
          </a:p>
          <a:p>
            <a:pPr lvl="0"/>
            <a:r>
              <a:rPr lang="ru-RU" b="1" dirty="0" smtClean="0"/>
              <a:t>В родительском уголке создана рубрика «Вы задаете, мы отвечаем»</a:t>
            </a:r>
          </a:p>
          <a:p>
            <a:pPr lvl="0"/>
            <a:r>
              <a:rPr lang="ru-RU" b="1" dirty="0" smtClean="0"/>
              <a:t>Оптимизирован </a:t>
            </a:r>
            <a:r>
              <a:rPr lang="ru-RU" b="1" dirty="0" err="1" smtClean="0"/>
              <a:t>коррекционно</a:t>
            </a:r>
            <a:r>
              <a:rPr lang="ru-RU" b="1" dirty="0" smtClean="0"/>
              <a:t>- образовательный процесс.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Эффективность данных результатов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28670"/>
            <a:ext cx="7498080" cy="531973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r>
              <a:rPr lang="ru-RU" b="1" dirty="0" smtClean="0">
                <a:solidFill>
                  <a:srgbClr val="C00000"/>
                </a:solidFill>
              </a:rPr>
              <a:t>Для детей:</a:t>
            </a:r>
          </a:p>
          <a:p>
            <a:r>
              <a:rPr lang="ru-RU" b="1" dirty="0" smtClean="0"/>
              <a:t>положительная динамика речевого развития;</a:t>
            </a:r>
          </a:p>
          <a:p>
            <a:r>
              <a:rPr lang="ru-RU" b="1" dirty="0" smtClean="0"/>
              <a:t>успешная социальная адаптация в ДОУ и семье;</a:t>
            </a:r>
          </a:p>
          <a:p>
            <a:r>
              <a:rPr lang="ru-RU" b="1" dirty="0" smtClean="0"/>
              <a:t>индивидуальный подход к каждому ребенку.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Для родителей:</a:t>
            </a:r>
          </a:p>
          <a:p>
            <a:r>
              <a:rPr lang="ru-RU" b="1" dirty="0" smtClean="0"/>
              <a:t>Установлены  партнерские отношения с семьей каждого воспитанника; создана атмосфера общности интересов и </a:t>
            </a:r>
            <a:r>
              <a:rPr lang="ru-RU" b="1" dirty="0" err="1" smtClean="0"/>
              <a:t>взаимоподдержки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положительная оценка деятельности ДОУ;</a:t>
            </a:r>
          </a:p>
          <a:p>
            <a:r>
              <a:rPr lang="ru-RU" b="1" dirty="0" smtClean="0"/>
              <a:t>готовность и желание помогать ДОУ;</a:t>
            </a:r>
          </a:p>
          <a:p>
            <a:r>
              <a:rPr lang="ru-RU" b="1" dirty="0" smtClean="0"/>
              <a:t>использование знаний по развитию речи детей в домашних условиях и, особенно, в летнее время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Для педагогов</a:t>
            </a:r>
          </a:p>
          <a:p>
            <a:r>
              <a:rPr lang="ru-RU" b="1" dirty="0" smtClean="0"/>
              <a:t>положительный психологический климат между логопедом , воспитателями, родителями</a:t>
            </a:r>
          </a:p>
          <a:p>
            <a:r>
              <a:rPr lang="ru-RU" b="1" dirty="0" smtClean="0"/>
              <a:t>заинтересованность педагогов в творчестве и инновациях;</a:t>
            </a:r>
          </a:p>
          <a:p>
            <a:r>
              <a:rPr lang="ru-RU" b="1" dirty="0" smtClean="0"/>
              <a:t>удовлетворенность собственной деятельностью;</a:t>
            </a:r>
          </a:p>
          <a:p>
            <a:r>
              <a:rPr lang="ru-RU" b="1" dirty="0" smtClean="0"/>
              <a:t>качественно организованная система повышения квалификации;</a:t>
            </a:r>
          </a:p>
          <a:p>
            <a:r>
              <a:rPr lang="ru-RU" b="1" dirty="0" smtClean="0"/>
              <a:t>учет положительной динамики в развитии детей по развитию речи.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Для ДОУ</a:t>
            </a:r>
          </a:p>
          <a:p>
            <a:r>
              <a:rPr lang="ru-RU" b="1" dirty="0" smtClean="0"/>
              <a:t>благоприятные условия для профессионального роста педагогов;</a:t>
            </a:r>
          </a:p>
          <a:p>
            <a:r>
              <a:rPr lang="ru-RU" b="1" dirty="0" smtClean="0"/>
              <a:t>повышенный статус ДОУ</a:t>
            </a:r>
            <a:endParaRPr lang="ru-RU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Дальнейшая перспектива.</a:t>
            </a:r>
            <a:endParaRPr lang="ru-RU" dirty="0" smtClean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Продолжать совершенствование системы сотрудничества логопеда с семьей как условие оптимизации педагогического процесса и социализации ребенка с тяжелыми речевыми  нарушениями:</a:t>
            </a:r>
          </a:p>
          <a:p>
            <a:pPr lvl="0"/>
            <a:r>
              <a:rPr lang="ru-RU" b="1" dirty="0" smtClean="0"/>
              <a:t>расширить сбор методических материалов </a:t>
            </a:r>
          </a:p>
          <a:p>
            <a:pPr lvl="0">
              <a:buNone/>
            </a:pPr>
            <a:r>
              <a:rPr lang="ru-RU" b="1" dirty="0" smtClean="0"/>
              <a:t>     (информационный банк) для копилки “Домашний логопед”;</a:t>
            </a:r>
          </a:p>
          <a:p>
            <a:pPr lvl="0"/>
            <a:r>
              <a:rPr lang="ru-RU" b="1" dirty="0" smtClean="0"/>
              <a:t>апробировать новые нетрадиционные формы работы с семьёй, как фактора позитивного развития ребёнка (метод написания родителями мини – сочинения «Мой ребенок», выпуск семейных стенгазет, семейные презентации, маршруты выходного дня или экскурсии и </a:t>
            </a:r>
            <a:r>
              <a:rPr lang="ru-RU" b="1" dirty="0" err="1" smtClean="0"/>
              <a:t>др</a:t>
            </a:r>
            <a:r>
              <a:rPr lang="ru-RU" b="1" dirty="0" smtClean="0"/>
              <a:t>; </a:t>
            </a:r>
          </a:p>
          <a:p>
            <a:pPr lvl="0"/>
            <a:r>
              <a:rPr lang="ru-RU" b="1" dirty="0" smtClean="0"/>
              <a:t>проведение совместных праздников, досугов, развлечений;</a:t>
            </a:r>
          </a:p>
          <a:p>
            <a:r>
              <a:rPr lang="ru-RU" b="1" dirty="0" smtClean="0"/>
              <a:t> создание личного логопедического сайта, где  была бы размещена вся интересующая для родителей информация по вопросам воспитания и речевого развития, а также поддерживалось постоянство обратной связи.</a:t>
            </a:r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Список литературы: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42928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1400" b="1" dirty="0" smtClean="0"/>
              <a:t>1. Бабина Е.С. Партнерство дошкольного образовательного учреждения и семьи в логопедической работе. Логопед 2005 N 5.</a:t>
            </a:r>
          </a:p>
          <a:p>
            <a:pPr lvl="0">
              <a:buNone/>
            </a:pPr>
            <a:r>
              <a:rPr lang="ru-RU" sz="1400" b="1" dirty="0" smtClean="0"/>
              <a:t>2. Вместе с семьей: пособие по взаимодействию </a:t>
            </a:r>
            <a:r>
              <a:rPr lang="ru-RU" sz="1400" b="1" dirty="0" err="1" smtClean="0"/>
              <a:t>дошк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образоват</a:t>
            </a:r>
            <a:r>
              <a:rPr lang="ru-RU" sz="1400" b="1" dirty="0" smtClean="0"/>
              <a:t>. учреждений и родителей / [</a:t>
            </a:r>
            <a:r>
              <a:rPr lang="ru-RU" sz="1400" b="1" dirty="0" err="1" smtClean="0"/>
              <a:t>Т.Н.Доронова</a:t>
            </a:r>
            <a:r>
              <a:rPr lang="ru-RU" sz="1400" b="1" dirty="0" smtClean="0"/>
              <a:t>, Г.В.Глушкова, </a:t>
            </a:r>
            <a:r>
              <a:rPr lang="ru-RU" sz="1400" b="1" dirty="0" err="1" smtClean="0"/>
              <a:t>Т.И.Гризик</a:t>
            </a:r>
            <a:r>
              <a:rPr lang="ru-RU" sz="1400" b="1" dirty="0" smtClean="0"/>
              <a:t> и др.] – М.: Просвещение, 2005.</a:t>
            </a:r>
          </a:p>
          <a:p>
            <a:pPr lvl="0">
              <a:buNone/>
            </a:pPr>
            <a:r>
              <a:rPr lang="ru-RU" sz="1400" b="1" dirty="0" smtClean="0"/>
              <a:t>3. Глушкова Г.В., </a:t>
            </a:r>
            <a:r>
              <a:rPr lang="ru-RU" sz="1400" b="1" dirty="0" err="1" smtClean="0"/>
              <a:t>Гризик</a:t>
            </a:r>
            <a:r>
              <a:rPr lang="ru-RU" sz="1400" b="1" dirty="0" smtClean="0"/>
              <a:t> Т.И., Кузнецова Г.В., </a:t>
            </a:r>
            <a:r>
              <a:rPr lang="ru-RU" sz="1400" b="1" dirty="0" err="1" smtClean="0"/>
              <a:t>Доронова</a:t>
            </a:r>
            <a:r>
              <a:rPr lang="ru-RU" sz="1400" b="1" dirty="0" smtClean="0"/>
              <a:t> Т.А. / Вместе с семьей. М.: Просвещение, 2005.</a:t>
            </a:r>
          </a:p>
          <a:p>
            <a:pPr lvl="0">
              <a:buNone/>
            </a:pPr>
            <a:r>
              <a:rPr lang="ru-RU" sz="1400" b="1" dirty="0" smtClean="0"/>
              <a:t>4. Давыдова О.И., </a:t>
            </a:r>
            <a:r>
              <a:rPr lang="ru-RU" sz="1400" b="1" dirty="0" err="1" smtClean="0"/>
              <a:t>Богословец</a:t>
            </a:r>
            <a:r>
              <a:rPr lang="ru-RU" sz="1400" b="1" dirty="0" smtClean="0"/>
              <a:t> Л.Г. Работа с родителями. М., 2005.</a:t>
            </a:r>
          </a:p>
          <a:p>
            <a:pPr lvl="0">
              <a:buNone/>
            </a:pPr>
            <a:r>
              <a:rPr lang="ru-RU" sz="1400" b="1" dirty="0" smtClean="0"/>
              <a:t>5. Давыдова О.И. Работа с родителями в детском саду. / Учебное пособие, Барнаул, 2003.</a:t>
            </a:r>
          </a:p>
          <a:p>
            <a:pPr lvl="0">
              <a:buNone/>
            </a:pPr>
            <a:r>
              <a:rPr lang="ru-RU" sz="1400" b="1" dirty="0" smtClean="0"/>
              <a:t>6. Данилина Т. Современные проблемы взаимодействия дошкольного учреждения с семьей. // Дошкольное воспитание, 2000, N2, с.44-49.</a:t>
            </a:r>
          </a:p>
          <a:p>
            <a:pPr lvl="0">
              <a:buNone/>
            </a:pPr>
            <a:r>
              <a:rPr lang="ru-RU" sz="1400" b="1" dirty="0" smtClean="0"/>
              <a:t>7. </a:t>
            </a:r>
            <a:r>
              <a:rPr lang="ru-RU" sz="1400" b="1" dirty="0" err="1" smtClean="0"/>
              <a:t>Доронова</a:t>
            </a:r>
            <a:r>
              <a:rPr lang="ru-RU" sz="1400" b="1" dirty="0" smtClean="0"/>
              <a:t> Т.Н. Взаимодействие дошкольного учреждения с родителями. // Дошкольное воспитание N1, 2004.</a:t>
            </a:r>
          </a:p>
          <a:p>
            <a:pPr lvl="0">
              <a:buNone/>
            </a:pPr>
            <a:r>
              <a:rPr lang="ru-RU" sz="1400" b="1" dirty="0" smtClean="0"/>
              <a:t>8. Дошкольные учреждение и семья  - единое пространство детского развития: Методическое руководство для работников дошкольных образовательных учреждений / </a:t>
            </a:r>
            <a:r>
              <a:rPr lang="ru-RU" sz="1400" b="1" dirty="0" err="1" smtClean="0"/>
              <a:t>Т.Н.Доронова</a:t>
            </a:r>
            <a:r>
              <a:rPr lang="ru-RU" sz="1400" b="1" dirty="0" smtClean="0"/>
              <a:t>, Е.В.Соловьева, </a:t>
            </a:r>
            <a:r>
              <a:rPr lang="ru-RU" sz="1400" b="1" dirty="0" err="1" smtClean="0"/>
              <a:t>А.Е.Жичкина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С.И.Мусиенко</a:t>
            </a:r>
            <a:r>
              <a:rPr lang="ru-RU" sz="1400" b="1" dirty="0" smtClean="0"/>
              <a:t> – М.: ЛИНКА-ПРЕСС, 2001.</a:t>
            </a:r>
          </a:p>
          <a:p>
            <a:pPr lvl="0">
              <a:buNone/>
            </a:pPr>
            <a:r>
              <a:rPr lang="ru-RU" sz="1400" b="1" dirty="0" smtClean="0"/>
              <a:t>9. Из детства – в отрочество: Программа для родителей и воспитателей по формированию здоровья и развитию детей 4 – 7 лет / </a:t>
            </a:r>
            <a:r>
              <a:rPr lang="ru-RU" sz="1400" b="1" dirty="0" err="1" smtClean="0"/>
              <a:t>Т.Н.Доронова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Л.Г.Голубева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Н.А.Гордова</a:t>
            </a:r>
            <a:r>
              <a:rPr lang="ru-RU" sz="1400" b="1" dirty="0" smtClean="0"/>
              <a:t> и др. – М.: Просвещение, 2003.</a:t>
            </a:r>
          </a:p>
          <a:p>
            <a:pPr lvl="0">
              <a:buNone/>
            </a:pPr>
            <a:r>
              <a:rPr lang="ru-RU" sz="1400" b="1" dirty="0" smtClean="0"/>
              <a:t>10. </a:t>
            </a:r>
            <a:r>
              <a:rPr lang="ru-RU" sz="1400" b="1" dirty="0" err="1" smtClean="0"/>
              <a:t>Косинова</a:t>
            </a:r>
            <a:r>
              <a:rPr lang="ru-RU" sz="1400" b="1" dirty="0" smtClean="0"/>
              <a:t> Е.М. Уроки логопеда. Игры для развития речи. – М., 2006. Максаков А.И. Правильно ли говорит ваш ребенок. – М.: Просвещение, 1982.</a:t>
            </a:r>
          </a:p>
          <a:p>
            <a:pPr lvl="0">
              <a:buNone/>
            </a:pPr>
            <a:r>
              <a:rPr lang="ru-RU" sz="1400" b="1" dirty="0" smtClean="0"/>
              <a:t>11. Максаков А.И., </a:t>
            </a:r>
            <a:r>
              <a:rPr lang="ru-RU" sz="1400" b="1" dirty="0" err="1" smtClean="0"/>
              <a:t>Тумакова</a:t>
            </a:r>
            <a:r>
              <a:rPr lang="ru-RU" sz="1400" b="1" dirty="0" smtClean="0"/>
              <a:t> Г.А. Учите, играя (Игры и упражнения со звучащими словами): Пособие для воспитателя детского сада. -  М.: Просвещение, 1983</a:t>
            </a:r>
            <a:r>
              <a:rPr lang="ru-RU" sz="1400" dirty="0" smtClean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14290"/>
            <a:ext cx="7498080" cy="6034110"/>
          </a:xfrm>
        </p:spPr>
        <p:txBody>
          <a:bodyPr>
            <a:normAutofit fontScale="47500" lnSpcReduction="20000"/>
          </a:bodyPr>
          <a:lstStyle/>
          <a:p>
            <a:pPr marL="596646" lvl="0" indent="-514350">
              <a:buNone/>
            </a:pPr>
            <a:r>
              <a:rPr lang="ru-RU" b="1" dirty="0" smtClean="0"/>
              <a:t>12. </a:t>
            </a:r>
            <a:r>
              <a:rPr lang="ru-RU" b="1" dirty="0" err="1" smtClean="0"/>
              <a:t>Монахова</a:t>
            </a:r>
            <a:r>
              <a:rPr lang="ru-RU" b="1" dirty="0" smtClean="0"/>
              <a:t> А.Ю. Психолог и семья: активные методы взаимодействия. Ярославль, 2002.</a:t>
            </a:r>
          </a:p>
          <a:p>
            <a:pPr marL="596646" lvl="0" indent="-514350">
              <a:buNone/>
            </a:pPr>
            <a:r>
              <a:rPr lang="ru-RU" b="1" dirty="0" smtClean="0"/>
              <a:t>13. Приказ Министерства образования и науки Российской Федерации (</a:t>
            </a:r>
            <a:r>
              <a:rPr lang="ru-RU" b="1" dirty="0" err="1" smtClean="0"/>
              <a:t>Минобрнауки</a:t>
            </a:r>
            <a:r>
              <a:rPr lang="ru-RU" b="1" dirty="0" smtClean="0"/>
              <a:t> России) от 17 октября 2013 г. N 1155 г. Москва</a:t>
            </a:r>
          </a:p>
          <a:p>
            <a:pPr marL="596646" lvl="0" indent="-514350">
              <a:buNone/>
            </a:pPr>
            <a:r>
              <a:rPr lang="ru-RU" b="1" dirty="0" smtClean="0"/>
              <a:t>14."Об утверждении федерального государственного образовательного стандарта дошкольного образования" </a:t>
            </a:r>
          </a:p>
          <a:p>
            <a:pPr marL="596646" lvl="0" indent="-514350">
              <a:buNone/>
            </a:pPr>
            <a:r>
              <a:rPr lang="ru-RU" b="1" dirty="0" smtClean="0"/>
              <a:t>15. Пигасова А.Г. Работа логопеда с родителями // Дефектология. – 1985, N5.</a:t>
            </a:r>
          </a:p>
          <a:p>
            <a:pPr marL="596646" lvl="0" indent="-514350">
              <a:buNone/>
            </a:pPr>
            <a:r>
              <a:rPr lang="ru-RU" b="1" dirty="0" smtClean="0"/>
              <a:t>16. Развитие речи детей дошкольного возраста. М.: Просвещение, 1976.</a:t>
            </a:r>
          </a:p>
          <a:p>
            <a:pPr marL="596646" lvl="0" indent="-514350">
              <a:buNone/>
            </a:pPr>
            <a:r>
              <a:rPr lang="ru-RU" b="1" dirty="0" smtClean="0"/>
              <a:t>17. Разумовская Е.Ю. Взаимодействие логопеда и родителей в процессе коррекционной работы с детьми.</a:t>
            </a:r>
          </a:p>
          <a:p>
            <a:pPr marL="596646" lvl="0" indent="-514350">
              <a:buNone/>
            </a:pPr>
            <a:r>
              <a:rPr lang="ru-RU" b="1" dirty="0" smtClean="0"/>
              <a:t>18. Синяк В.А. Логопедия. М.: Просвещение, 1969, с.4-9.</a:t>
            </a:r>
          </a:p>
          <a:p>
            <a:pPr marL="596646" lvl="0" indent="-514350">
              <a:buNone/>
            </a:pPr>
            <a:r>
              <a:rPr lang="ru-RU" b="1" dirty="0" smtClean="0"/>
              <a:t>19. </a:t>
            </a:r>
            <a:r>
              <a:rPr lang="ru-RU" b="1" dirty="0" err="1" smtClean="0"/>
              <a:t>Сидаренко</a:t>
            </a:r>
            <a:r>
              <a:rPr lang="ru-RU" b="1" dirty="0" smtClean="0"/>
              <a:t> Л. Логопедическая полянка // Дошкольное воспитание, 2003, N7, с.74.</a:t>
            </a:r>
          </a:p>
          <a:p>
            <a:pPr marL="596646" lvl="0" indent="-514350">
              <a:buNone/>
            </a:pPr>
            <a:r>
              <a:rPr lang="ru-RU" b="1" dirty="0" smtClean="0"/>
              <a:t>20. </a:t>
            </a:r>
            <a:r>
              <a:rPr lang="ru-RU" b="1" dirty="0" err="1" smtClean="0"/>
              <a:t>Солодянкина</a:t>
            </a:r>
            <a:r>
              <a:rPr lang="ru-RU" b="1" dirty="0" smtClean="0"/>
              <a:t> О.В. сотрудничество дошкольного учреждения с семьей / пособие для работников ДОУ, М., 2005, с.19-23.</a:t>
            </a:r>
          </a:p>
          <a:p>
            <a:pPr marL="596646" lvl="0" indent="-514350">
              <a:buNone/>
            </a:pPr>
            <a:r>
              <a:rPr lang="ru-RU" b="1" dirty="0" smtClean="0"/>
              <a:t>21. Стародубова Н.А. Теория и методика развития речи дошкольников.: </a:t>
            </a:r>
            <a:r>
              <a:rPr lang="ru-RU" b="1" dirty="0" err="1" smtClean="0"/>
              <a:t>Уч</a:t>
            </a:r>
            <a:r>
              <a:rPr lang="ru-RU" b="1" dirty="0" smtClean="0"/>
              <a:t>. </a:t>
            </a:r>
            <a:r>
              <a:rPr lang="ru-RU" b="1" dirty="0" err="1" smtClean="0"/>
              <a:t>пособ</a:t>
            </a:r>
            <a:r>
              <a:rPr lang="ru-RU" b="1" dirty="0" smtClean="0"/>
              <a:t>. – М., 2006.</a:t>
            </a:r>
          </a:p>
          <a:p>
            <a:pPr marL="596646" lvl="0" indent="-514350">
              <a:buNone/>
            </a:pPr>
            <a:r>
              <a:rPr lang="ru-RU" b="1" dirty="0" smtClean="0"/>
              <a:t>22. Филичева Т.Б. Методическое руководство к дидактическому материалу по исправлению недостатков речи у детей дошкольного возраста. М.: Просвещение, 1989, с.6-0.</a:t>
            </a:r>
          </a:p>
          <a:p>
            <a:pPr marL="596646" lvl="0" indent="-514350">
              <a:buNone/>
            </a:pPr>
            <a:r>
              <a:rPr lang="ru-RU" b="1" dirty="0" smtClean="0"/>
              <a:t>25. Филичева Т.Б., </a:t>
            </a:r>
            <a:r>
              <a:rPr lang="ru-RU" b="1" dirty="0" err="1" smtClean="0"/>
              <a:t>Чевелева</a:t>
            </a:r>
            <a:r>
              <a:rPr lang="ru-RU" b="1" dirty="0" smtClean="0"/>
              <a:t> Н.А., Чиркина Г.В. Основы логопедии. – М.: Просвещение, 1989.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290"/>
            <a:ext cx="7494110" cy="6034110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                Спасибо за внимание !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bez / VFL.Ru это, фотохостинг без регистрации, и быстрый хос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714620"/>
            <a:ext cx="5936046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28604"/>
            <a:ext cx="7498080" cy="5962672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accent1"/>
                </a:solidFill>
              </a:rPr>
              <a:t>Проект направлен  на 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   оптимизацию коррекционно-образовательного процесса развития детей  с тяжелыми речевыми нарушениями  через выстраивание стратегии активного сотрудничества и взаимопомощи учителя логопеда, родителей и детей, согласно новым требованиям ФГОС.</a:t>
            </a:r>
          </a:p>
          <a:p>
            <a:endParaRPr lang="ru-RU" dirty="0"/>
          </a:p>
        </p:txBody>
      </p:sp>
      <p:pic>
        <p:nvPicPr>
          <p:cNvPr id="17410" name="Picture 2" descr="http://dou75.ru/4/images/stories/kartinki/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536821"/>
            <a:ext cx="1756118" cy="1678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Практическая значимость проекта</a:t>
            </a:r>
            <a:r>
              <a:rPr lang="ru-RU" dirty="0" smtClean="0">
                <a:solidFill>
                  <a:srgbClr val="C00000"/>
                </a:solidFill>
              </a:rPr>
              <a:t> заключается в том, что: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519591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-предложена система поэтапного включения родителей в коррекционно-логопедический процесс;</a:t>
            </a:r>
          </a:p>
          <a:p>
            <a:r>
              <a:rPr lang="ru-RU" dirty="0" smtClean="0"/>
              <a:t>-разработан план работы с родителями;</a:t>
            </a:r>
          </a:p>
          <a:p>
            <a:r>
              <a:rPr lang="ru-RU" dirty="0" smtClean="0"/>
              <a:t>-разработаны методические пособия для домашнего использования родителями – копилка “Домашний логопед”; </a:t>
            </a:r>
          </a:p>
          <a:p>
            <a:r>
              <a:rPr lang="ru-RU" dirty="0" smtClean="0"/>
              <a:t>- разработан диагностический материал для выявления компетентности родителей по вопросам речевого развития.</a:t>
            </a:r>
          </a:p>
          <a:p>
            <a:pPr>
              <a:buNone/>
            </a:pPr>
            <a:r>
              <a:rPr lang="ru-RU" dirty="0" smtClean="0"/>
              <a:t>Все материалы могут быть реализованы педагогами, логопедами и заинтересованными родителями.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Актуальность проекта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857232"/>
            <a:ext cx="7719274" cy="578647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Актуальность проекта определяется реальными потребностями системы отечественного дошкольного образования.</a:t>
            </a:r>
          </a:p>
          <a:p>
            <a:pPr>
              <a:buNone/>
            </a:pPr>
            <a:r>
              <a:rPr lang="ru-RU" sz="1400" b="1" dirty="0" smtClean="0"/>
              <a:t>        С 1 сентября 2013 года в Российской Федерации дошкольное образования впервые стало официально признанным полноценным уровнем непрерывного общего образования. Для всех дошкольных учреждений стал актуален новейший ФГОС дошкольного образования – федеральный государственный образовательный стандарт.</a:t>
            </a:r>
          </a:p>
          <a:p>
            <a:pPr>
              <a:buNone/>
            </a:pPr>
            <a:r>
              <a:rPr lang="ru-RU" sz="1400" b="1" dirty="0" smtClean="0"/>
              <a:t>        Одной из задач Стандарта (п.1.6) является «Обеспечение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образования. Охраны и укрепления здоровья детей»</a:t>
            </a:r>
          </a:p>
          <a:p>
            <a:pPr>
              <a:buNone/>
            </a:pPr>
            <a:r>
              <a:rPr lang="ru-RU" sz="1400" b="1" dirty="0" smtClean="0"/>
              <a:t>        Результатом внедрения ФГОС в работе с родителями должно стать создание эффективной модели сотрудничества, основанной на личностно-ориентированной модели взаимодействия.</a:t>
            </a:r>
          </a:p>
          <a:p>
            <a:pPr>
              <a:buNone/>
            </a:pPr>
            <a:r>
              <a:rPr lang="ru-RU" sz="1400" b="1" dirty="0" smtClean="0"/>
              <a:t>        Одной из задач Стандарта (п.1.6) является «Обеспечение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образования. Охраны и укрепления здоровья детей»</a:t>
            </a:r>
          </a:p>
          <a:p>
            <a:pPr>
              <a:buNone/>
            </a:pPr>
            <a:r>
              <a:rPr lang="ru-RU" sz="1400" b="1" dirty="0" smtClean="0"/>
              <a:t>         Результатом внедрения ФГОС в работе с родителями должно стать создание эффективной модели сотрудничества, основанной на личностно-ориентированной модели взаимодействия.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Чем больше ребенок общается с близкими людьми и родителями, тем интенсивнее и качественнее происходит его речевое развитие. Вот почему очень важно сделать родителей активными участниками педагогического процесса, научить их адекватно оценивать и развивать своего ребенка, т.к они являются авторитетом для ребенка и ежедневно могут закреплять навыки в непосредственном общении. 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Цель проекта :</a:t>
            </a:r>
            <a:r>
              <a:rPr lang="ru-RU" dirty="0" smtClean="0">
                <a:solidFill>
                  <a:srgbClr val="C0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-психолого-педагогическая помощь родителям воспитанников МБДОУ в осознании своей роли, значения и возможностей в воспитании здорового и успешного ребенка, в овладении эффективными способами и приемами установления отношений оптимистического сотрудничества родителей  с детьми в семье. </a:t>
            </a:r>
          </a:p>
          <a:p>
            <a:r>
              <a:rPr lang="ru-RU" dirty="0" smtClean="0"/>
              <a:t>-повышение уровня компетентности родителей в вопросах речевого развития детей, путем создания эффективной модели сотрудничества, основанной на личностно-ориентированной модели взаимодействия, и как следствие- оптимизация коррекционно-образовательного процесса.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Задачи: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установить партнерские отношения с семьей каждого воспитанника; создать атмосферу общности интересов и </a:t>
            </a:r>
            <a:r>
              <a:rPr lang="ru-RU" b="1" dirty="0" err="1" smtClean="0"/>
              <a:t>взаимоподдержки</a:t>
            </a:r>
            <a:r>
              <a:rPr lang="ru-RU" b="1" dirty="0" smtClean="0"/>
              <a:t> ;</a:t>
            </a:r>
          </a:p>
          <a:p>
            <a:pPr lvl="0"/>
            <a:r>
              <a:rPr lang="ru-RU" b="1" dirty="0" smtClean="0"/>
              <a:t>определить образовательные потребности родителей и уровень их компетентности в вопросах речевого развития;</a:t>
            </a:r>
          </a:p>
          <a:p>
            <a:pPr lvl="0"/>
            <a:r>
              <a:rPr lang="ru-RU" b="1" dirty="0" smtClean="0"/>
              <a:t>повысить </a:t>
            </a:r>
            <a:r>
              <a:rPr lang="ru-RU" b="1" dirty="0" err="1" smtClean="0"/>
              <a:t>психолого</a:t>
            </a:r>
            <a:r>
              <a:rPr lang="ru-RU" b="1" dirty="0" smtClean="0"/>
              <a:t>- педагогическую компетентность родителей в вопросах речевого развития ребенка, обучая  родителей конкретным приемам логопедической работы;</a:t>
            </a:r>
          </a:p>
          <a:p>
            <a:pPr lvl="0"/>
            <a:r>
              <a:rPr lang="ru-RU" b="1" dirty="0" smtClean="0"/>
              <a:t>заинтересовать родителей, пользоваться информационно-методическим стендом «Уголок логопеда» ;</a:t>
            </a:r>
          </a:p>
          <a:p>
            <a:pPr lvl="0"/>
            <a:r>
              <a:rPr lang="ru-RU" b="1" dirty="0" smtClean="0"/>
              <a:t>создание в уголке родителей  рубрики «Вы спрашиваете,  мы отвечаем».</a:t>
            </a:r>
          </a:p>
          <a:p>
            <a:pPr lvl="0"/>
            <a:r>
              <a:rPr lang="ru-RU" b="1" dirty="0" smtClean="0"/>
              <a:t>создать логопедическую копилку для родителей «Домашний логопед».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Принципы реализации проекта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 smtClean="0"/>
              <a:t>добровольности;</a:t>
            </a:r>
          </a:p>
          <a:p>
            <a:pPr lvl="0"/>
            <a:r>
              <a:rPr lang="ru-RU" b="1" dirty="0" smtClean="0"/>
              <a:t>значимости (выбранные темы актуальны и принимаемы);</a:t>
            </a:r>
          </a:p>
          <a:p>
            <a:pPr lvl="0"/>
            <a:r>
              <a:rPr lang="ru-RU" b="1" dirty="0" smtClean="0"/>
              <a:t>вариативности форм и методов;</a:t>
            </a:r>
          </a:p>
          <a:p>
            <a:pPr lvl="0"/>
            <a:r>
              <a:rPr lang="ru-RU" b="1" dirty="0" smtClean="0"/>
              <a:t>научности;</a:t>
            </a:r>
          </a:p>
          <a:p>
            <a:pPr lvl="0"/>
            <a:r>
              <a:rPr lang="ru-RU" b="1" dirty="0" smtClean="0"/>
              <a:t>непрерывности и целостности;</a:t>
            </a:r>
          </a:p>
          <a:p>
            <a:pPr lvl="0"/>
            <a:r>
              <a:rPr lang="ru-RU" b="1" dirty="0" smtClean="0"/>
              <a:t>комплексности;</a:t>
            </a:r>
          </a:p>
          <a:p>
            <a:pPr lvl="0"/>
            <a:r>
              <a:rPr lang="ru-RU" b="1" dirty="0" smtClean="0"/>
              <a:t>принцип содействия и  сотворчества детей, педагогов и родителей в совместном процессе «дети – родители – сотрудники»;</a:t>
            </a:r>
          </a:p>
          <a:p>
            <a:pPr lvl="0"/>
            <a:r>
              <a:rPr lang="ru-RU" b="1" dirty="0" smtClean="0"/>
              <a:t>единство содержания форм и методов работы ;</a:t>
            </a:r>
          </a:p>
          <a:p>
            <a:pPr lvl="0"/>
            <a:r>
              <a:rPr lang="ru-RU" b="1" dirty="0" smtClean="0"/>
              <a:t>личностно-ориентированный подход в процессе воспитания и обучения; </a:t>
            </a:r>
          </a:p>
          <a:p>
            <a:pPr lvl="0"/>
            <a:r>
              <a:rPr lang="ru-RU" b="1" dirty="0" smtClean="0"/>
              <a:t>принцип системности и последовательности;</a:t>
            </a:r>
          </a:p>
          <a:p>
            <a:pPr lvl="0"/>
            <a:r>
              <a:rPr lang="ru-RU" b="1" dirty="0" smtClean="0"/>
              <a:t>постоянства обратной связи;</a:t>
            </a:r>
          </a:p>
          <a:p>
            <a:pPr lvl="0"/>
            <a:r>
              <a:rPr lang="ru-RU" b="1" dirty="0" smtClean="0"/>
              <a:t>открытости;</a:t>
            </a:r>
          </a:p>
          <a:p>
            <a:pPr lvl="0"/>
            <a:r>
              <a:rPr lang="ru-RU" b="1" dirty="0" smtClean="0"/>
              <a:t>конфиденциальности.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 проекте: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rgbClr val="C00000"/>
                </a:solidFill>
              </a:rPr>
              <a:t>Тип проекта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(по основным сферам деятельности ) - социальный.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Вид проекта:</a:t>
            </a:r>
            <a:r>
              <a:rPr lang="ru-RU" dirty="0" smtClean="0">
                <a:solidFill>
                  <a:srgbClr val="C00000"/>
                </a:solidFill>
              </a:rPr>
              <a:t> </a:t>
            </a:r>
            <a:r>
              <a:rPr lang="ru-RU" dirty="0" smtClean="0"/>
              <a:t> практико-ориентированный, открытый.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Субъекты проекта: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учитель – логопед , воспитатели, дети старшей группы, их родители.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Продолжительность: </a:t>
            </a:r>
            <a:r>
              <a:rPr lang="ru-RU" dirty="0" smtClean="0"/>
              <a:t>долгосрочный.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Сроки реализации:</a:t>
            </a:r>
            <a:r>
              <a:rPr lang="ru-RU" b="1" dirty="0" smtClean="0"/>
              <a:t> </a:t>
            </a:r>
            <a:r>
              <a:rPr lang="ru-RU" dirty="0" smtClean="0"/>
              <a:t>сентябрь 2014 г. – май 2015 г.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714356"/>
            <a:ext cx="7140922" cy="72547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Описание проекта: стратегия и механизм достижения поставленной цели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571612"/>
            <a:ext cx="7862150" cy="500066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400" b="1" i="1" dirty="0" smtClean="0"/>
          </a:p>
          <a:p>
            <a:pPr>
              <a:buNone/>
            </a:pPr>
            <a:r>
              <a:rPr lang="ru-RU" sz="1800" b="1" i="1" dirty="0" smtClean="0"/>
              <a:t>1 этап – подготовительный (информационно-аналитический). </a:t>
            </a:r>
            <a:endParaRPr lang="ru-RU" sz="1800" b="1" dirty="0" smtClean="0"/>
          </a:p>
          <a:p>
            <a:pPr>
              <a:buNone/>
            </a:pPr>
            <a:r>
              <a:rPr lang="ru-RU" sz="1800" b="1" i="1" dirty="0" smtClean="0"/>
              <a:t>Задачи:</a:t>
            </a:r>
            <a:endParaRPr lang="ru-RU" sz="1800" b="1" dirty="0" smtClean="0"/>
          </a:p>
          <a:p>
            <a:r>
              <a:rPr lang="ru-RU" sz="1800" b="1" dirty="0" smtClean="0"/>
              <a:t>-установить контакт с родителями для близкого знакомства с особенностями семейного воспитания ;</a:t>
            </a:r>
          </a:p>
          <a:p>
            <a:r>
              <a:rPr lang="ru-RU" sz="1800" b="1" dirty="0" smtClean="0"/>
              <a:t>- выяснить образовательные потребности родителей и уровень их компетентности в вопросах речевого развития, установить контакт с ее членами, согласовать воспитательное воздействие на ребенка;</a:t>
            </a:r>
          </a:p>
          <a:p>
            <a:r>
              <a:rPr lang="ru-RU" sz="1800" b="1" dirty="0" smtClean="0"/>
              <a:t>-разработать методические материалы для реализации проекта;</a:t>
            </a:r>
          </a:p>
          <a:p>
            <a:r>
              <a:rPr lang="ru-RU" sz="1800" b="1" dirty="0" smtClean="0"/>
              <a:t>-начать сбор методических материалов (информационный банк) для копилки “Домашний логопед”;</a:t>
            </a:r>
          </a:p>
          <a:p>
            <a:r>
              <a:rPr lang="ru-RU" sz="1800" b="1" dirty="0" smtClean="0"/>
              <a:t>- выработать и принять единые требования, </a:t>
            </a: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предъявляемые </a:t>
            </a:r>
            <a:r>
              <a:rPr lang="ru-RU" sz="1800" b="1" dirty="0" smtClean="0"/>
              <a:t>к родителям и ребёнку, в </a:t>
            </a:r>
            <a:r>
              <a:rPr lang="ru-RU" sz="1800" b="1" dirty="0" smtClean="0"/>
              <a:t>вопросах</a:t>
            </a:r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речевого развития.</a:t>
            </a:r>
          </a:p>
        </p:txBody>
      </p:sp>
      <p:pic>
        <p:nvPicPr>
          <p:cNvPr id="10242" name="Picture 2" descr="Новости: Информация об общегородском родительском собрании :: Управление образования администрации города Иван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857760"/>
            <a:ext cx="2219020" cy="16729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1096</Words>
  <PresentationFormat>Экран (4:3)</PresentationFormat>
  <Paragraphs>146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 Муниципальное бюджетное дошкольное образовательное учреждение детский сад компенсирующего вида № 294</vt:lpstr>
      <vt:lpstr>Слайд 2</vt:lpstr>
      <vt:lpstr> Практическая значимость проекта заключается в том, что: </vt:lpstr>
      <vt:lpstr>Актуальность проекта</vt:lpstr>
      <vt:lpstr>Цель проекта : </vt:lpstr>
      <vt:lpstr> Задачи: </vt:lpstr>
      <vt:lpstr> Принципы реализации проекта </vt:lpstr>
      <vt:lpstr>О проекте:</vt:lpstr>
      <vt:lpstr>Описание проекта: стратегия и механизм достижения поставленной цели</vt:lpstr>
      <vt:lpstr>   2 этап – основной (практический). Задачи:  </vt:lpstr>
      <vt:lpstr> Средства и методы проекта: </vt:lpstr>
      <vt:lpstr>  3 этап – заключительный  (контрольно-диагностический).  Задачи: </vt:lpstr>
      <vt:lpstr> Ожидаемые результаты: </vt:lpstr>
      <vt:lpstr>Эффективность данных результатов </vt:lpstr>
      <vt:lpstr>Дальнейшая перспектива.</vt:lpstr>
      <vt:lpstr> Список литературы: 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 ДПО «Нижегородский институт образования»</dc:title>
  <dc:creator>Парадиз</dc:creator>
  <cp:lastModifiedBy>Пользователь Windows</cp:lastModifiedBy>
  <cp:revision>28</cp:revision>
  <dcterms:created xsi:type="dcterms:W3CDTF">2014-10-13T15:11:38Z</dcterms:created>
  <dcterms:modified xsi:type="dcterms:W3CDTF">2015-03-25T17:45:13Z</dcterms:modified>
</cp:coreProperties>
</file>