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2" r:id="rId10"/>
    <p:sldId id="28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11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2989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3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03CB6-1944-4242-877A-A876D3F5309E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D00FE-7361-4286-BC3D-19B362D562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191006" y="878422"/>
            <a:ext cx="4471669" cy="3160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ru-RU"/>
          </a:p>
        </p:txBody>
      </p:sp>
      <p:sp>
        <p:nvSpPr>
          <p:cNvPr id="2560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61392" y="4350018"/>
            <a:ext cx="4720816" cy="3493321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2296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  <a:cs typeface="Times New Roman" pitchFamily="18" charset="0"/>
              </a:rPr>
              <a:t>Сорок минут с деепричастием……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26881" y="296671"/>
            <a:ext cx="8652960" cy="1058512"/>
          </a:xfrm>
        </p:spPr>
        <p:txBody>
          <a:bodyPr lIns="82945" tIns="41473" rIns="82945">
            <a:normAutofit/>
          </a:bodyPr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  <a:defRPr/>
            </a:pPr>
            <a:r>
              <a:rPr lang="en-GB" sz="48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Зачем </a:t>
            </a:r>
            <a:r>
              <a:rPr lang="en-GB" sz="4800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мне</a:t>
            </a:r>
            <a:r>
              <a:rPr lang="en-GB" sz="4800" dirty="0" smtClean="0">
                <a:solidFill>
                  <a:schemeClr val="bg1">
                    <a:lumMod val="95000"/>
                  </a:schemeClr>
                </a:solidFill>
                <a:latin typeface="Cambria" pitchFamily="18" charset="0"/>
              </a:rPr>
              <a:t> это необходимо ???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245120" y="2776611"/>
            <a:ext cx="653760" cy="6523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5400" dirty="0">
                <a:solidFill>
                  <a:schemeClr val="bg1"/>
                </a:solidFill>
                <a:latin typeface="Cambria" pitchFamily="18" charset="0"/>
              </a:rPr>
              <a:t>Я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4898880" y="1468955"/>
            <a:ext cx="2939040" cy="816566"/>
          </a:xfrm>
          <a:prstGeom prst="wedgeRoundRectCallout">
            <a:avLst>
              <a:gd name="adj1" fmla="val -53495"/>
              <a:gd name="adj2" fmla="val 144278"/>
              <a:gd name="adj3" fmla="val 16667"/>
            </a:avLst>
          </a:prstGeom>
          <a:solidFill>
            <a:schemeClr val="bg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dirty="0">
                <a:solidFill>
                  <a:srgbClr val="000080"/>
                </a:solidFill>
              </a:rPr>
              <a:t> </a:t>
            </a:r>
            <a:endParaRPr lang="en-GB" dirty="0">
              <a:solidFill>
                <a:srgbClr val="000080"/>
              </a:solidFill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785786" y="1643050"/>
            <a:ext cx="3428640" cy="979303"/>
          </a:xfrm>
          <a:prstGeom prst="wedgeRoundRectCallout">
            <a:avLst>
              <a:gd name="adj1" fmla="val 59351"/>
              <a:gd name="adj2" fmla="val 80672"/>
              <a:gd name="adj3" fmla="val 16667"/>
            </a:avLst>
          </a:prstGeom>
          <a:solidFill>
            <a:schemeClr val="bg1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cs typeface="Lucida Sans Unicode" charset="0"/>
              </a:rPr>
              <a:t>учусь определять различные</a:t>
            </a:r>
          </a:p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cs typeface="Lucida Sans Unicode" charset="0"/>
              </a:rPr>
              <a:t>пути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cs typeface="Lucida Sans Unicode" charset="0"/>
              </a:rPr>
              <a:t> </a:t>
            </a: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cs typeface="Lucida Sans Unicode" charset="0"/>
              </a:rPr>
              <a:t>решения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cs typeface="Lucida Sans Unicode" charset="0"/>
              </a:rPr>
              <a:t>  учебных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Lucida Sans Unicode" charset="0"/>
              </a:rPr>
              <a:t>задач</a:t>
            </a:r>
            <a:endParaRPr lang="en-GB" dirty="0">
              <a:solidFill>
                <a:srgbClr val="000080"/>
              </a:solidFill>
              <a:cs typeface="Lucida Sans Unicode" charset="0"/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5715361" y="3102086"/>
            <a:ext cx="3101760" cy="1143480"/>
          </a:xfrm>
          <a:prstGeom prst="wedgeEllipseCallout">
            <a:avLst>
              <a:gd name="adj1" fmla="val -81028"/>
              <a:gd name="adj2" fmla="val -28523"/>
            </a:avLst>
          </a:prstGeom>
          <a:solidFill>
            <a:schemeClr val="bg1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dirty="0">
                <a:cs typeface="Lucida Sans Unicode" charset="0"/>
              </a:rPr>
              <a:t>учусь корректировать время решения задания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142844" y="3500438"/>
            <a:ext cx="5388480" cy="2939349"/>
          </a:xfrm>
          <a:prstGeom prst="wedgeEllipseCallout">
            <a:avLst>
              <a:gd name="adj1" fmla="val 26306"/>
              <a:gd name="adj2" fmla="val -54208"/>
            </a:avLst>
          </a:prstGeom>
          <a:solidFill>
            <a:schemeClr val="bg1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lIns="81639" tIns="40820" rIns="81639" bIns="4082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000" dirty="0">
                <a:solidFill>
                  <a:srgbClr val="000080"/>
                </a:solidFill>
              </a:rPr>
              <a:t> </a:t>
            </a:r>
            <a:r>
              <a:rPr lang="ru-RU" sz="8700" dirty="0"/>
              <a:t>?</a:t>
            </a:r>
            <a:endParaRPr lang="en-GB" sz="87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1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24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29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34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252520" cy="4752528"/>
          </a:xfrm>
        </p:spPr>
        <p:txBody>
          <a:bodyPr>
            <a:noAutofit/>
          </a:bodyPr>
          <a:lstStyle/>
          <a:p>
            <a:pPr>
              <a:buClr>
                <a:srgbClr val="DE110C"/>
              </a:buClr>
              <a:buNone/>
            </a:pPr>
            <a:endParaRPr lang="ru-RU" sz="24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DE110C"/>
              </a:buClr>
              <a:buNone/>
            </a:pPr>
            <a:r>
              <a:rPr lang="ru-RU" sz="28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Снег с полей сошел </a:t>
            </a:r>
            <a:r>
              <a:rPr lang="ru-RU" sz="28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за одну неделю,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обнажив парящую землю.</a:t>
            </a:r>
            <a:endParaRPr lang="ru-RU" sz="28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DE110C"/>
              </a:buClr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Неистовствуя, мучаясь и бушуя</a:t>
            </a:r>
            <a:r>
              <a:rPr lang="ru-RU" sz="28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, из-за заборов ломится сирень.</a:t>
            </a:r>
          </a:p>
          <a:p>
            <a:pPr>
              <a:buClr>
                <a:srgbClr val="DE110C"/>
              </a:buClr>
              <a:buNone/>
            </a:pPr>
            <a:r>
              <a:rPr lang="ru-RU" sz="28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Среди листвы работал соловей.</a:t>
            </a:r>
          </a:p>
          <a:p>
            <a:pPr>
              <a:buClr>
                <a:srgbClr val="DE110C"/>
              </a:buClr>
              <a:buNone/>
            </a:pPr>
            <a:r>
              <a:rPr lang="ru-RU" sz="28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Всю ночь работал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рук не покладая</a:t>
            </a:r>
            <a:r>
              <a:rPr lang="ru-RU" sz="28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.</a:t>
            </a:r>
          </a:p>
          <a:p>
            <a:pPr>
              <a:buClr>
                <a:srgbClr val="DE110C"/>
              </a:buClr>
              <a:buNone/>
            </a:pPr>
            <a:r>
              <a:rPr lang="ru-RU" sz="28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Весна вступала в свои права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нехотя.</a:t>
            </a:r>
            <a:endParaRPr lang="ru-RU" sz="28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Рассмотрим следующие примеры:</a:t>
            </a:r>
            <a:r>
              <a:rPr lang="ru-RU" b="1" dirty="0" smtClean="0">
                <a:solidFill>
                  <a:srgbClr val="DE110C"/>
                </a:solidFill>
                <a:latin typeface="+mn-lt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DE110C"/>
                </a:solidFill>
                <a:latin typeface="+mn-lt"/>
                <a:cs typeface="Times New Roman" pitchFamily="18" charset="0"/>
              </a:rPr>
            </a:br>
            <a:r>
              <a:rPr lang="ru-RU" b="1" dirty="0" smtClean="0">
                <a:solidFill>
                  <a:srgbClr val="DE110C"/>
                </a:solidFill>
                <a:latin typeface="+mn-lt"/>
                <a:cs typeface="Times New Roman" pitchFamily="18" charset="0"/>
              </a:rPr>
              <a:t> </a:t>
            </a:r>
            <a:endParaRPr lang="ru-RU" b="1" dirty="0">
              <a:solidFill>
                <a:srgbClr val="DE110C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Он ринулся вниз по крутому склону оврага очертя голову.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Судя по всему, весна будет ранняя.</a:t>
            </a:r>
            <a:endParaRPr lang="ru-RU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Вопросы на засыпку. 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Осветив черепицу на крыше и согрев древесину сосны поднимается выше и выше запоздалое солнце весны.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Он сидел против меня облокотившись на перила и притянув к себе ветку сирени обрывал с нее листья.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ambria"/>
                <a:cs typeface="Times New Roman" pitchFamily="18" charset="0"/>
              </a:rPr>
              <a:t>Вопросы на засыпку. 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None/>
            </a:pPr>
            <a:endParaRPr lang="ru-RU" sz="36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За Москвой-рекой алея вставал рассвет.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Страшная туча надвигалась не спеша.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ambria"/>
                <a:cs typeface="Times New Roman" pitchFamily="18" charset="0"/>
              </a:rPr>
              <a:t>Вопросы на засыпку.</a:t>
            </a:r>
            <a:r>
              <a:rPr lang="ru-RU" b="1" dirty="0" smtClean="0">
                <a:solidFill>
                  <a:srgbClr val="DE110C"/>
                </a:solidFill>
                <a:latin typeface="Cambria"/>
                <a:cs typeface="Times New Roman" pitchFamily="18" charset="0"/>
              </a:rPr>
              <a:t> </a:t>
            </a:r>
            <a:endParaRPr lang="ru-RU" b="1" dirty="0">
              <a:solidFill>
                <a:srgbClr val="DE110C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Он читал лежа.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Он читал лежа на диване.</a:t>
            </a:r>
            <a:endParaRPr lang="ru-RU" sz="32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ambria"/>
                <a:cs typeface="Times New Roman" pitchFamily="18" charset="0"/>
              </a:rPr>
              <a:t>Вопросы на засыпку. 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Бешено звенела гитара дробно стучали каблуки на столе и в шкафу дребезжала посуда а среди кухни огнём пылал Цыганок реял коршуном размахнув руки точно крылья незаметно передвигая ноги; гикнув приседал на пол и метался золотистым стрижом освещая все вокруг блеском шёлка содрогаясь и струясь словно горел и плавился.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                                         (М.Горький)</a:t>
            </a:r>
          </a:p>
          <a:p>
            <a:pPr>
              <a:buNone/>
            </a:pPr>
            <a:endParaRPr lang="ru-RU" sz="3200" dirty="0">
              <a:latin typeface="+mn-lt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Задание для 1 группы: 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 fontScale="92500"/>
          </a:bodyPr>
          <a:lstStyle/>
          <a:p>
            <a:pPr>
              <a:buClr>
                <a:schemeClr val="bg1"/>
              </a:buClr>
              <a:buNone/>
            </a:pPr>
            <a:r>
              <a:rPr lang="ru-RU" sz="3200" dirty="0" smtClean="0">
                <a:solidFill>
                  <a:schemeClr val="bg1"/>
                </a:solidFill>
                <a:latin typeface="+mn-lt"/>
              </a:rPr>
              <a:t>   Исправьте ошибки в употреблении деепричастного оборота:</a:t>
            </a: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Сидя у костра и слушая треск сучьев, мне вспомнилась такая же звездная ночь на Днепре.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Подходя к лесу, мне стало страшно.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Покоряя неизведанные земли, русскими  путешественниками двигало стремление познать красоту дикого мира.</a:t>
            </a:r>
          </a:p>
          <a:p>
            <a:pPr>
              <a:buNone/>
            </a:pPr>
            <a:endParaRPr lang="ru-RU" sz="3200" dirty="0">
              <a:latin typeface="+mn-lt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Задание для 2 группы: </a:t>
            </a:r>
            <a:b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Поработаем редакторами...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None/>
            </a:pPr>
            <a:r>
              <a:rPr lang="ru-RU" sz="3200" dirty="0" smtClean="0">
                <a:latin typeface="+mn-lt"/>
              </a:rPr>
              <a:t>   </a:t>
            </a:r>
            <a:r>
              <a:rPr lang="ru-RU" sz="3200" dirty="0" smtClean="0">
                <a:solidFill>
                  <a:schemeClr val="bg1"/>
                </a:solidFill>
                <a:latin typeface="+mn-lt"/>
              </a:rPr>
              <a:t>Придумайте предложения, используя  следующие деепричастные обороты:</a:t>
            </a: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…слегка покачиваясь на ветру…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Пробыв в деревне все лето…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…сверкая на солнце…</a:t>
            </a:r>
          </a:p>
          <a:p>
            <a:pPr>
              <a:buClr>
                <a:schemeClr val="bg1"/>
              </a:buClr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  <a:buNone/>
            </a:pPr>
            <a:endParaRPr lang="ru-RU" sz="32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Задание для 3 группы: </a:t>
            </a:r>
            <a:b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В творческом поиске.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  <a:latin typeface="+mn-lt"/>
              </a:rPr>
              <a:t>   «</a:t>
            </a: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Соберите»предложения</a:t>
            </a:r>
            <a:r>
              <a:rPr lang="ru-RU" sz="3200" dirty="0" smtClean="0">
                <a:solidFill>
                  <a:schemeClr val="bg1"/>
                </a:solidFill>
                <a:latin typeface="+mn-lt"/>
              </a:rPr>
              <a:t>.</a:t>
            </a: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Задание для 4 группы: </a:t>
            </a:r>
            <a:b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«Мозаика».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505" y="2780928"/>
          <a:ext cx="8928992" cy="3140968"/>
        </p:xfrm>
        <a:graphic>
          <a:graphicData uri="http://schemas.openxmlformats.org/drawingml/2006/table">
            <a:tbl>
              <a:tblPr/>
              <a:tblGrid>
                <a:gridCol w="4446017"/>
                <a:gridCol w="4482975"/>
              </a:tblGrid>
              <a:tr h="1046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Под голубыми небесами, великолепными коврами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поджидая пряла сидя у окна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Раз царевна молодая, милых братьев поджидая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ворча сердито кусая длинный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ус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 Буря мглою небо кроет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блестя на солнце снег лежит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Кто штык точил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</a:rPr>
                        <a:t> Вихри снежные крутя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36724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Весна шла в блеске. На обрыве,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низвергаясь к реке,</a:t>
            </a:r>
            <a:r>
              <a:rPr lang="ru-RU" sz="28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засияли многочисленные ручейки. Лопнули почки на вербах. Потом зацвели березы,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распустив черно-желтые хрупкие серьги</a:t>
            </a:r>
            <a:r>
              <a:rPr lang="ru-RU" sz="28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. Набухли почки осин. Сосновый бор проснулся, посветлел и позеленел,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плотной стеной окружив поляну.</a:t>
            </a:r>
            <a:endParaRPr lang="ru-RU" sz="28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Анализ текста: 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bg1"/>
              </a:buClr>
              <a:buNone/>
            </a:pPr>
            <a:r>
              <a:rPr lang="ru-RU" sz="33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Не обособляются</a:t>
            </a:r>
            <a:r>
              <a:rPr lang="ru-RU" sz="33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</a:t>
            </a:r>
          </a:p>
          <a:p>
            <a:pPr>
              <a:buClr>
                <a:schemeClr val="bg1"/>
              </a:buClr>
              <a:buNone/>
            </a:pPr>
            <a:r>
              <a:rPr lang="ru-RU" sz="33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1) Одиночные деепричастия, если стоят после сказуемого в конце предложения, тесно сливаются с ним по смыслу, отвечают на вопросы: </a:t>
            </a:r>
            <a:r>
              <a:rPr lang="ru-RU" sz="3300" dirty="0" smtClean="0">
                <a:solidFill>
                  <a:schemeClr val="bg1"/>
                </a:solidFill>
                <a:cs typeface="Times New Roman" pitchFamily="18" charset="0"/>
              </a:rPr>
              <a:t>К</a:t>
            </a:r>
            <a:r>
              <a:rPr lang="ru-RU" sz="33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ак? Каким образом? В каком положении?</a:t>
            </a:r>
          </a:p>
          <a:p>
            <a:pPr>
              <a:buClr>
                <a:schemeClr val="bg1"/>
              </a:buClr>
            </a:pPr>
            <a:r>
              <a:rPr lang="ru-RU" sz="3300" b="1" i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Он шёл прихрамывая. (прихрамывал)</a:t>
            </a:r>
            <a:endParaRPr lang="ru-RU" sz="33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  <a:buNone/>
            </a:pPr>
            <a:r>
              <a:rPr lang="ru-RU" sz="33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2) Одиночные деепричастия ,перешедшие в наречия: </a:t>
            </a:r>
            <a:r>
              <a:rPr lang="ru-RU" sz="3300" b="1" i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лёжа, стоя, сидя, молча, не спеша, нехотя,  шутя.</a:t>
            </a:r>
            <a:endParaRPr lang="ru-RU" sz="33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</a:pPr>
            <a:r>
              <a:rPr lang="ru-RU" sz="3300" b="1" i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Нельзя читать лёжа.    </a:t>
            </a:r>
            <a:endParaRPr lang="ru-RU" sz="33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  <a:buNone/>
            </a:pPr>
            <a:r>
              <a:rPr lang="ru-RU" sz="33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3) Деепричастные обороты, представляющие собой фразеологические обороты.</a:t>
            </a:r>
          </a:p>
          <a:p>
            <a:pPr>
              <a:buClr>
                <a:schemeClr val="bg1"/>
              </a:buClr>
            </a:pPr>
            <a:r>
              <a:rPr lang="ru-RU" sz="3300" b="1" i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Он  трудился не покладая рук.</a:t>
            </a:r>
            <a:endParaRPr lang="ru-RU" sz="33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latin typeface="+mn-lt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+mn-lt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Вывод: 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 lnSpcReduction="10000"/>
          </a:bodyPr>
          <a:lstStyle/>
          <a:p>
            <a:pPr>
              <a:buClr>
                <a:schemeClr val="bg1"/>
              </a:buClr>
              <a:buNone/>
            </a:pPr>
            <a:r>
              <a:rPr lang="ru-RU" sz="3200" dirty="0" smtClean="0">
                <a:latin typeface="+mn-lt"/>
                <a:cs typeface="Times New Roman" pitchFamily="18" charset="0"/>
              </a:rPr>
              <a:t>   </a:t>
            </a: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Укажите количество запятых в каждом предложении</a:t>
            </a:r>
          </a:p>
          <a:p>
            <a:pPr>
              <a:buClr>
                <a:schemeClr val="bg1"/>
              </a:buClr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Грозовая туча сверкая молниями и издавая сердитый рокот спешила на северо-восток.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Снова  грянул раскат грома затопляя своими звуками всё вокруг и утробно пробурчав стих вдали.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Раскаты грома слышались уже  вдали постепенно стихая.</a:t>
            </a: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+mn-lt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Цифровой диктант для всех групп: 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1 группа 1-2 предложения.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2 группа 3-4 предложения.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3 группа 5-6 предложения.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4 группа 7-8 предложения. </a:t>
            </a: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  <a:buNone/>
            </a:pPr>
            <a:endParaRPr lang="ru-RU" sz="3200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DE110C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Работаем по учебнику: </a:t>
            </a:r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упр.508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 lnSpcReduction="10000"/>
          </a:bodyPr>
          <a:lstStyle/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1. Так медленно по скату гор, </a:t>
            </a:r>
            <a:r>
              <a:rPr lang="ru-RU" sz="32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на солнце искрами блистая</a:t>
            </a: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, спадает глыба снеговая. 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2. Весна в зазеленевшей роще ждет зари, дыханье затая, чутко внемлет шороху деревьев, зорко смотрит в темные поля.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3. Журавли, </a:t>
            </a:r>
            <a:r>
              <a:rPr lang="ru-RU" sz="32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друг друга  окликая</a:t>
            </a: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, осторожно тянутся гурьбой.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4. Отгорела наша рябина, </a:t>
            </a:r>
            <a:r>
              <a:rPr lang="ru-RU" sz="32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осыпаясь над белым окном</a:t>
            </a: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200" dirty="0" smtClean="0">
              <a:latin typeface="+mn-lt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+mn-lt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DE110C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Самопроверка: 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013176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5. Плачет  где-то иволга, </a:t>
            </a:r>
            <a:r>
              <a:rPr lang="ru-RU" sz="32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схоронясь в дупло,</a:t>
            </a: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только мне не плачется – на душе светло.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6. И легчайший туман побежал от реки, </a:t>
            </a:r>
            <a:r>
              <a:rPr lang="ru-RU" sz="32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опираясь на зыбкие, белые ноги</a:t>
            </a: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.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7. Сто облаков в поднебесье, </a:t>
            </a:r>
            <a:r>
              <a:rPr lang="ru-RU" sz="32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пылая красными рыбами</a:t>
            </a: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, к югу плывут.</a:t>
            </a: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8. И над всем блистающим Парижем дождь ме6тался, </a:t>
            </a:r>
            <a:r>
              <a:rPr lang="ru-RU" sz="32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гриву распустив</a:t>
            </a: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.</a:t>
            </a: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+mn-lt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DE110C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Самопроверка: 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 fontScale="70000" lnSpcReduction="20000"/>
          </a:bodyPr>
          <a:lstStyle/>
          <a:p>
            <a:pPr lvl="0">
              <a:buClr>
                <a:schemeClr val="bg1"/>
              </a:buClr>
            </a:pP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сегодня я узнал…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 lvl="0">
              <a:buClr>
                <a:schemeClr val="bg1"/>
              </a:buClr>
            </a:pP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было интересно…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 lvl="0">
              <a:buClr>
                <a:schemeClr val="bg1"/>
              </a:buClr>
            </a:pP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было трудно…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 lvl="0">
              <a:buClr>
                <a:schemeClr val="bg1"/>
              </a:buClr>
            </a:pP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я выполнял задания…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 lvl="0">
              <a:buClr>
                <a:schemeClr val="bg1"/>
              </a:buClr>
            </a:pP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я понял, что…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 lvl="0">
              <a:buClr>
                <a:schemeClr val="bg1"/>
              </a:buClr>
            </a:pP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теперь я могу…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 lvl="0">
              <a:buClr>
                <a:schemeClr val="bg1"/>
              </a:buClr>
            </a:pP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я почувствовал, что…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 lvl="0">
              <a:buClr>
                <a:schemeClr val="bg1"/>
              </a:buClr>
            </a:pP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я приобрел…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 lvl="0">
              <a:buClr>
                <a:schemeClr val="bg1"/>
              </a:buClr>
            </a:pP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я научился…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 lvl="0">
              <a:buClr>
                <a:schemeClr val="bg1"/>
              </a:buClr>
            </a:pP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у меня получилось …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 lvl="0">
              <a:buClr>
                <a:schemeClr val="bg1"/>
              </a:buClr>
            </a:pP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я смог…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 lvl="0">
              <a:buClr>
                <a:schemeClr val="bg1"/>
              </a:buClr>
            </a:pP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я попробую…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 lvl="0">
              <a:buClr>
                <a:schemeClr val="bg1"/>
              </a:buClr>
            </a:pP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меня удивило…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 lvl="0">
              <a:buClr>
                <a:schemeClr val="bg1"/>
              </a:buClr>
            </a:pPr>
            <a:r>
              <a:rPr lang="ru-RU" sz="3200" i="1" dirty="0" smtClean="0">
                <a:solidFill>
                  <a:schemeClr val="bg1"/>
                </a:solidFill>
                <a:latin typeface="+mn-lt"/>
              </a:rPr>
              <a:t>урок дал мне для жизни…</a:t>
            </a:r>
            <a:endParaRPr lang="ru-RU" sz="3200" dirty="0" smtClean="0">
              <a:solidFill>
                <a:schemeClr val="bg1"/>
              </a:solidFill>
              <a:latin typeface="+mn-lt"/>
            </a:endParaRP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DE110C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Рефлексия: 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871005">
            <a:off x="4276067" y="2819172"/>
            <a:ext cx="4464496" cy="1080120"/>
          </a:xfrm>
          <a:prstGeom prst="rect">
            <a:avLst/>
          </a:prstGeom>
        </p:spPr>
        <p:txBody>
          <a:bodyPr bIns="91440" anchor="b" anchorCtr="0">
            <a:normAutofit fontScale="600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4000" dirty="0" smtClean="0">
                <a:solidFill>
                  <a:schemeClr val="bg1"/>
                </a:solidFill>
              </a:rPr>
              <a:t>Выберите начало предложения  и продолжите высказывание.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500"/>
                            </p:stCondLst>
                            <p:childTnLst>
                              <p:par>
                                <p:cTn id="8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Для тех, кто набрал  ? баллов: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Найдите газетные заголовки, написанные в виде предложений, проведите их классификацию.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Для тех, кто набрал ? баллов: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Составить кластер  по теме «Обособление обстоятельств, выраженных деепричастием и деепричастным оборотом»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Для тех  кто набрал ? баллов: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    Упр. №</a:t>
            </a:r>
          </a:p>
          <a:p>
            <a:pPr>
              <a:buNone/>
            </a:pP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DE110C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Домашнее задание: 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Обособление – это……….</a:t>
            </a:r>
          </a:p>
          <a:p>
            <a:pPr>
              <a:buClr>
                <a:schemeClr val="bg1"/>
              </a:buClr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Обособляются……………</a:t>
            </a: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  <a:buNone/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</a:t>
            </a:r>
          </a:p>
          <a:p>
            <a:pPr>
              <a:buClr>
                <a:schemeClr val="bg1"/>
              </a:buClr>
              <a:buNone/>
            </a:pPr>
            <a:r>
              <a:rPr lang="ru-RU" b="1" dirty="0" smtClean="0">
                <a:solidFill>
                  <a:schemeClr val="bg1"/>
                </a:solidFill>
                <a:latin typeface="+mn-lt"/>
              </a:rPr>
              <a:t>    </a:t>
            </a:r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Слова для справок: </a:t>
            </a:r>
            <a:r>
              <a:rPr lang="ru-RU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выделение, обстоятельство, определение, приложение,  дополнение, голос, второстепенные члены предложения, на письме, при произношении.</a:t>
            </a:r>
          </a:p>
          <a:p>
            <a:pPr>
              <a:buNone/>
            </a:pPr>
            <a:endParaRPr lang="ru-RU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Задание для 1 группы: 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07504" y="2276872"/>
            <a:ext cx="8928992" cy="108012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2600" dirty="0" smtClean="0"/>
              <a:t>     </a:t>
            </a: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...выделение второстепенных членов предложения   голосом при произношении, знаками препинания на письме.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07504" y="3933056"/>
            <a:ext cx="8928992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...обстоятельства, определения, приложения, дополнения.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 lnSpcReduction="10000"/>
          </a:bodyPr>
          <a:lstStyle/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Обстоятельство – это……….</a:t>
            </a: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/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  <a:buNone/>
            </a:pPr>
            <a:r>
              <a:rPr lang="ru-RU" sz="3200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</a:t>
            </a:r>
          </a:p>
          <a:p>
            <a:pPr>
              <a:buClr>
                <a:schemeClr val="bg1"/>
              </a:buClr>
              <a:buNone/>
            </a:pPr>
            <a:r>
              <a:rPr lang="ru-RU" b="1" dirty="0" smtClean="0">
                <a:solidFill>
                  <a:schemeClr val="bg1"/>
                </a:solidFill>
                <a:latin typeface="+mn-lt"/>
              </a:rPr>
              <a:t>    </a:t>
            </a:r>
          </a:p>
          <a:p>
            <a:pPr>
              <a:buClr>
                <a:schemeClr val="bg1"/>
              </a:buClr>
              <a:buNone/>
            </a:pPr>
            <a:r>
              <a:rPr lang="ru-RU" b="1" dirty="0" smtClean="0">
                <a:solidFill>
                  <a:schemeClr val="bg1"/>
                </a:solidFill>
                <a:latin typeface="+mn-lt"/>
              </a:rPr>
              <a:t>    </a:t>
            </a:r>
          </a:p>
          <a:p>
            <a:pPr>
              <a:buClr>
                <a:schemeClr val="bg1"/>
              </a:buClr>
              <a:buNone/>
            </a:pPr>
            <a:endParaRPr lang="ru-RU" b="1" dirty="0" smtClean="0">
              <a:solidFill>
                <a:schemeClr val="bg1"/>
              </a:solidFill>
              <a:latin typeface="+mn-lt"/>
            </a:endParaRPr>
          </a:p>
          <a:p>
            <a:pPr>
              <a:buClr>
                <a:schemeClr val="bg1"/>
              </a:buClr>
              <a:buNone/>
            </a:pPr>
            <a:r>
              <a:rPr lang="ru-RU" b="1" dirty="0" smtClean="0">
                <a:solidFill>
                  <a:schemeClr val="bg1"/>
                </a:solidFill>
                <a:latin typeface="+mn-lt"/>
              </a:rPr>
              <a:t>    </a:t>
            </a:r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Слова для справок: </a:t>
            </a:r>
            <a:r>
              <a:rPr lang="ru-RU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второстепенный член предложения,  выражен, деепричастие, отвечает на вопросы, наречие, существительные с предлогами, деепричастный оборот.</a:t>
            </a:r>
          </a:p>
          <a:p>
            <a:pPr>
              <a:buClr>
                <a:schemeClr val="bg1"/>
              </a:buClr>
              <a:buNone/>
            </a:pPr>
            <a:endParaRPr lang="ru-RU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Задание для 2 группы: </a:t>
            </a:r>
            <a:endParaRPr lang="ru-RU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2420888"/>
            <a:ext cx="8928992" cy="194421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600" dirty="0" smtClean="0">
                <a:solidFill>
                  <a:schemeClr val="bg1"/>
                </a:solidFill>
              </a:rPr>
              <a:t>    </a:t>
            </a:r>
            <a:r>
              <a:rPr lang="ru-RU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...второстепенный член предложения, который отвечает на вопросы: Как? Каким образом? Где? Когда? Куда? Откуда? Почему? Зачем? Может быть выражено наречием, существительным с предлогом, деепричастием, деепричастным оборотом</a:t>
            </a:r>
            <a:r>
              <a:rPr lang="ru-RU" sz="2600" dirty="0" smtClean="0">
                <a:solidFill>
                  <a:schemeClr val="bg1"/>
                </a:solidFill>
              </a:rPr>
              <a:t>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Деепричастие – это……….</a:t>
            </a:r>
          </a:p>
          <a:p>
            <a:pPr>
              <a:buNone/>
            </a:pPr>
            <a:endParaRPr lang="ru-RU" sz="3200" dirty="0" smtClean="0">
              <a:solidFill>
                <a:schemeClr val="bg1">
                  <a:lumMod val="95000"/>
                </a:schemeClr>
              </a:solidFill>
              <a:latin typeface="+mn-lt"/>
              <a:cs typeface="Times New Roman" pitchFamily="18" charset="0"/>
            </a:endParaRPr>
          </a:p>
          <a:p>
            <a:pPr>
              <a:buNone/>
            </a:pPr>
            <a:endParaRPr lang="ru-RU" sz="3200" dirty="0" smtClean="0">
              <a:solidFill>
                <a:schemeClr val="bg1">
                  <a:lumMod val="95000"/>
                </a:schemeClr>
              </a:solidFill>
              <a:latin typeface="+mn-lt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    </a:t>
            </a: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    </a:t>
            </a:r>
          </a:p>
          <a:p>
            <a:pPr>
              <a:buNone/>
            </a:pPr>
            <a:endParaRPr lang="ru-RU" b="1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    </a:t>
            </a: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Слова для справок: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: форма глагола, отвечает на вопросы,  образуется, обстоятельство, суффиксы</a:t>
            </a:r>
            <a:r>
              <a:rPr lang="ru-RU" dirty="0" smtClean="0">
                <a:latin typeface="+mn-lt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+mn-lt"/>
            </a:endParaRPr>
          </a:p>
          <a:p>
            <a:pPr>
              <a:buNone/>
            </a:pPr>
            <a:endParaRPr lang="ru-RU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Задание для 3 группы: 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2420888"/>
            <a:ext cx="8928992" cy="194421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600" dirty="0" smtClean="0">
                <a:solidFill>
                  <a:schemeClr val="bg1">
                    <a:lumMod val="95000"/>
                  </a:schemeClr>
                </a:solidFill>
              </a:rPr>
              <a:t>    ..</a:t>
            </a:r>
            <a:r>
              <a:rPr lang="ru-RU" sz="2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.особая форма глагола, которая отвечает на вопросы: Что делая? Что сделав? Образуется путем добавления суффиксов –а, –я (несовершенный вид) и суффиксов –в,      –ши, –вши (совершенный вид). В предложении имеет синтаксическую роль обстоятельства. 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Деепричастный оборот – это……….</a:t>
            </a: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>
                  <a:lumMod val="95000"/>
                </a:schemeClr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>
                  <a:lumMod val="95000"/>
                </a:schemeClr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  <a:buNone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   </a:t>
            </a:r>
          </a:p>
          <a:p>
            <a:pPr>
              <a:buClr>
                <a:schemeClr val="bg1"/>
              </a:buClr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    </a:t>
            </a:r>
          </a:p>
          <a:p>
            <a:pPr>
              <a:buClr>
                <a:schemeClr val="bg1"/>
              </a:buClr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    </a:t>
            </a:r>
          </a:p>
          <a:p>
            <a:pPr>
              <a:buClr>
                <a:schemeClr val="bg1"/>
              </a:buClr>
              <a:buNone/>
            </a:pPr>
            <a:endParaRPr lang="ru-RU" b="1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  <a:p>
            <a:pPr>
              <a:buClr>
                <a:schemeClr val="bg1"/>
              </a:buClr>
              <a:buNone/>
            </a:pP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    </a:t>
            </a:r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Слова для справок: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зависимые слова, деепричастие, выделяется,  запятые.</a:t>
            </a:r>
          </a:p>
          <a:p>
            <a:pPr>
              <a:buNone/>
            </a:pPr>
            <a:endParaRPr lang="ru-RU" dirty="0" smtClean="0">
              <a:latin typeface="+mn-lt"/>
            </a:endParaRPr>
          </a:p>
          <a:p>
            <a:pPr>
              <a:buNone/>
            </a:pPr>
            <a:endParaRPr lang="ru-RU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Задание для 4 группы: 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2420888"/>
            <a:ext cx="8928992" cy="194421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ru-RU" sz="2600" dirty="0" smtClean="0"/>
              <a:t>    </a:t>
            </a:r>
            <a:r>
              <a:rPr lang="ru-RU" sz="2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...деепричастие с зависимыми словами, которое на письме выделяется запятыми.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512" y="1772816"/>
            <a:ext cx="9144000" cy="508518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Clr>
                <a:schemeClr val="bg1"/>
              </a:buClr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Calibri"/>
                <a:cs typeface="Times New Roman" pitchFamily="18" charset="0"/>
              </a:rPr>
              <a:t>Деепричастие образуется от глагола</a:t>
            </a:r>
          </a:p>
          <a:p>
            <a:pPr>
              <a:lnSpc>
                <a:spcPct val="115000"/>
              </a:lnSpc>
              <a:spcAft>
                <a:spcPts val="0"/>
              </a:spcAft>
              <a:buClr>
                <a:schemeClr val="bg1"/>
              </a:buClr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Деепричастие в предложении может быть определением</a:t>
            </a:r>
          </a:p>
          <a:p>
            <a:pPr>
              <a:lnSpc>
                <a:spcPct val="115000"/>
              </a:lnSpc>
              <a:spcAft>
                <a:spcPts val="0"/>
              </a:spcAft>
              <a:buClr>
                <a:schemeClr val="bg1"/>
              </a:buClr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Деепричастия бывают будущего времени</a:t>
            </a:r>
          </a:p>
          <a:p>
            <a:pPr>
              <a:lnSpc>
                <a:spcPct val="115000"/>
              </a:lnSpc>
              <a:spcAft>
                <a:spcPts val="0"/>
              </a:spcAft>
              <a:buClr>
                <a:schemeClr val="bg1"/>
              </a:buClr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Деепричастия имеют окончания</a:t>
            </a:r>
          </a:p>
          <a:p>
            <a:pPr>
              <a:lnSpc>
                <a:spcPct val="115000"/>
              </a:lnSpc>
              <a:spcAft>
                <a:spcPts val="0"/>
              </a:spcAft>
              <a:buClr>
                <a:schemeClr val="bg1"/>
              </a:buClr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Деепричастия –неизменяемая форма глагола</a:t>
            </a:r>
          </a:p>
          <a:p>
            <a:pPr>
              <a:lnSpc>
                <a:spcPct val="115000"/>
              </a:lnSpc>
              <a:spcAft>
                <a:spcPts val="0"/>
              </a:spcAft>
              <a:buClr>
                <a:schemeClr val="bg1"/>
              </a:buClr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Деепричастие в предложении является обстоятельством</a:t>
            </a:r>
          </a:p>
          <a:p>
            <a:pPr>
              <a:lnSpc>
                <a:spcPct val="115000"/>
              </a:lnSpc>
              <a:spcAft>
                <a:spcPts val="0"/>
              </a:spcAft>
              <a:buClr>
                <a:schemeClr val="bg1"/>
              </a:buClr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Деепричастие совмещает признаки глагола и наречия</a:t>
            </a:r>
          </a:p>
          <a:p>
            <a:pPr>
              <a:lnSpc>
                <a:spcPct val="115000"/>
              </a:lnSpc>
              <a:spcAft>
                <a:spcPts val="0"/>
              </a:spcAft>
              <a:buClr>
                <a:schemeClr val="bg1"/>
              </a:buClr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Обстоятельство может быть выражено  причастным оборотом</a:t>
            </a:r>
          </a:p>
          <a:p>
            <a:pPr>
              <a:lnSpc>
                <a:spcPct val="115000"/>
              </a:lnSpc>
              <a:spcAft>
                <a:spcPts val="0"/>
              </a:spcAft>
              <a:buClr>
                <a:schemeClr val="bg1"/>
              </a:buClr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Деепричастный оборот является обстоятельством</a:t>
            </a:r>
          </a:p>
          <a:p>
            <a:pPr>
              <a:lnSpc>
                <a:spcPct val="115000"/>
              </a:lnSpc>
              <a:buClr>
                <a:schemeClr val="bg1"/>
              </a:buClr>
            </a:pPr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Calibri"/>
                <a:cs typeface="Times New Roman" pitchFamily="18" charset="0"/>
              </a:rPr>
              <a:t>Деепричастие может иметь при себе зависимые слова</a:t>
            </a:r>
            <a:endParaRPr lang="ru-RU" sz="2400" dirty="0">
              <a:solidFill>
                <a:schemeClr val="bg1">
                  <a:lumMod val="95000"/>
                </a:schemeClr>
              </a:solidFill>
              <a:latin typeface="+mn-lt"/>
              <a:ea typeface="Calibri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Верно ли это утверждение?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460432" y="1412776"/>
            <a:ext cx="504056" cy="5445224"/>
          </a:xfrm>
          <a:prstGeom prst="rect">
            <a:avLst/>
          </a:prstGeom>
        </p:spPr>
        <p:txBody>
          <a:bodyPr bIns="91440" anchor="b" anchorCtr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+++-++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988840"/>
            <a:ext cx="6264696" cy="3960440"/>
          </a:xfrm>
        </p:spPr>
        <p:txBody>
          <a:bodyPr>
            <a:noAutofit/>
          </a:bodyPr>
          <a:lstStyle/>
          <a:p>
            <a:pPr algn="just">
              <a:buClr>
                <a:schemeClr val="bg1"/>
              </a:buClr>
            </a:pPr>
            <a:r>
              <a:rPr lang="ru-RU" sz="48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«5»- ошибок нет.</a:t>
            </a:r>
          </a:p>
          <a:p>
            <a:pPr algn="just">
              <a:buClr>
                <a:schemeClr val="bg1"/>
              </a:buClr>
            </a:pPr>
            <a:r>
              <a:rPr lang="ru-RU" sz="48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«4» -1 ошибка.</a:t>
            </a:r>
          </a:p>
          <a:p>
            <a:pPr algn="just">
              <a:buClr>
                <a:schemeClr val="bg1"/>
              </a:buClr>
            </a:pPr>
            <a:r>
              <a:rPr lang="ru-RU" sz="48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«3» - 2-3 ошибки.</a:t>
            </a:r>
            <a:endParaRPr lang="ru-RU" sz="4800" dirty="0">
              <a:solidFill>
                <a:schemeClr val="bg1">
                  <a:lumMod val="9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Проверка: 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1"/>
              </a:buClr>
              <a:buNone/>
            </a:pPr>
            <a:endParaRPr lang="ru-RU" sz="3200" dirty="0" smtClean="0">
              <a:solidFill>
                <a:schemeClr val="bg1">
                  <a:lumMod val="95000"/>
                </a:schemeClr>
              </a:solidFill>
              <a:latin typeface="+mn-lt"/>
              <a:cs typeface="Times New Roman" pitchFamily="18" charset="0"/>
            </a:endParaRPr>
          </a:p>
          <a:p>
            <a:pPr>
              <a:buClr>
                <a:schemeClr val="bg1"/>
              </a:buClr>
            </a:pP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Рассмотреть</a:t>
            </a:r>
          </a:p>
          <a:p>
            <a:pPr>
              <a:buClr>
                <a:schemeClr val="bg1"/>
              </a:buClr>
            </a:pP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Формировать</a:t>
            </a:r>
          </a:p>
          <a:p>
            <a:pPr>
              <a:buClr>
                <a:schemeClr val="bg1"/>
              </a:buClr>
            </a:pP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Работать над</a:t>
            </a:r>
            <a:endParaRPr lang="ru-RU" sz="3200" dirty="0" smtClean="0">
              <a:solidFill>
                <a:schemeClr val="bg1">
                  <a:lumMod val="95000"/>
                </a:schemeClr>
              </a:solidFill>
              <a:latin typeface="+mn-lt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  <a:latin typeface="+mn-lt"/>
                <a:cs typeface="Times New Roman" pitchFamily="18" charset="0"/>
              </a:rPr>
              <a:t>ЦЕЛИ: 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792</TotalTime>
  <Words>1178</Words>
  <Application>Microsoft Office PowerPoint</Application>
  <PresentationFormat>Экран (4:3)</PresentationFormat>
  <Paragraphs>182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Бумажная</vt:lpstr>
      <vt:lpstr> Сорок минут с деепричастием……</vt:lpstr>
      <vt:lpstr>Анализ текста: </vt:lpstr>
      <vt:lpstr>Задание для 1 группы: </vt:lpstr>
      <vt:lpstr>Задание для 2 группы: </vt:lpstr>
      <vt:lpstr>Задание для 3 группы: </vt:lpstr>
      <vt:lpstr>Задание для 4 группы: </vt:lpstr>
      <vt:lpstr>Верно ли это утверждение?</vt:lpstr>
      <vt:lpstr>Проверка: </vt:lpstr>
      <vt:lpstr>ЦЕЛИ: </vt:lpstr>
      <vt:lpstr>Зачем мне это необходимо ???</vt:lpstr>
      <vt:lpstr>Рассмотрим следующие примеры:  </vt:lpstr>
      <vt:lpstr>Вопросы на засыпку. </vt:lpstr>
      <vt:lpstr>Вопросы на засыпку. </vt:lpstr>
      <vt:lpstr>Вопросы на засыпку. </vt:lpstr>
      <vt:lpstr>Вопросы на засыпку. </vt:lpstr>
      <vt:lpstr>Задание для 1 группы: </vt:lpstr>
      <vt:lpstr>Задание для 2 группы:  Поработаем редакторами...</vt:lpstr>
      <vt:lpstr>Задание для 3 группы:  В творческом поиске.</vt:lpstr>
      <vt:lpstr>Задание для 4 группы:   «Мозаика».</vt:lpstr>
      <vt:lpstr>Вывод: </vt:lpstr>
      <vt:lpstr>Цифровой диктант для всех групп: </vt:lpstr>
      <vt:lpstr> Работаем по учебнику: упр.508</vt:lpstr>
      <vt:lpstr> Самопроверка: </vt:lpstr>
      <vt:lpstr> Самопроверка: </vt:lpstr>
      <vt:lpstr> Рефлексия: </vt:lpstr>
      <vt:lpstr> Домашнее задание: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Обособление обстоятельств, выраженных деепричастием и деепричастным оборотом </dc:title>
  <cp:lastModifiedBy>Людмила</cp:lastModifiedBy>
  <cp:revision>65</cp:revision>
  <dcterms:modified xsi:type="dcterms:W3CDTF">2012-04-09T15:56:32Z</dcterms:modified>
</cp:coreProperties>
</file>