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5" r:id="rId2"/>
    <p:sldId id="301" r:id="rId3"/>
    <p:sldId id="303" r:id="rId4"/>
    <p:sldId id="298" r:id="rId5"/>
    <p:sldId id="304" r:id="rId6"/>
    <p:sldId id="282" r:id="rId7"/>
    <p:sldId id="285" r:id="rId8"/>
    <p:sldId id="286" r:id="rId9"/>
    <p:sldId id="288" r:id="rId10"/>
    <p:sldId id="264" r:id="rId11"/>
    <p:sldId id="296" r:id="rId12"/>
    <p:sldId id="294" r:id="rId13"/>
    <p:sldId id="297" r:id="rId14"/>
    <p:sldId id="260" r:id="rId15"/>
    <p:sldId id="261" r:id="rId16"/>
    <p:sldId id="262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3667C-9B15-4B07-855F-DBB895DD044E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77FF4-AC91-4D7A-9474-7859B008E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7FF4-AC91-4D7A-9474-7859B008EE8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A555DB-23D0-4769-8BA7-51CEB9F98561}" type="slidenum">
              <a:rPr lang="ru-RU"/>
              <a:pPr/>
              <a:t>10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81DC-C6CE-4382-83A6-B09C40C9E2C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3474-6729-4021-920C-FB398B16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81DC-C6CE-4382-83A6-B09C40C9E2C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3474-6729-4021-920C-FB398B16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81DC-C6CE-4382-83A6-B09C40C9E2C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3474-6729-4021-920C-FB398B16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81DC-C6CE-4382-83A6-B09C40C9E2C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3474-6729-4021-920C-FB398B16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81DC-C6CE-4382-83A6-B09C40C9E2C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3474-6729-4021-920C-FB398B16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81DC-C6CE-4382-83A6-B09C40C9E2C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3474-6729-4021-920C-FB398B16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81DC-C6CE-4382-83A6-B09C40C9E2C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3474-6729-4021-920C-FB398B16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81DC-C6CE-4382-83A6-B09C40C9E2C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3474-6729-4021-920C-FB398B16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81DC-C6CE-4382-83A6-B09C40C9E2C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3474-6729-4021-920C-FB398B16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81DC-C6CE-4382-83A6-B09C40C9E2C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3474-6729-4021-920C-FB398B16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81DC-C6CE-4382-83A6-B09C40C9E2C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D3474-6729-4021-920C-FB398B16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81DC-C6CE-4382-83A6-B09C40C9E2C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D3474-6729-4021-920C-FB398B16F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unov.ru/?div=kart" TargetMode="External"/><Relationship Id="rId2" Type="http://schemas.openxmlformats.org/officeDocument/2006/relationships/hyperlink" Target="http://clubs.ya.ru/4611686018427462342/replies.xml?item_no=258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Филиал «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Верх-Бийская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ООШ   МОУ   «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Тондошенская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ООШ»</a:t>
            </a:r>
          </a:p>
          <a:p>
            <a:pPr algn="ctr"/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Турочакского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района Республики Алтай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Сергей Андреевич Тутунов</a:t>
            </a:r>
          </a:p>
          <a:p>
            <a:r>
              <a:rPr lang="ru-RU" sz="4000" b="1" dirty="0" smtClean="0">
                <a:latin typeface="Georgia" pitchFamily="18" charset="0"/>
              </a:rPr>
              <a:t>    « Зима пришла. Утро»</a:t>
            </a:r>
            <a:endParaRPr lang="ru-RU" sz="4000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429000"/>
            <a:ext cx="6318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Русский язык, 2класс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УМК «Школа России»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(По </a:t>
            </a:r>
            <a:r>
              <a:rPr lang="ru-RU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Канакиной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В. П.)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085184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  <a:ea typeface="MS Mincho" pitchFamily="49" charset="-128"/>
              </a:rPr>
              <a:t>Автор-составитель: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  <a:ea typeface="MS Mincho" pitchFamily="49" charset="-128"/>
              </a:rPr>
              <a:t>учитель начальных классов</a:t>
            </a:r>
          </a:p>
          <a:p>
            <a:pPr algn="ctr"/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  <a:ea typeface="MS Mincho" pitchFamily="49" charset="-128"/>
              </a:rPr>
              <a:t>Сивцева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  <a:ea typeface="MS Mincho" pitchFamily="49" charset="-128"/>
              </a:rPr>
              <a:t> Л. Е. </a:t>
            </a:r>
            <a:endPara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Georgia" pitchFamily="18" charset="0"/>
              <a:ea typeface="MS Mincho" pitchFamily="49" charset="-128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  <a:ea typeface="MS Mincho" pitchFamily="49" charset="-128"/>
              </a:rPr>
              <a:t>2012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  <a:ea typeface="MS Mincho" pitchFamily="49" charset="-128"/>
              </a:rPr>
              <a:t>год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itchFamily="18" charset="0"/>
              <a:ea typeface="MS Mincho" pitchFamily="49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594008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можете сказать о позе мальчика(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стоит, куда смотрит?</a:t>
            </a:r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Представьте выражение его лица.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142885"/>
            <a:ext cx="630758" cy="715115"/>
          </a:xfrm>
          <a:prstGeom prst="rect">
            <a:avLst/>
          </a:prstGeom>
          <a:noFill/>
        </p:spPr>
      </p:pic>
      <p:pic>
        <p:nvPicPr>
          <p:cNvPr id="4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142885"/>
            <a:ext cx="630758" cy="715115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142885"/>
            <a:ext cx="630758" cy="715115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142885"/>
            <a:ext cx="630758" cy="715115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142885"/>
            <a:ext cx="630758" cy="715115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142885"/>
            <a:ext cx="630758" cy="715115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142885"/>
            <a:ext cx="630758" cy="715115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142885"/>
            <a:ext cx="630758" cy="71511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57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          </a:t>
            </a:r>
            <a:r>
              <a:rPr lang="ru-RU" sz="3200" b="1" dirty="0" smtClean="0">
                <a:solidFill>
                  <a:srgbClr val="0070C0"/>
                </a:solidFill>
              </a:rPr>
              <a:t>Когда так говорят: </a:t>
            </a: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стоит как завороженный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глаз не оторвать-</a:t>
            </a: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глаза режет-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От чего мальчик не может глаз оторвать,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какую картину он увидел на улице?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Опишите её.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Передались ли вам чувства мальчика?</a:t>
            </a:r>
          </a:p>
          <a:p>
            <a:endParaRPr lang="ru-RU" sz="3200" b="1" i="1" dirty="0" smtClean="0">
              <a:solidFill>
                <a:srgbClr val="0070C0"/>
              </a:solidFill>
            </a:endParaRPr>
          </a:p>
          <a:p>
            <a:endParaRPr lang="ru-RU" sz="4800" b="1" i="1" dirty="0" smtClean="0">
              <a:solidFill>
                <a:srgbClr val="0070C0"/>
              </a:solidFill>
            </a:endParaRPr>
          </a:p>
          <a:p>
            <a:endParaRPr lang="ru-RU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142885"/>
            <a:ext cx="630758" cy="715115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142885"/>
            <a:ext cx="630758" cy="715115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6142885"/>
            <a:ext cx="630758" cy="715115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142885"/>
            <a:ext cx="630758" cy="715115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2885"/>
            <a:ext cx="630758" cy="715115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142885"/>
            <a:ext cx="630758" cy="715115"/>
          </a:xfrm>
          <a:prstGeom prst="rect">
            <a:avLst/>
          </a:prstGeom>
          <a:noFill/>
        </p:spPr>
      </p:pic>
      <p:pic>
        <p:nvPicPr>
          <p:cNvPr id="11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142885"/>
            <a:ext cx="630758" cy="715115"/>
          </a:xfrm>
          <a:prstGeom prst="rect">
            <a:avLst/>
          </a:prstGeom>
          <a:noFill/>
        </p:spPr>
      </p:pic>
      <p:pic>
        <p:nvPicPr>
          <p:cNvPr id="12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142885"/>
            <a:ext cx="630758" cy="715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Речевая подготовка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548681"/>
          <a:ext cx="8712968" cy="6082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498"/>
                <a:gridCol w="2079569"/>
                <a:gridCol w="1861746"/>
                <a:gridCol w="2085155"/>
              </a:tblGrid>
              <a:tr h="5071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Мальчик</a:t>
                      </a:r>
                      <a:endParaRPr lang="ru-RU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                     </a:t>
                      </a:r>
                      <a:r>
                        <a:rPr lang="ru-RU" sz="2800" dirty="0" smtClean="0"/>
                        <a:t>двор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sz="2800" dirty="0" smtClean="0"/>
                        <a:t>снег</a:t>
                      </a:r>
                      <a:endParaRPr lang="ru-RU" sz="2800" dirty="0"/>
                    </a:p>
                  </a:txBody>
                  <a:tcPr/>
                </a:tc>
              </a:tr>
              <a:tr h="438547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Проснулся, подошёл к окну;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застыл на месте от неожиданности;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стоит</a:t>
                      </a:r>
                      <a:r>
                        <a:rPr lang="ru-RU" baseline="0" dirty="0" smtClean="0"/>
                        <a:t> как заколдованный</a:t>
                      </a:r>
                    </a:p>
                    <a:p>
                      <a:r>
                        <a:rPr lang="ru-RU" baseline="0" dirty="0" smtClean="0"/>
                        <a:t>(заворожённый);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не может пошевелиться;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не может глаз оторвать</a:t>
                      </a:r>
                    </a:p>
                    <a:p>
                      <a:r>
                        <a:rPr lang="ru-RU" baseline="0" dirty="0" smtClean="0"/>
                        <a:t>………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      </a:t>
                      </a:r>
                      <a:r>
                        <a:rPr lang="ru-RU" u="sng" dirty="0" smtClean="0">
                          <a:solidFill>
                            <a:srgbClr val="0070C0"/>
                          </a:solidFill>
                        </a:rPr>
                        <a:t>Вчера:</a:t>
                      </a:r>
                      <a:endParaRPr lang="ru-RU" u="sng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Унылая картина;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всё тёмное,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мрачное;</a:t>
                      </a: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грязь; 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сырая,  тёмная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земля;</a:t>
                      </a: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голые деревья;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последние листочки на деревьях не радовали взгляд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……….</a:t>
                      </a:r>
                    </a:p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      </a:t>
                      </a:r>
                      <a:r>
                        <a:rPr lang="ru-RU" u="sng" dirty="0" smtClean="0">
                          <a:solidFill>
                            <a:srgbClr val="0070C0"/>
                          </a:solidFill>
                        </a:rPr>
                        <a:t>Сегодня:</a:t>
                      </a:r>
                      <a:endParaRPr lang="ru-RU" u="sng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Необычайно светло;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очень яркий свет;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больно глазам;</a:t>
                      </a: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двор весь белый, чистый;</a:t>
                      </a: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как в сказке; 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чудесное превращение из грязного в белоснежное, нарядное  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…….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запорошил;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dirty="0" smtClean="0"/>
                        <a:t>как лебяжий пух;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порхает, кружится,</a:t>
                      </a:r>
                    </a:p>
                    <a:p>
                      <a:r>
                        <a:rPr lang="ru-RU" dirty="0" smtClean="0"/>
                        <a:t>тихо танцует;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пушистый, </a:t>
                      </a:r>
                    </a:p>
                    <a:p>
                      <a:r>
                        <a:rPr lang="ru-RU" dirty="0" smtClean="0"/>
                        <a:t>как вата;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повис клоками на заборе</a:t>
                      </a:r>
                      <a:r>
                        <a:rPr lang="ru-RU" baseline="0" dirty="0" smtClean="0"/>
                        <a:t>   …….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084025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Чувства:</a:t>
                      </a:r>
                    </a:p>
                    <a:p>
                      <a:r>
                        <a:rPr lang="ru-RU" dirty="0" smtClean="0"/>
                        <a:t>                      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изумление,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волнение,</a:t>
                      </a:r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интерес, 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очарование, 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восхищение,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восторг, радость,</a:t>
                      </a:r>
                    </a:p>
                    <a:p>
                      <a:r>
                        <a:rPr lang="ru-RU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удивление……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809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Вспомни части текста:</a:t>
            </a:r>
            <a:endParaRPr lang="ru-RU" sz="4000" b="1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424936" cy="682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i="1" dirty="0" smtClean="0"/>
              <a:t>Вступление.</a:t>
            </a:r>
            <a:r>
              <a:rPr lang="ru-RU" sz="2400" i="1" dirty="0" smtClean="0"/>
              <a:t>(1-2 предложения)</a:t>
            </a:r>
          </a:p>
          <a:p>
            <a:pPr marL="342900" indent="-342900"/>
            <a:r>
              <a:rPr lang="ru-RU" sz="2400" i="1" dirty="0" smtClean="0"/>
              <a:t>( Я смотрю на картину… .   </a:t>
            </a:r>
          </a:p>
          <a:p>
            <a:pPr marL="342900" indent="-342900"/>
            <a:r>
              <a:rPr lang="ru-RU" sz="2400" i="1" dirty="0" smtClean="0"/>
              <a:t>Передо мной картина  художника….  .</a:t>
            </a:r>
          </a:p>
          <a:p>
            <a:pPr marL="342900" indent="-342900"/>
            <a:r>
              <a:rPr lang="ru-RU" sz="2400" i="1" dirty="0" smtClean="0"/>
              <a:t> На картине….   .    </a:t>
            </a:r>
          </a:p>
          <a:p>
            <a:pPr marL="342900" indent="-342900"/>
            <a:r>
              <a:rPr lang="ru-RU" sz="2400" i="1" dirty="0" smtClean="0"/>
              <a:t>….(свой вариант)</a:t>
            </a:r>
          </a:p>
          <a:p>
            <a:pPr marL="342900" indent="-342900"/>
            <a:r>
              <a:rPr lang="ru-RU" sz="2400" i="1" dirty="0" smtClean="0"/>
              <a:t>2. </a:t>
            </a:r>
            <a:r>
              <a:rPr lang="ru-RU" sz="3200" b="1" i="1" dirty="0" smtClean="0"/>
              <a:t>Основная часть</a:t>
            </a:r>
            <a:r>
              <a:rPr lang="ru-RU" sz="2400" i="1" dirty="0" smtClean="0"/>
              <a:t>.  - </a:t>
            </a:r>
            <a:r>
              <a:rPr lang="ru-RU" sz="2400" i="1" u="sng" dirty="0" smtClean="0"/>
              <a:t>Описание картины</a:t>
            </a:r>
          </a:p>
          <a:p>
            <a:pPr marL="342900" indent="-342900"/>
            <a:r>
              <a:rPr lang="ru-RU" sz="2400" i="1" dirty="0" smtClean="0"/>
              <a:t>3. </a:t>
            </a:r>
            <a:r>
              <a:rPr lang="ru-RU" sz="3200" b="1" i="1" dirty="0" smtClean="0"/>
              <a:t>Заключение , концовка. </a:t>
            </a:r>
            <a:r>
              <a:rPr lang="ru-RU" sz="2400" i="1" dirty="0" smtClean="0"/>
              <a:t>(1-2 предложения) –         </a:t>
            </a:r>
            <a:r>
              <a:rPr lang="ru-RU" sz="2400" i="1" u="sng" dirty="0" smtClean="0"/>
              <a:t>Твоё отношение к картине.</a:t>
            </a:r>
          </a:p>
          <a:p>
            <a:pPr marL="342900" indent="-342900"/>
            <a:r>
              <a:rPr lang="ru-RU" sz="2400" b="1" i="1" dirty="0" smtClean="0"/>
              <a:t>(Мне нравится ….  .       </a:t>
            </a:r>
          </a:p>
          <a:p>
            <a:pPr marL="342900" indent="-342900"/>
            <a:r>
              <a:rPr lang="ru-RU" sz="2400" b="1" i="1" dirty="0" smtClean="0"/>
              <a:t> Мне радостно смотреть…  .</a:t>
            </a:r>
          </a:p>
          <a:p>
            <a:pPr marL="342900" indent="-342900"/>
            <a:r>
              <a:rPr lang="ru-RU" sz="2400" b="1" i="1" dirty="0" smtClean="0"/>
              <a:t> Картина вызывает у меня … .  </a:t>
            </a:r>
          </a:p>
          <a:p>
            <a:pPr marL="342900" indent="-342900"/>
            <a:r>
              <a:rPr lang="ru-RU" sz="2400" b="1" i="1" dirty="0" smtClean="0"/>
              <a:t> Смотрю на картину  и …..  .</a:t>
            </a:r>
          </a:p>
          <a:p>
            <a:pPr marL="342900" indent="-342900"/>
            <a:r>
              <a:rPr lang="ru-RU" sz="2400" b="1" i="1" dirty="0" smtClean="0"/>
              <a:t> После знакомства с этой картиной…  . </a:t>
            </a:r>
          </a:p>
          <a:p>
            <a:pPr marL="342900" indent="-342900"/>
            <a:r>
              <a:rPr lang="ru-RU" sz="2400" b="1" i="1" dirty="0" smtClean="0"/>
              <a:t>…. </a:t>
            </a:r>
            <a:r>
              <a:rPr lang="ru-RU" sz="2400" i="1" dirty="0" smtClean="0"/>
              <a:t>(свой вариант)</a:t>
            </a:r>
          </a:p>
          <a:p>
            <a:pPr marL="342900" indent="-342900"/>
            <a:endParaRPr lang="ru-RU" sz="2400" i="1" dirty="0" smtClean="0"/>
          </a:p>
          <a:p>
            <a:pPr marL="342900" indent="-342900"/>
            <a:endParaRPr lang="ru-RU" sz="2400" i="1" dirty="0" smtClean="0"/>
          </a:p>
          <a:p>
            <a:pPr marL="342900" indent="-342900"/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1"/>
            <a:ext cx="567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Материал для учителя:</a:t>
            </a:r>
          </a:p>
          <a:p>
            <a:pPr algn="ctr"/>
            <a:endParaRPr lang="ru-RU" sz="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Сергей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Тутунов родился 30 октября 1925 года в Москве.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16831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конце 30 годов Сергей поступил в знаменитую МСХШ    (московская средняя художественная школа), причём его сначала взяли на скульптурное отделение, т.к. прекрасно чувствовал форму и очень хорошо лепил всяких зверей. Однако, позже он перешёл учиться в класс живописи.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В 1945 Тутунов поступил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Суриковский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институт и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в 1951 году окончил  его.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5699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Картины художника находятся в Государственной Третьяковской галерее, в Русском музее Киева, во многих музеях России и стран ближнего зарубежья.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В 1988 состоялась персональная выставка в Москве.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С.А.Тутунов умер 12 октября 1998 года в Москве, похоронен на Ваганьковском кладбище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В 1953 году С.А. Тутунов стал членом Союза художников. Членство в Союзе художников предоставляло замечательную возможность творческих командировок, даже в самые отдаленные уголки СССР. Из поездки на Алтай С.А. Тутунов привёз целую серию живых красочных этюдов, запечатлевших поразившие его яркие картины природы и традиционного народного быта.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31166"/>
            <a:ext cx="3672408" cy="553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16832"/>
            <a:ext cx="3219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62373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По воду. ( 1950г.)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Работы художника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47525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01616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27089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Пейзаж с лошадкой. (1957г.)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31409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Мостик на речке. (1950г.)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55172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Весной. (1956г.)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03" y="764704"/>
            <a:ext cx="65108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127" y="3284984"/>
            <a:ext cx="4981313" cy="357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9672" y="29249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Горный Алтай. Табун. (1954г.)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Портрет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Горный Алтай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484784"/>
            <a:ext cx="806489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                                              </a:t>
            </a:r>
            <a:r>
              <a:rPr lang="ru-RU" b="1" dirty="0" smtClean="0">
                <a:latin typeface="Cambria" pitchFamily="18" charset="0"/>
              </a:rPr>
              <a:t>Используемые источники:</a:t>
            </a:r>
          </a:p>
          <a:p>
            <a:r>
              <a:rPr lang="ru-RU" sz="1400" dirty="0" smtClean="0">
                <a:latin typeface="Cambria" pitchFamily="18" charset="0"/>
              </a:rPr>
              <a:t>Воробьёва В. И., </a:t>
            </a:r>
            <a:r>
              <a:rPr lang="ru-RU" sz="1400" dirty="0" err="1" smtClean="0">
                <a:latin typeface="Cambria" pitchFamily="18" charset="0"/>
              </a:rPr>
              <a:t>Тивикова</a:t>
            </a:r>
            <a:r>
              <a:rPr lang="ru-RU" sz="1400" dirty="0" smtClean="0">
                <a:latin typeface="Cambria" pitchFamily="18" charset="0"/>
              </a:rPr>
              <a:t> С. К. Сочинения по картинам в начальных классах. Пособие для учителя. Издательство АСТ 2001.</a:t>
            </a:r>
          </a:p>
          <a:p>
            <a:r>
              <a:rPr lang="ru-RU" sz="1400" dirty="0" err="1" smtClean="0">
                <a:latin typeface="Cambria" pitchFamily="18" charset="0"/>
              </a:rPr>
              <a:t>Канакина</a:t>
            </a:r>
            <a:r>
              <a:rPr lang="ru-RU" sz="1400" dirty="0" smtClean="0">
                <a:latin typeface="Cambria" pitchFamily="18" charset="0"/>
              </a:rPr>
              <a:t> В. П. , Горецкий В. Г. Русский язык 2 класс Москва «Просвещение» 2012.</a:t>
            </a:r>
          </a:p>
          <a:p>
            <a:r>
              <a:rPr lang="ru-RU" sz="1400" dirty="0" err="1" smtClean="0">
                <a:latin typeface="Cambria" pitchFamily="18" charset="0"/>
              </a:rPr>
              <a:t>Ситникова</a:t>
            </a:r>
            <a:r>
              <a:rPr lang="ru-RU" sz="1400" dirty="0" smtClean="0">
                <a:latin typeface="Cambria" pitchFamily="18" charset="0"/>
              </a:rPr>
              <a:t> Т. Н. Поурочные разработки по русскому языку. 2класс-Москва. «</a:t>
            </a:r>
            <a:r>
              <a:rPr lang="ru-RU" sz="1400" dirty="0" err="1" smtClean="0">
                <a:latin typeface="Cambria" pitchFamily="18" charset="0"/>
              </a:rPr>
              <a:t>Вако</a:t>
            </a:r>
            <a:r>
              <a:rPr lang="ru-RU" sz="1400" dirty="0" smtClean="0">
                <a:latin typeface="Cambria" pitchFamily="18" charset="0"/>
              </a:rPr>
              <a:t>» 2013.</a:t>
            </a:r>
          </a:p>
          <a:p>
            <a:r>
              <a:rPr lang="ru-RU" sz="1400" dirty="0" smtClean="0"/>
              <a:t>Биография  С. А. </a:t>
            </a:r>
            <a:r>
              <a:rPr lang="ru-RU" sz="1400" dirty="0" err="1" smtClean="0"/>
              <a:t>Тутунова</a:t>
            </a:r>
            <a:r>
              <a:rPr lang="ru-RU" sz="1400" dirty="0" smtClean="0"/>
              <a:t> - </a:t>
            </a:r>
            <a:r>
              <a:rPr lang="ru-RU" sz="1400" dirty="0" smtClean="0">
                <a:hlinkClick r:id="rId2"/>
              </a:rPr>
              <a:t>http://clubs.ya.ru/4611686018427462342/replies.xml?item_no=2582</a:t>
            </a:r>
            <a:endParaRPr lang="ru-RU" sz="1400" dirty="0" smtClean="0"/>
          </a:p>
          <a:p>
            <a:r>
              <a:rPr lang="ru-RU" sz="1400" dirty="0" smtClean="0"/>
              <a:t>Портрет  С. А. </a:t>
            </a:r>
            <a:r>
              <a:rPr lang="ru-RU" sz="1400" dirty="0" err="1" smtClean="0"/>
              <a:t>Тутунова</a:t>
            </a:r>
            <a:r>
              <a:rPr lang="ru-RU" sz="1400" dirty="0" smtClean="0"/>
              <a:t> - </a:t>
            </a:r>
            <a:r>
              <a:rPr lang="ru-RU" sz="1400" dirty="0" smtClean="0">
                <a:hlinkClick r:id="rId2"/>
              </a:rPr>
              <a:t>http://clubs.ya.ru/4611686018427462342/replies.xml?item_no=2582</a:t>
            </a:r>
            <a:endParaRPr lang="ru-RU" sz="1400" dirty="0" smtClean="0">
              <a:latin typeface="Cambria" pitchFamily="18" charset="0"/>
            </a:endParaRPr>
          </a:p>
          <a:p>
            <a:r>
              <a:rPr lang="ru-RU" sz="1400" dirty="0" smtClean="0"/>
              <a:t>«Зима пришла. Утро» -</a:t>
            </a:r>
            <a:r>
              <a:rPr lang="ru-RU" sz="1400" dirty="0" smtClean="0">
                <a:solidFill>
                  <a:srgbClr val="0000CC"/>
                </a:solidFill>
              </a:rPr>
              <a:t>http://www.liveinternet.ru/use…</a:t>
            </a:r>
          </a:p>
          <a:p>
            <a:r>
              <a:rPr lang="ru-RU" sz="1400" dirty="0" smtClean="0">
                <a:latin typeface="Cambria" pitchFamily="18" charset="0"/>
              </a:rPr>
              <a:t>Работы художника </a:t>
            </a:r>
            <a:r>
              <a:rPr lang="ru-RU" sz="1400" b="1" dirty="0" smtClean="0">
                <a:latin typeface="Cambria" pitchFamily="18" charset="0"/>
              </a:rPr>
              <a:t>-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00CC"/>
                </a:solidFill>
              </a:rPr>
              <a:t>http://www.artpoisk.info/artist/tutunov_sergey_andreevich_1925/gallery- </a:t>
            </a:r>
            <a:endParaRPr lang="ru-RU" sz="1400" b="1" dirty="0" smtClean="0">
              <a:solidFill>
                <a:srgbClr val="0000CC"/>
              </a:solidFill>
              <a:latin typeface="Cambria" pitchFamily="18" charset="0"/>
            </a:endParaRPr>
          </a:p>
          <a:p>
            <a:r>
              <a:rPr lang="ru-RU" b="1" dirty="0" smtClean="0">
                <a:latin typeface="Cambria" pitchFamily="18" charset="0"/>
              </a:rPr>
              <a:t>                                  </a:t>
            </a:r>
            <a:r>
              <a:rPr lang="ru-RU" sz="1400" u="sng" dirty="0" smtClean="0">
                <a:hlinkClick r:id="rId3"/>
              </a:rPr>
              <a:t>http://www.tutunov.ru/?div=kart</a:t>
            </a:r>
            <a:r>
              <a:rPr lang="ru-RU" sz="1400" b="1" dirty="0" smtClean="0">
                <a:latin typeface="Cambria" pitchFamily="18" charset="0"/>
              </a:rPr>
              <a:t>   </a:t>
            </a:r>
            <a:endParaRPr lang="en-US" sz="1400" b="1" dirty="0" smtClean="0">
              <a:latin typeface="Cambria" pitchFamily="18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</a:rPr>
              <a:t>                                             http://www.danilovmaster.ru/kartiny/122-tytynov</a:t>
            </a:r>
            <a:endParaRPr lang="ru-RU" sz="1400" dirty="0" smtClean="0">
              <a:solidFill>
                <a:srgbClr val="0000CC"/>
              </a:solidFill>
            </a:endParaRPr>
          </a:p>
          <a:p>
            <a:r>
              <a:rPr lang="ru-RU" sz="1400" dirty="0" smtClean="0">
                <a:latin typeface="Cambria" pitchFamily="18" charset="0"/>
              </a:rPr>
              <a:t>Снежинка</a:t>
            </a:r>
            <a:r>
              <a:rPr lang="ru-RU" sz="1400" b="1" dirty="0" smtClean="0">
                <a:latin typeface="Cambria" pitchFamily="18" charset="0"/>
              </a:rPr>
              <a:t>- </a:t>
            </a:r>
            <a:r>
              <a:rPr lang="en-US" sz="1400" b="1" dirty="0" smtClean="0">
                <a:solidFill>
                  <a:srgbClr val="0000CC"/>
                </a:solidFill>
              </a:rPr>
              <a:t>http</a:t>
            </a:r>
            <a:r>
              <a:rPr lang="ru-RU" sz="1400" b="1" dirty="0" smtClean="0">
                <a:solidFill>
                  <a:srgbClr val="0000CC"/>
                </a:solidFill>
              </a:rPr>
              <a:t>:</a:t>
            </a:r>
            <a:r>
              <a:rPr lang="en-US" sz="1400" b="1" dirty="0" smtClean="0">
                <a:solidFill>
                  <a:srgbClr val="0000CC"/>
                </a:solidFill>
              </a:rPr>
              <a:t>www.</a:t>
            </a:r>
            <a:r>
              <a:rPr lang="ru-RU" sz="1400" dirty="0" err="1" smtClean="0">
                <a:solidFill>
                  <a:srgbClr val="0000CC"/>
                </a:solidFill>
              </a:rPr>
              <a:t>clubs.ya.ru</a:t>
            </a:r>
            <a:r>
              <a:rPr lang="ru-RU" sz="1400" dirty="0" smtClean="0">
                <a:solidFill>
                  <a:srgbClr val="0000CC"/>
                </a:solidFill>
              </a:rPr>
              <a:t> </a:t>
            </a:r>
            <a:endParaRPr lang="ru-RU" sz="1400" b="1" dirty="0" smtClean="0">
              <a:solidFill>
                <a:srgbClr val="0000CC"/>
              </a:solidFill>
            </a:endParaRPr>
          </a:p>
          <a:p>
            <a:r>
              <a:rPr lang="ru-RU" sz="1400" dirty="0" smtClean="0"/>
              <a:t>Снежинка-</a:t>
            </a:r>
            <a:r>
              <a:rPr lang="en-US" dirty="0" smtClean="0"/>
              <a:t> </a:t>
            </a:r>
            <a:r>
              <a:rPr lang="en-US" sz="1400" b="1" dirty="0" smtClean="0">
                <a:solidFill>
                  <a:srgbClr val="0000CC"/>
                </a:solidFill>
              </a:rPr>
              <a:t>http</a:t>
            </a:r>
            <a:r>
              <a:rPr lang="ru-RU" sz="1400" b="1" dirty="0" smtClean="0">
                <a:solidFill>
                  <a:srgbClr val="0000CC"/>
                </a:solidFill>
              </a:rPr>
              <a:t>:</a:t>
            </a:r>
            <a:r>
              <a:rPr lang="en-US" sz="1400" b="1" dirty="0" smtClean="0">
                <a:solidFill>
                  <a:srgbClr val="0000CC"/>
                </a:solidFill>
              </a:rPr>
              <a:t>www.</a:t>
            </a:r>
            <a:r>
              <a:rPr lang="en-US" sz="1400" dirty="0" smtClean="0">
                <a:solidFill>
                  <a:srgbClr val="0000CC"/>
                </a:solidFill>
              </a:rPr>
              <a:t>liveinternet.ru</a:t>
            </a:r>
            <a:endParaRPr lang="ru-RU" sz="1400" dirty="0" smtClean="0">
              <a:solidFill>
                <a:srgbClr val="0000CC"/>
              </a:solidFill>
            </a:endParaRPr>
          </a:p>
          <a:p>
            <a:endParaRPr lang="ru-RU" sz="1400" dirty="0" smtClean="0">
              <a:solidFill>
                <a:srgbClr val="0000CC"/>
              </a:solidFill>
            </a:endParaRPr>
          </a:p>
          <a:p>
            <a:endParaRPr lang="ru-RU" sz="1400" dirty="0" smtClean="0">
              <a:solidFill>
                <a:srgbClr val="0000CC"/>
              </a:solidFill>
            </a:endParaRPr>
          </a:p>
          <a:p>
            <a:endParaRPr lang="ru-RU" sz="1400" dirty="0" smtClean="0">
              <a:solidFill>
                <a:srgbClr val="0000CC"/>
              </a:solidFill>
            </a:endParaRPr>
          </a:p>
          <a:p>
            <a:endParaRPr lang="ru-RU" sz="1400" dirty="0" smtClean="0">
              <a:solidFill>
                <a:srgbClr val="0000CC"/>
              </a:solidFill>
            </a:endParaRPr>
          </a:p>
          <a:p>
            <a:endParaRPr lang="ru-RU" sz="1400" dirty="0" smtClean="0">
              <a:solidFill>
                <a:srgbClr val="0000CC"/>
              </a:solidFill>
            </a:endParaRPr>
          </a:p>
          <a:p>
            <a:r>
              <a:rPr lang="en-US" sz="1400" dirty="0" smtClean="0">
                <a:solidFill>
                  <a:srgbClr val="0000CC"/>
                </a:solidFill>
              </a:rPr>
              <a:t> </a:t>
            </a:r>
          </a:p>
          <a:p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</a:t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221088"/>
            <a:ext cx="6174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sz="1400" dirty="0" smtClean="0"/>
              <a:t>«Работа по учебнику»-</a:t>
            </a:r>
            <a:r>
              <a:rPr lang="ru-RU" sz="1400" dirty="0" smtClean="0">
                <a:solidFill>
                  <a:srgbClr val="0000CC"/>
                </a:solidFill>
              </a:rPr>
              <a:t>сайт </a:t>
            </a:r>
            <a:r>
              <a:rPr lang="ru-RU" sz="1400" dirty="0" err="1" smtClean="0">
                <a:solidFill>
                  <a:srgbClr val="0000CC"/>
                </a:solidFill>
              </a:rPr>
              <a:t>Берюховой</a:t>
            </a:r>
            <a:r>
              <a:rPr lang="ru-RU" sz="1400" dirty="0" smtClean="0">
                <a:solidFill>
                  <a:srgbClr val="0000CC"/>
                </a:solidFill>
              </a:rPr>
              <a:t> Е. К. </a:t>
            </a:r>
            <a:r>
              <a:rPr lang="en-US" sz="1400" dirty="0" smtClean="0">
                <a:solidFill>
                  <a:srgbClr val="0000CC"/>
                </a:solidFill>
              </a:rPr>
              <a:t>www</a:t>
            </a:r>
            <a:r>
              <a:rPr lang="ru-RU" sz="1400" dirty="0" smtClean="0">
                <a:solidFill>
                  <a:srgbClr val="0000CC"/>
                </a:solidFill>
              </a:rPr>
              <a:t>.</a:t>
            </a:r>
            <a:r>
              <a:rPr lang="en-US" sz="1400" dirty="0" err="1" smtClean="0">
                <a:solidFill>
                  <a:srgbClr val="0000CC"/>
                </a:solidFill>
              </a:rPr>
              <a:t>shkola-abv</a:t>
            </a:r>
            <a:r>
              <a:rPr lang="ru-RU" sz="1400" dirty="0" smtClean="0">
                <a:solidFill>
                  <a:srgbClr val="0000CC"/>
                </a:solidFill>
              </a:rPr>
              <a:t>.</a:t>
            </a:r>
            <a:r>
              <a:rPr lang="en-US" sz="1400" dirty="0" err="1" smtClean="0">
                <a:solidFill>
                  <a:srgbClr val="0000CC"/>
                </a:solidFill>
              </a:rPr>
              <a:t>ru</a:t>
            </a:r>
            <a:endParaRPr lang="ru-RU" sz="1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Зимний 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572000"/>
                <a:gridCol w="4572000"/>
              </a:tblGrid>
              <a:tr h="685800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Поздно ночью выпал снег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Первый-первый.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Удивил он утром всех,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Белый-белый.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Вышел папа на порог: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Ну, дела!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Это зимушка снежок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Принесла.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Видит мама снег в саду: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Ох и ах!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dirty="0" smtClean="0"/>
                        <a:t>И в каких теперь пойду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dirty="0" smtClean="0"/>
                        <a:t>Сапогах?</a:t>
                      </a:r>
                    </a:p>
                    <a:p>
                      <a:pPr>
                        <a:buFontTx/>
                        <a:buNone/>
                      </a:pPr>
                      <a:endParaRPr lang="ru-RU" sz="2400" dirty="0" smtClean="0"/>
                    </a:p>
                    <a:p>
                      <a:pPr>
                        <a:buFontTx/>
                        <a:buNone/>
                      </a:pPr>
                      <a:endParaRPr lang="ru-RU" sz="2400" dirty="0" smtClean="0"/>
                    </a:p>
                    <a:p>
                      <a:pPr>
                        <a:buFontTx/>
                        <a:buNone/>
                      </a:pPr>
                      <a:endParaRPr lang="ru-RU" sz="2400" dirty="0" smtClean="0"/>
                    </a:p>
                    <a:p>
                      <a:pPr>
                        <a:buFontTx/>
                        <a:buNone/>
                      </a:pPr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Вышел Лёшка спозаранку: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Снег! Ура!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dirty="0" smtClean="0"/>
                        <a:t>Доставать коньки и санки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dirty="0" smtClean="0"/>
                        <a:t>Пора!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dirty="0" err="1" smtClean="0"/>
                        <a:t>Кешка-кот</a:t>
                      </a:r>
                      <a:r>
                        <a:rPr lang="ru-RU" sz="2400" dirty="0" smtClean="0"/>
                        <a:t> глядит в окно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dirty="0" smtClean="0"/>
                        <a:t>На дорогу: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dirty="0" smtClean="0"/>
                        <a:t>«Кто-то пролил молоко…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dirty="0" smtClean="0"/>
                        <a:t>Очень много!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b="0" dirty="0" smtClean="0"/>
                        <a:t>                     </a:t>
                      </a:r>
                      <a:r>
                        <a:rPr lang="ru-RU" sz="2400" b="0" i="1" dirty="0" err="1" smtClean="0"/>
                        <a:t>Гелла</a:t>
                      </a:r>
                      <a:r>
                        <a:rPr lang="ru-RU" sz="2400" b="0" i="1" dirty="0" smtClean="0"/>
                        <a:t> </a:t>
                      </a:r>
                      <a:r>
                        <a:rPr lang="ru-RU" sz="2400" b="0" i="1" dirty="0" err="1" smtClean="0"/>
                        <a:t>Хамаль</a:t>
                      </a:r>
                      <a:endParaRPr lang="ru-RU" sz="2400" b="0" i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C:\Documents and Settings\admin\Рабочий стол\шаблоны\шаблоны Зима\Снежинка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4664"/>
            <a:ext cx="576064" cy="576064"/>
          </a:xfrm>
          <a:prstGeom prst="rect">
            <a:avLst/>
          </a:prstGeom>
          <a:noFill/>
        </p:spPr>
      </p:pic>
      <p:pic>
        <p:nvPicPr>
          <p:cNvPr id="13" name="Picture 4" descr="C:\Documents and Settings\admin\Рабочий стол\шаблоны\шаблоны Зима\Снежинка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060848"/>
            <a:ext cx="720080" cy="720080"/>
          </a:xfrm>
          <a:prstGeom prst="rect">
            <a:avLst/>
          </a:prstGeom>
          <a:noFill/>
        </p:spPr>
      </p:pic>
      <p:pic>
        <p:nvPicPr>
          <p:cNvPr id="14" name="Picture 4" descr="C:\Documents and Settings\admin\Рабочий стол\шаблоны\шаблоны Зима\Снежинка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085184"/>
            <a:ext cx="864096" cy="864096"/>
          </a:xfrm>
          <a:prstGeom prst="rect">
            <a:avLst/>
          </a:prstGeom>
          <a:noFill/>
        </p:spPr>
      </p:pic>
      <p:pic>
        <p:nvPicPr>
          <p:cNvPr id="15" name="Picture 4" descr="C:\Documents and Settings\admin\Рабочий стол\шаблоны\шаблоны Зима\Снежинка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648072" cy="64807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шаблоны\шаблоны Зима\81040341_3518263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08304" y="3933056"/>
            <a:ext cx="735992" cy="851741"/>
          </a:xfrm>
          <a:prstGeom prst="rect">
            <a:avLst/>
          </a:prstGeom>
          <a:noFill/>
        </p:spPr>
      </p:pic>
      <p:pic>
        <p:nvPicPr>
          <p:cNvPr id="19" name="Picture 6" descr="C:\Documents and Settings\admin\Рабочий стол\шаблоны\шаблоны Зима\81040341_3518263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4653136"/>
            <a:ext cx="792088" cy="825677"/>
          </a:xfrm>
          <a:prstGeom prst="rect">
            <a:avLst/>
          </a:prstGeom>
          <a:noFill/>
        </p:spPr>
      </p:pic>
      <p:pic>
        <p:nvPicPr>
          <p:cNvPr id="10" name="Picture 4" descr="C:\Documents and Settings\admin\Рабочий стол\шаблоны\шаблоны Зима\Снежинка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157192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Рисуноклин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3" y="386661"/>
            <a:ext cx="8280923" cy="62106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124744"/>
            <a:ext cx="82809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  <a:cs typeface="Arial" pitchFamily="34" charset="0"/>
              </a:rPr>
              <a:t>Сочинение </a:t>
            </a: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 по картине  С. А.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Тутунова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</a:rPr>
              <a:t>  </a:t>
            </a: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</a:rPr>
              <a:t>«Зима пришла. Детство».</a:t>
            </a:r>
            <a:endParaRPr lang="ru-RU" sz="4800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4176464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32040" y="1700808"/>
            <a:ext cx="39604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Тутунов</a:t>
            </a:r>
          </a:p>
          <a:p>
            <a:r>
              <a:rPr lang="ru-RU" sz="4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Сергей </a:t>
            </a:r>
          </a:p>
          <a:p>
            <a:r>
              <a:rPr lang="ru-RU" sz="4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Андреевич </a:t>
            </a:r>
          </a:p>
          <a:p>
            <a:r>
              <a:rPr lang="ru-RU" sz="4400" dirty="0" smtClean="0"/>
              <a:t> </a:t>
            </a:r>
          </a:p>
          <a:p>
            <a:r>
              <a:rPr lang="ru-RU" sz="2800" dirty="0" smtClean="0"/>
              <a:t>           [1925 - 1999]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2381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4"/>
            <a:ext cx="9144000" cy="6856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6021288"/>
            <a:ext cx="738011" cy="836712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5"/>
            <a:ext cx="8112011" cy="5527161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621" y="6021288"/>
            <a:ext cx="738012" cy="836712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061247"/>
            <a:ext cx="702766" cy="796753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1458" y="6021288"/>
            <a:ext cx="738010" cy="836711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093296"/>
            <a:ext cx="674498" cy="764704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041616"/>
            <a:ext cx="720080" cy="816383"/>
          </a:xfrm>
          <a:prstGeom prst="rect">
            <a:avLst/>
          </a:prstGeom>
          <a:noFill/>
        </p:spPr>
      </p:pic>
      <p:pic>
        <p:nvPicPr>
          <p:cNvPr id="11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021288"/>
            <a:ext cx="738011" cy="83671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55776" y="47971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27784" y="47251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Book"/>
              </a:rPr>
              <a:t>1112</a:t>
            </a:r>
            <a:r>
              <a:rPr lang="ru-RU" dirty="0" smtClean="0"/>
              <a:t>11</a:t>
            </a:r>
            <a:r>
              <a:rPr lang="en-US" dirty="0" smtClean="0"/>
              <a:t>1</a:t>
            </a:r>
            <a:r>
              <a:rPr lang="ru-RU" dirty="0" smtClean="0"/>
              <a:t>1</a:t>
            </a:r>
            <a:r>
              <a:rPr lang="en-US" dirty="0" smtClean="0"/>
              <a:t>11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501317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177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47251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501317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111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496944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Рассмотрите</a:t>
            </a:r>
          </a:p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внимательно картину. </a:t>
            </a:r>
          </a:p>
          <a:p>
            <a:pPr algn="ctr"/>
            <a:endParaRPr lang="ru-RU" sz="6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Какие мысли и чувства  у вас возникли?</a:t>
            </a:r>
          </a:p>
        </p:txBody>
      </p:sp>
      <p:pic>
        <p:nvPicPr>
          <p:cNvPr id="5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547470" cy="620688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37312"/>
            <a:ext cx="547470" cy="620688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237312"/>
            <a:ext cx="547470" cy="620688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237312"/>
            <a:ext cx="547470" cy="620688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237312"/>
            <a:ext cx="547470" cy="620688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237312"/>
            <a:ext cx="547470" cy="620688"/>
          </a:xfrm>
          <a:prstGeom prst="rect">
            <a:avLst/>
          </a:prstGeom>
          <a:noFill/>
        </p:spPr>
      </p:pic>
      <p:pic>
        <p:nvPicPr>
          <p:cNvPr id="11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237312"/>
            <a:ext cx="547470" cy="620688"/>
          </a:xfrm>
          <a:prstGeom prst="rect">
            <a:avLst/>
          </a:prstGeom>
          <a:noFill/>
        </p:spPr>
      </p:pic>
      <p:pic>
        <p:nvPicPr>
          <p:cNvPr id="12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237312"/>
            <a:ext cx="547470" cy="62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1"/>
            <a:ext cx="8568000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 художник  дал картине  такое  название?</a:t>
            </a:r>
          </a:p>
          <a:p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изобразил   художник?</a:t>
            </a: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привлекло внимание мальчика?</a:t>
            </a:r>
          </a:p>
          <a:p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142885"/>
            <a:ext cx="630758" cy="715115"/>
          </a:xfrm>
          <a:prstGeom prst="rect">
            <a:avLst/>
          </a:prstGeom>
          <a:noFill/>
        </p:spPr>
      </p:pic>
      <p:pic>
        <p:nvPicPr>
          <p:cNvPr id="4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3242" y="6142885"/>
            <a:ext cx="630758" cy="715115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42885"/>
            <a:ext cx="630758" cy="715115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142885"/>
            <a:ext cx="630758" cy="715115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142885"/>
            <a:ext cx="630758" cy="715115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142885"/>
            <a:ext cx="630758" cy="715115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142885"/>
            <a:ext cx="630758" cy="715115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142885"/>
            <a:ext cx="630758" cy="715115"/>
          </a:xfrm>
          <a:prstGeom prst="rect">
            <a:avLst/>
          </a:prstGeom>
          <a:noFill/>
        </p:spPr>
      </p:pic>
      <p:pic>
        <p:nvPicPr>
          <p:cNvPr id="11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142885"/>
            <a:ext cx="630758" cy="715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1"/>
            <a:ext cx="85680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Представьте  картину, которую  мальчик  видел </a:t>
            </a:r>
          </a:p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из окна  вчера?</a:t>
            </a:r>
          </a:p>
        </p:txBody>
      </p:sp>
      <p:pic>
        <p:nvPicPr>
          <p:cNvPr id="3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142885"/>
            <a:ext cx="630758" cy="715115"/>
          </a:xfrm>
          <a:prstGeom prst="rect">
            <a:avLst/>
          </a:prstGeom>
          <a:noFill/>
        </p:spPr>
      </p:pic>
      <p:pic>
        <p:nvPicPr>
          <p:cNvPr id="4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142885"/>
            <a:ext cx="630758" cy="715115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3242" y="6142885"/>
            <a:ext cx="630758" cy="715115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142885"/>
            <a:ext cx="630758" cy="715115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142885"/>
            <a:ext cx="630758" cy="715115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142885"/>
            <a:ext cx="630758" cy="715115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142885"/>
            <a:ext cx="630758" cy="715115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66239265_8прост сне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142885"/>
            <a:ext cx="630758" cy="715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860</Words>
  <Application>Microsoft Office PowerPoint</Application>
  <PresentationFormat>Экран (4:3)</PresentationFormat>
  <Paragraphs>187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домашний компьютер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86</cp:revision>
  <dcterms:created xsi:type="dcterms:W3CDTF">2012-11-04T04:28:33Z</dcterms:created>
  <dcterms:modified xsi:type="dcterms:W3CDTF">2012-11-10T07:35:04Z</dcterms:modified>
</cp:coreProperties>
</file>