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7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357166"/>
            <a:ext cx="8621086" cy="335758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Роль взрослого </a:t>
            </a:r>
          </a:p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формировании самооценки дошкольника</a:t>
            </a:r>
          </a:p>
          <a:p>
            <a:endParaRPr lang="ru-RU" dirty="0"/>
          </a:p>
        </p:txBody>
      </p:sp>
      <p:pic>
        <p:nvPicPr>
          <p:cNvPr id="6" name="Picture 8" descr="j03013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507426"/>
            <a:ext cx="6215106" cy="435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4357718" cy="64294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Comic Sans MS" pitchFamily="66" charset="0"/>
              </a:rPr>
              <a:t>Формирование самооценки в дошкольном детстве идет через оценки </a:t>
            </a:r>
            <a:r>
              <a:rPr lang="ru-RU" b="1" u="sng" dirty="0" smtClean="0">
                <a:latin typeface="Comic Sans MS" pitchFamily="66" charset="0"/>
              </a:rPr>
              <a:t>значимых взрослых (родителей, прародителей, педагогов), затем сверстников</a:t>
            </a:r>
            <a:r>
              <a:rPr lang="ru-RU" b="1" dirty="0" smtClean="0">
                <a:latin typeface="Comic Sans MS" pitchFamily="66" charset="0"/>
              </a:rPr>
              <a:t>, к развитию самооценки на основе информации о качестве результата при решении конкретных задач. 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1026" name="Picture 2" descr="C:\Users\Kolibri\Desktop\privateschoo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380" y="3571875"/>
            <a:ext cx="4703620" cy="3286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Kolibri\Desktop\24114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3154" y="0"/>
            <a:ext cx="4710846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1</a:t>
            </a:r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"/>
          <a:ext cx="9144000" cy="68579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57752"/>
                <a:gridCol w="4286248"/>
              </a:tblGrid>
              <a:tr h="138445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Влияние взрослого</a:t>
                      </a:r>
                      <a:r>
                        <a:rPr lang="ru-RU" sz="2800" baseline="0" dirty="0" smtClean="0"/>
                        <a:t> на </a:t>
                      </a:r>
                      <a:r>
                        <a:rPr lang="ru-RU" sz="2800" dirty="0" smtClean="0"/>
                        <a:t>формирование самооценки у дошкольника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90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 dirty="0" smtClean="0"/>
                        <a:t>Не допускается негативная оценка действий ребенка.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10188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 dirty="0" smtClean="0"/>
                        <a:t>Очень важна интонация, эмоциональная окраска высказывания, обращенного</a:t>
                      </a:r>
                    </a:p>
                    <a:p>
                      <a:pPr algn="ctr">
                        <a:buNone/>
                      </a:pPr>
                      <a:r>
                        <a:rPr lang="ru-RU" sz="1400" b="1" dirty="0" smtClean="0"/>
                        <a:t> к ребенку.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11294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 dirty="0" smtClean="0"/>
                        <a:t>Недопустимо сравнивать ребенка, его дела и поступки с кем-то другим, его нельзя </a:t>
                      </a:r>
                    </a:p>
                    <a:p>
                      <a:pPr algn="ctr">
                        <a:buNone/>
                      </a:pPr>
                      <a:r>
                        <a:rPr lang="ru-RU" sz="1400" b="1" dirty="0" smtClean="0"/>
                        <a:t>никому противопоставлять. 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126675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 dirty="0" smtClean="0"/>
                        <a:t>Взрослые должны создавать такую систему взаимоотношений с ребенком, в которой </a:t>
                      </a:r>
                    </a:p>
                    <a:p>
                      <a:pPr algn="ctr">
                        <a:buNone/>
                      </a:pPr>
                      <a:r>
                        <a:rPr lang="ru-RU" sz="1400" b="1" dirty="0" smtClean="0"/>
                        <a:t>он будет воспринимать себя только благоприятно.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112941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 отношении к ребенку недопустим резкий переход от только положительных оценок </a:t>
                      </a:r>
                    </a:p>
                    <a:p>
                      <a:pPr algn="ctr"/>
                      <a:r>
                        <a:rPr lang="ru-RU" sz="1400" b="1" dirty="0" smtClean="0"/>
                        <a:t>к резко отрицательным, от </a:t>
                      </a:r>
                      <a:r>
                        <a:rPr lang="ru-RU" sz="1400" b="1" dirty="0" err="1" smtClean="0"/>
                        <a:t>наказующего</a:t>
                      </a:r>
                      <a:r>
                        <a:rPr lang="ru-RU" sz="1400" b="1" dirty="0" smtClean="0"/>
                        <a:t> тона к ласковому задабриванию.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D:\РАБОТА\2\ФОТО. Работа\Средняя группа\Повседневность\2 сентября 2011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214422"/>
            <a:ext cx="4286248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142984"/>
            <a:ext cx="5214942" cy="5715016"/>
          </a:xfrm>
        </p:spPr>
        <p:txBody>
          <a:bodyPr>
            <a:normAutofit/>
          </a:bodyPr>
          <a:lstStyle/>
          <a:p>
            <a:pPr lvl="0">
              <a:buClr>
                <a:srgbClr val="002060"/>
              </a:buClr>
              <a:buSzPct val="90000"/>
              <a:buFont typeface="Wingdings" pitchFamily="2" charset="2"/>
              <a:buChar char="v"/>
            </a:pPr>
            <a:r>
              <a:rPr lang="ru-RU" sz="2000" b="1" dirty="0" smtClean="0">
                <a:latin typeface="Comic Sans MS" pitchFamily="66" charset="0"/>
              </a:rPr>
              <a:t>Положительно оценивайте ребенка как личность, демонстрируйте доброжелательное отношение к нему. </a:t>
            </a:r>
          </a:p>
          <a:p>
            <a:pPr lvl="0">
              <a:buClr>
                <a:srgbClr val="002060"/>
              </a:buClr>
              <a:buSzPct val="90000"/>
              <a:buFont typeface="Wingdings" pitchFamily="2" charset="2"/>
              <a:buChar char="v"/>
            </a:pPr>
            <a:endParaRPr lang="ru-RU" sz="2000" b="1" dirty="0" smtClean="0">
              <a:latin typeface="Comic Sans MS" pitchFamily="66" charset="0"/>
            </a:endParaRPr>
          </a:p>
          <a:p>
            <a:pPr lvl="0">
              <a:buClr>
                <a:srgbClr val="002060"/>
              </a:buClr>
              <a:buSzPct val="90000"/>
              <a:buFont typeface="Wingdings" pitchFamily="2" charset="2"/>
              <a:buChar char="v"/>
            </a:pPr>
            <a:r>
              <a:rPr lang="ru-RU" sz="2000" b="1" dirty="0" smtClean="0">
                <a:latin typeface="Comic Sans MS" pitchFamily="66" charset="0"/>
              </a:rPr>
              <a:t>Не бойтесь указывать в тактичной форме ребенку на ошибки.</a:t>
            </a:r>
          </a:p>
          <a:p>
            <a:pPr lvl="0">
              <a:buClr>
                <a:srgbClr val="002060"/>
              </a:buClr>
              <a:buSzPct val="90000"/>
              <a:buFont typeface="Wingdings" pitchFamily="2" charset="2"/>
              <a:buChar char="v"/>
            </a:pPr>
            <a:endParaRPr lang="ru-RU" sz="2000" b="1" dirty="0" smtClean="0">
              <a:latin typeface="Comic Sans MS" pitchFamily="66" charset="0"/>
            </a:endParaRPr>
          </a:p>
          <a:p>
            <a:pPr lvl="0">
              <a:buClr>
                <a:srgbClr val="002060"/>
              </a:buClr>
              <a:buSzPct val="90000"/>
              <a:buFont typeface="Wingdings" pitchFamily="2" charset="2"/>
              <a:buChar char="v"/>
            </a:pPr>
            <a:r>
              <a:rPr lang="ru-RU" sz="2000" b="1" dirty="0" smtClean="0">
                <a:latin typeface="Comic Sans MS" pitchFamily="66" charset="0"/>
              </a:rPr>
              <a:t>Обсуждайте вместе с ребенком способы исправления ошибок и допустимых в данной ситуации форм поведения.</a:t>
            </a:r>
          </a:p>
          <a:p>
            <a:pPr lvl="0">
              <a:buClr>
                <a:srgbClr val="002060"/>
              </a:buClr>
              <a:buSzPct val="90000"/>
              <a:buFont typeface="Wingdings" pitchFamily="2" charset="2"/>
              <a:buChar char="v"/>
            </a:pPr>
            <a:endParaRPr lang="ru-RU" sz="2000" b="1" dirty="0" smtClean="0">
              <a:latin typeface="Comic Sans MS" pitchFamily="66" charset="0"/>
            </a:endParaRPr>
          </a:p>
          <a:p>
            <a:pPr lvl="0">
              <a:buClr>
                <a:srgbClr val="002060"/>
              </a:buClr>
              <a:buSzPct val="90000"/>
              <a:buFont typeface="Wingdings" pitchFamily="2" charset="2"/>
              <a:buChar char="v"/>
            </a:pPr>
            <a:r>
              <a:rPr lang="ru-RU" sz="2000" b="1" dirty="0" smtClean="0">
                <a:latin typeface="Comic Sans MS" pitchFamily="66" charset="0"/>
              </a:rPr>
              <a:t>Обязательно выражайте уверенность в том, что у ребенка все получится.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 работе с детьми необходимо всегда помнить следующие правила:</a:t>
            </a:r>
            <a:endParaRPr lang="ru-RU" sz="2800" dirty="0"/>
          </a:p>
        </p:txBody>
      </p:sp>
      <p:pic>
        <p:nvPicPr>
          <p:cNvPr id="5" name="Picture 2" descr="F:\Роль взрослого в формирвоании самооценки дошкольника\50ba57361fe57fb06ce1d196c87d9c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436" y="1142984"/>
            <a:ext cx="3732621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libri\Desktop\girl_stack-of-boo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40" y="0"/>
            <a:ext cx="11144297" cy="7556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0"/>
            <a:ext cx="6858048" cy="12858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Педагогическая работа </a:t>
            </a:r>
            <a:b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400" b="1" smtClean="0">
                <a:solidFill>
                  <a:schemeClr val="tx1"/>
                </a:solidFill>
                <a:latin typeface="Comic Sans MS" pitchFamily="66" charset="0"/>
              </a:rPr>
              <a:t>с детьми, </a:t>
            </a:r>
            <a:r>
              <a:rPr lang="ru-RU" sz="2400" b="1" u="sng" dirty="0" smtClean="0">
                <a:solidFill>
                  <a:schemeClr val="tx1"/>
                </a:solidFill>
                <a:latin typeface="Comic Sans MS" pitchFamily="66" charset="0"/>
              </a:rPr>
              <a:t>занижающими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 свои реальные возможности.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000496" y="1285860"/>
            <a:ext cx="5143504" cy="49292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условий, при которых ребенок смог бы поверить в себя: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Систематическое подчеркивание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его успехов.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Раскрытие перспектив развития, предлагать ему задания в тех видах деятельности, где он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чувствует себя более успешно.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Последовательное постепенное усложнение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libri\Desktop\0_74ee7c8c7abec5a1ab84da3c25a456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-26706"/>
            <a:ext cx="9929850" cy="80277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0"/>
            <a:ext cx="5472122" cy="80012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Педагогическая работа с детьми, </a:t>
            </a:r>
            <a:r>
              <a:rPr lang="ru-RU" sz="2000" b="1" u="sng" dirty="0" smtClean="0">
                <a:solidFill>
                  <a:schemeClr val="tx1"/>
                </a:solidFill>
                <a:latin typeface="Comic Sans MS" pitchFamily="66" charset="0"/>
              </a:rPr>
              <a:t>завышающими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 свои реальные возможности.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29058" y="928670"/>
            <a:ext cx="5214942" cy="47148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Необходима повседневная, кропотливая работа: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dirty="0" smtClean="0"/>
              <a:t>использование заданий повышенной трудности, с тем чтобы ребенок </a:t>
            </a:r>
            <a:r>
              <a:rPr lang="ru-RU" b="1" dirty="0" smtClean="0"/>
              <a:t>осознал границы </a:t>
            </a:r>
            <a:r>
              <a:rPr lang="ru-RU" dirty="0" smtClean="0"/>
              <a:t>своих возможностей;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dirty="0" smtClean="0"/>
              <a:t>включение ребенка в ситуации, дающие ему возможность </a:t>
            </a:r>
            <a:r>
              <a:rPr lang="ru-RU" b="1" dirty="0" smtClean="0"/>
              <a:t>увидеть себя в сравнении</a:t>
            </a:r>
            <a:r>
              <a:rPr lang="ru-RU" dirty="0" smtClean="0"/>
              <a:t> с детьми, т.д.).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libri\Desktop\2964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64" y="0"/>
            <a:ext cx="11144328" cy="771528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928670"/>
            <a:ext cx="5286380" cy="4714908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None/>
            </a:pPr>
            <a:r>
              <a:rPr lang="ru-RU" sz="2000" i="1" dirty="0" smtClean="0">
                <a:solidFill>
                  <a:schemeClr val="bg1"/>
                </a:solidFill>
              </a:rPr>
              <a:t>Адекватную самооценку</a:t>
            </a:r>
            <a:r>
              <a:rPr lang="ru-RU" sz="2000" dirty="0" smtClean="0">
                <a:solidFill>
                  <a:schemeClr val="bg1"/>
                </a:solidFill>
              </a:rPr>
              <a:t> необходимо постоянно закреплять: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целесообразно </a:t>
            </a:r>
            <a:r>
              <a:rPr lang="ru-RU" sz="2000" b="1" dirty="0" smtClean="0">
                <a:solidFill>
                  <a:schemeClr val="bg1"/>
                </a:solidFill>
              </a:rPr>
              <a:t>упражнять</a:t>
            </a:r>
            <a:r>
              <a:rPr lang="ru-RU" sz="2000" dirty="0" smtClean="0">
                <a:solidFill>
                  <a:schemeClr val="bg1"/>
                </a:solidFill>
              </a:rPr>
              <a:t> детей в оценке деятельности других, а также в самооценке собственной деятельности. 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</a:rPr>
              <a:t>анализировать </a:t>
            </a:r>
            <a:r>
              <a:rPr lang="ru-RU" sz="2000" dirty="0" smtClean="0">
                <a:solidFill>
                  <a:schemeClr val="bg1"/>
                </a:solidFill>
              </a:rPr>
              <a:t>литературные произведения, где осуждаются прямо или косвенно герои, завышено оценивающие свои действия и поведение.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00" y="0"/>
            <a:ext cx="7143800" cy="80012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Педагогическая работа с детьми, имеющими </a:t>
            </a:r>
            <a:r>
              <a:rPr lang="ru-RU" sz="2000" b="1" u="sng" dirty="0" smtClean="0">
                <a:latin typeface="Comic Sans MS" pitchFamily="66" charset="0"/>
              </a:rPr>
              <a:t>адекватную</a:t>
            </a:r>
            <a:r>
              <a:rPr lang="ru-RU" sz="2000" b="1" dirty="0" smtClean="0">
                <a:latin typeface="Comic Sans MS" pitchFamily="66" charset="0"/>
              </a:rPr>
              <a:t> самооценку. </a:t>
            </a:r>
            <a:endParaRPr lang="ru-RU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200</TotalTime>
  <Words>322</Words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Слайд 1</vt:lpstr>
      <vt:lpstr>Слайд 2</vt:lpstr>
      <vt:lpstr>Слайд 3</vt:lpstr>
      <vt:lpstr>При работе с детьми необходимо всегда помнить следующие правила:</vt:lpstr>
      <vt:lpstr>Педагогическая работа  с детьми, занижающими свои реальные возможности.</vt:lpstr>
      <vt:lpstr>Педагогическая работа с детьми, завышающими свои реальные возможности.</vt:lpstr>
      <vt:lpstr>Педагогическая работа с детьми, имеющими адекватную самооценку.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Kolibri</dc:creator>
  <cp:lastModifiedBy>Kolibri</cp:lastModifiedBy>
  <cp:revision>38</cp:revision>
  <dcterms:created xsi:type="dcterms:W3CDTF">2012-02-09T17:19:42Z</dcterms:created>
  <dcterms:modified xsi:type="dcterms:W3CDTF">2012-10-20T16:38:55Z</dcterms:modified>
</cp:coreProperties>
</file>