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0" r:id="rId3"/>
    <p:sldId id="257" r:id="rId4"/>
    <p:sldId id="258" r:id="rId5"/>
    <p:sldId id="265" r:id="rId6"/>
    <p:sldId id="259" r:id="rId7"/>
    <p:sldId id="266" r:id="rId8"/>
    <p:sldId id="260" r:id="rId9"/>
    <p:sldId id="269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40" d="100"/>
          <a:sy n="40" d="100"/>
        </p:scale>
        <p:origin x="-2256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39B2A4-D971-4274-AADE-E103D4E8FA8E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870CFF1-CB81-4FB1-BF17-0D69E17D9789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Младший дошкольный возраст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B2C7DB1E-CF14-4C75-907F-B9C56BCEAE3E}" type="parTrans" cxnId="{EEDA0CBF-9EA7-4B3E-B441-B39718A14832}">
      <dgm:prSet/>
      <dgm:spPr/>
      <dgm:t>
        <a:bodyPr/>
        <a:lstStyle/>
        <a:p>
          <a:endParaRPr lang="ru-RU"/>
        </a:p>
      </dgm:t>
    </dgm:pt>
    <dgm:pt modelId="{5BD621E2-8267-4413-A245-B8AF2A1633C9}" type="sibTrans" cxnId="{EEDA0CBF-9EA7-4B3E-B441-B39718A14832}">
      <dgm:prSet/>
      <dgm:spPr/>
      <dgm:t>
        <a:bodyPr/>
        <a:lstStyle/>
        <a:p>
          <a:endParaRPr lang="ru-RU"/>
        </a:p>
      </dgm:t>
    </dgm:pt>
    <dgm:pt modelId="{FAF3D3DB-1456-4B2E-9197-2EF4808218FC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Около 3,5 лет у детей уже можно наблюдать массовые реакции на успех и неудачу, очевидным образом связанные с самооценкой.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AC07D1A8-B7D0-4119-A4D8-D3D63EA1D72D}" type="parTrans" cxnId="{08957A4A-8B7D-4252-BAD1-B09754CC9733}">
      <dgm:prSet/>
      <dgm:spPr/>
      <dgm:t>
        <a:bodyPr/>
        <a:lstStyle/>
        <a:p>
          <a:endParaRPr lang="ru-RU"/>
        </a:p>
      </dgm:t>
    </dgm:pt>
    <dgm:pt modelId="{9A1B79B4-F300-463E-9E42-F2B573298D76}" type="sibTrans" cxnId="{08957A4A-8B7D-4252-BAD1-B09754CC9733}">
      <dgm:prSet/>
      <dgm:spPr/>
      <dgm:t>
        <a:bodyPr/>
        <a:lstStyle/>
        <a:p>
          <a:endParaRPr lang="ru-RU"/>
        </a:p>
      </dgm:t>
    </dgm:pt>
    <dgm:pt modelId="{D837F36B-0510-4528-B1A1-3E40D7F3EB52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Средний дошкольный возраст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EAB7A126-113C-4286-851E-E266BB7EDFEA}" type="parTrans" cxnId="{0A31A5B6-65F1-4C97-A072-811554FE2771}">
      <dgm:prSet/>
      <dgm:spPr/>
      <dgm:t>
        <a:bodyPr/>
        <a:lstStyle/>
        <a:p>
          <a:endParaRPr lang="ru-RU"/>
        </a:p>
      </dgm:t>
    </dgm:pt>
    <dgm:pt modelId="{B2AAE80E-87EC-4BED-98FB-576562260862}" type="sibTrans" cxnId="{0A31A5B6-65F1-4C97-A072-811554FE2771}">
      <dgm:prSet/>
      <dgm:spPr/>
      <dgm:t>
        <a:bodyPr/>
        <a:lstStyle/>
        <a:p>
          <a:endParaRPr lang="ru-RU"/>
        </a:p>
      </dgm:t>
    </dgm:pt>
    <dgm:pt modelId="{2940DB71-237D-4A3E-9BC4-B082AE9BAF76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Старший дошкольный возраст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DD87ADA0-87F2-4CBF-B8B9-4919F415BABE}" type="parTrans" cxnId="{B4450E46-C9B0-476A-B29E-92B71E17A416}">
      <dgm:prSet/>
      <dgm:spPr/>
      <dgm:t>
        <a:bodyPr/>
        <a:lstStyle/>
        <a:p>
          <a:endParaRPr lang="ru-RU"/>
        </a:p>
      </dgm:t>
    </dgm:pt>
    <dgm:pt modelId="{A1EF3980-A3AF-4D70-A535-264D9A21679E}" type="sibTrans" cxnId="{B4450E46-C9B0-476A-B29E-92B71E17A416}">
      <dgm:prSet/>
      <dgm:spPr/>
      <dgm:t>
        <a:bodyPr/>
        <a:lstStyle/>
        <a:p>
          <a:endParaRPr lang="ru-RU"/>
        </a:p>
      </dgm:t>
    </dgm:pt>
    <dgm:pt modelId="{DC5A4E75-4612-4232-B7DF-95F8D5C0F82E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Дети придают большое значение оценкам, даваемым им взрослыми людьми.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44C291F2-CCDF-4F85-A474-A30061539B15}" type="parTrans" cxnId="{4A65C394-A82B-409E-99EB-172E10EFF974}">
      <dgm:prSet/>
      <dgm:spPr/>
      <dgm:t>
        <a:bodyPr/>
        <a:lstStyle/>
        <a:p>
          <a:endParaRPr lang="ru-RU"/>
        </a:p>
      </dgm:t>
    </dgm:pt>
    <dgm:pt modelId="{03DE908A-0D15-4DF3-94E9-73600A5662CD}" type="sibTrans" cxnId="{4A65C394-A82B-409E-99EB-172E10EFF974}">
      <dgm:prSet/>
      <dgm:spPr/>
      <dgm:t>
        <a:bodyPr/>
        <a:lstStyle/>
        <a:p>
          <a:endParaRPr lang="ru-RU"/>
        </a:p>
      </dgm:t>
    </dgm:pt>
    <dgm:pt modelId="{B58F545A-FCD6-4AC4-A03D-12006F8E302F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Ребенок не ждет такой оценки, а активно сам добивается ее, стремится получить похвалу, очень старается ее заслужить</a:t>
          </a:r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358F38FF-9460-4894-907A-E4624BDED7E5}" type="parTrans" cxnId="{1B6EBA0B-DAC6-4D22-ACD7-51A194224244}">
      <dgm:prSet/>
      <dgm:spPr/>
      <dgm:t>
        <a:bodyPr/>
        <a:lstStyle/>
        <a:p>
          <a:endParaRPr lang="ru-RU"/>
        </a:p>
      </dgm:t>
    </dgm:pt>
    <dgm:pt modelId="{26781046-E9CA-48AC-86AD-5794585F340A}" type="sibTrans" cxnId="{1B6EBA0B-DAC6-4D22-ACD7-51A194224244}">
      <dgm:prSet/>
      <dgm:spPr/>
      <dgm:t>
        <a:bodyPr/>
        <a:lstStyle/>
        <a:p>
          <a:endParaRPr lang="ru-RU"/>
        </a:p>
      </dgm:t>
    </dgm:pt>
    <dgm:pt modelId="{9FB1EA86-EDBD-446D-A171-6E7D007D70CE}">
      <dgm:prSet phldrT="[Текст]"/>
      <dgm:spPr/>
      <dgm:t>
        <a:bodyPr/>
        <a:lstStyle/>
        <a:p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6C738D4D-1938-4424-912C-9108C749246B}" type="parTrans" cxnId="{9D8A530E-01C8-4ADE-863C-150AE82AFA3A}">
      <dgm:prSet/>
      <dgm:spPr/>
      <dgm:t>
        <a:bodyPr/>
        <a:lstStyle/>
        <a:p>
          <a:endParaRPr lang="ru-RU"/>
        </a:p>
      </dgm:t>
    </dgm:pt>
    <dgm:pt modelId="{1CD5DF18-D462-42DC-9896-BBBDC2571E5F}" type="sibTrans" cxnId="{9D8A530E-01C8-4ADE-863C-150AE82AFA3A}">
      <dgm:prSet/>
      <dgm:spPr/>
      <dgm:t>
        <a:bodyPr/>
        <a:lstStyle/>
        <a:p>
          <a:endParaRPr lang="ru-RU"/>
        </a:p>
      </dgm:t>
    </dgm:pt>
    <dgm:pt modelId="{CB154AF2-EB41-487D-A31A-A724E3E90589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У многих детей складывается умение и способность правильно оценивать себя, свои успехи, неудачи, личностные качества, причем не только в игровой, но также и в других видах деятельности: учении, труде и общении.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E208B90-E774-4BB4-895D-88379D99CC4C}" type="parTrans" cxnId="{50B0C5E2-7D22-4E4A-952F-793FDDD9AC37}">
      <dgm:prSet/>
      <dgm:spPr/>
      <dgm:t>
        <a:bodyPr/>
        <a:lstStyle/>
        <a:p>
          <a:endParaRPr lang="ru-RU"/>
        </a:p>
      </dgm:t>
    </dgm:pt>
    <dgm:pt modelId="{AC67E418-8735-46DF-84E4-3EA398AEED3E}" type="sibTrans" cxnId="{50B0C5E2-7D22-4E4A-952F-793FDDD9AC37}">
      <dgm:prSet/>
      <dgm:spPr/>
      <dgm:t>
        <a:bodyPr/>
        <a:lstStyle/>
        <a:p>
          <a:endParaRPr lang="ru-RU"/>
        </a:p>
      </dgm:t>
    </dgm:pt>
    <dgm:pt modelId="{CC3EBD6F-9E47-48B7-8E59-271507931B54}">
      <dgm:prSet phldrT="[Текст]"/>
      <dgm:spPr/>
      <dgm:t>
        <a:bodyPr/>
        <a:lstStyle/>
        <a:p>
          <a:endParaRPr lang="ru-RU" sz="1300" dirty="0"/>
        </a:p>
      </dgm:t>
    </dgm:pt>
    <dgm:pt modelId="{FB7DC057-2028-4B63-8425-C3AABD706AB4}" type="parTrans" cxnId="{51F2A67A-6624-4AE8-95EC-FAACDB17CA12}">
      <dgm:prSet/>
      <dgm:spPr/>
      <dgm:t>
        <a:bodyPr/>
        <a:lstStyle/>
        <a:p>
          <a:endParaRPr lang="ru-RU"/>
        </a:p>
      </dgm:t>
    </dgm:pt>
    <dgm:pt modelId="{72D64688-2C87-4CCC-91B3-6764745043F8}" type="sibTrans" cxnId="{51F2A67A-6624-4AE8-95EC-FAACDB17CA12}">
      <dgm:prSet/>
      <dgm:spPr/>
      <dgm:t>
        <a:bodyPr/>
        <a:lstStyle/>
        <a:p>
          <a:endParaRPr lang="ru-RU"/>
        </a:p>
      </dgm:t>
    </dgm:pt>
    <dgm:pt modelId="{B68C875B-D0C4-4C34-807C-EF38EF49A51D}">
      <dgm:prSet phldrT="[Текст]"/>
      <dgm:spPr/>
      <dgm:t>
        <a:bodyPr/>
        <a:lstStyle/>
        <a:p>
          <a:endParaRPr lang="ru-RU" sz="1300" dirty="0"/>
        </a:p>
      </dgm:t>
    </dgm:pt>
    <dgm:pt modelId="{20BE5157-478E-44FC-B7F7-0B804211F73F}" type="parTrans" cxnId="{52CDB808-1703-4B9D-B226-C1467A81F44C}">
      <dgm:prSet/>
      <dgm:spPr/>
      <dgm:t>
        <a:bodyPr/>
        <a:lstStyle/>
        <a:p>
          <a:endParaRPr lang="ru-RU"/>
        </a:p>
      </dgm:t>
    </dgm:pt>
    <dgm:pt modelId="{2BB115DB-577F-46AA-8234-C5B4D6029F99}" type="sibTrans" cxnId="{52CDB808-1703-4B9D-B226-C1467A81F44C}">
      <dgm:prSet/>
      <dgm:spPr/>
      <dgm:t>
        <a:bodyPr/>
        <a:lstStyle/>
        <a:p>
          <a:endParaRPr lang="ru-RU"/>
        </a:p>
      </dgm:t>
    </dgm:pt>
    <dgm:pt modelId="{BF8F6166-8C4D-4126-9D56-DC9374197D2D}">
      <dgm:prSet phldrT="[Текст]"/>
      <dgm:spPr/>
      <dgm:t>
        <a:bodyPr/>
        <a:lstStyle/>
        <a:p>
          <a:endParaRPr lang="ru-RU" sz="1300" dirty="0"/>
        </a:p>
      </dgm:t>
    </dgm:pt>
    <dgm:pt modelId="{2EF2C3EB-D69C-4E88-8418-2AD79B65B60F}" type="parTrans" cxnId="{ABF12AD7-3DE4-4777-9512-5D954F04B9AC}">
      <dgm:prSet/>
      <dgm:spPr/>
      <dgm:t>
        <a:bodyPr/>
        <a:lstStyle/>
        <a:p>
          <a:endParaRPr lang="ru-RU"/>
        </a:p>
      </dgm:t>
    </dgm:pt>
    <dgm:pt modelId="{3FE48466-AACD-4304-A74E-D955AF543C14}" type="sibTrans" cxnId="{ABF12AD7-3DE4-4777-9512-5D954F04B9AC}">
      <dgm:prSet/>
      <dgm:spPr/>
      <dgm:t>
        <a:bodyPr/>
        <a:lstStyle/>
        <a:p>
          <a:endParaRPr lang="ru-RU"/>
        </a:p>
      </dgm:t>
    </dgm:pt>
    <dgm:pt modelId="{C4850253-D42A-400E-ADE7-ADF100DCC7AC}">
      <dgm:prSet phldrT="[Текст]"/>
      <dgm:spPr/>
      <dgm:t>
        <a:bodyPr/>
        <a:lstStyle/>
        <a:p>
          <a:endParaRPr lang="ru-RU" sz="1300" dirty="0"/>
        </a:p>
      </dgm:t>
    </dgm:pt>
    <dgm:pt modelId="{2DD43043-D185-4785-947B-CE8BFE77B0A9}" type="parTrans" cxnId="{589D61B9-40D7-4DF4-B12D-E9E2FA074E08}">
      <dgm:prSet/>
      <dgm:spPr/>
      <dgm:t>
        <a:bodyPr/>
        <a:lstStyle/>
        <a:p>
          <a:endParaRPr lang="ru-RU"/>
        </a:p>
      </dgm:t>
    </dgm:pt>
    <dgm:pt modelId="{FB946BD0-7EBE-4E59-A64D-3EB5002D9069}" type="sibTrans" cxnId="{589D61B9-40D7-4DF4-B12D-E9E2FA074E08}">
      <dgm:prSet/>
      <dgm:spPr/>
      <dgm:t>
        <a:bodyPr/>
        <a:lstStyle/>
        <a:p>
          <a:endParaRPr lang="ru-RU"/>
        </a:p>
      </dgm:t>
    </dgm:pt>
    <dgm:pt modelId="{E06B3616-0D91-4FE2-9945-C7FDD430FD12}">
      <dgm:prSet phldrT="[Текст]"/>
      <dgm:spPr/>
      <dgm:t>
        <a:bodyPr/>
        <a:lstStyle/>
        <a:p>
          <a:endParaRPr lang="ru-RU" sz="1300" dirty="0"/>
        </a:p>
      </dgm:t>
    </dgm:pt>
    <dgm:pt modelId="{C39ABA29-7179-458F-A960-14BEC36863EF}" type="parTrans" cxnId="{2FA61522-2E91-4388-8C5A-1BD1BEBE6E04}">
      <dgm:prSet/>
      <dgm:spPr/>
      <dgm:t>
        <a:bodyPr/>
        <a:lstStyle/>
        <a:p>
          <a:endParaRPr lang="ru-RU"/>
        </a:p>
      </dgm:t>
    </dgm:pt>
    <dgm:pt modelId="{6C264F14-6006-44EB-8DA5-1E01D8AE4980}" type="sibTrans" cxnId="{2FA61522-2E91-4388-8C5A-1BD1BEBE6E04}">
      <dgm:prSet/>
      <dgm:spPr/>
      <dgm:t>
        <a:bodyPr/>
        <a:lstStyle/>
        <a:p>
          <a:endParaRPr lang="ru-RU"/>
        </a:p>
      </dgm:t>
    </dgm:pt>
    <dgm:pt modelId="{8FE07C88-68CF-457E-AEA7-C8FA3A4EC7C8}">
      <dgm:prSet phldrT="[Текст]"/>
      <dgm:spPr/>
      <dgm:t>
        <a:bodyPr/>
        <a:lstStyle/>
        <a:p>
          <a:endParaRPr lang="ru-RU" sz="1300" dirty="0"/>
        </a:p>
      </dgm:t>
    </dgm:pt>
    <dgm:pt modelId="{C4CF241F-FB7B-4460-8575-2AAFC1C25730}" type="parTrans" cxnId="{61093339-0C6E-44E6-8313-42D62E7176C9}">
      <dgm:prSet/>
      <dgm:spPr/>
      <dgm:t>
        <a:bodyPr/>
        <a:lstStyle/>
        <a:p>
          <a:endParaRPr lang="ru-RU"/>
        </a:p>
      </dgm:t>
    </dgm:pt>
    <dgm:pt modelId="{6272B590-5558-4C46-9D7A-B5BD21899AF8}" type="sibTrans" cxnId="{61093339-0C6E-44E6-8313-42D62E7176C9}">
      <dgm:prSet/>
      <dgm:spPr/>
      <dgm:t>
        <a:bodyPr/>
        <a:lstStyle/>
        <a:p>
          <a:endParaRPr lang="ru-RU"/>
        </a:p>
      </dgm:t>
    </dgm:pt>
    <dgm:pt modelId="{4A8DD60A-79EF-45FC-ADD1-200A933744AF}">
      <dgm:prSet phldrT="[Текст]"/>
      <dgm:spPr/>
      <dgm:t>
        <a:bodyPr/>
        <a:lstStyle/>
        <a:p>
          <a:endParaRPr lang="ru-RU" sz="1300" dirty="0"/>
        </a:p>
      </dgm:t>
    </dgm:pt>
    <dgm:pt modelId="{E9CC80DB-7840-4222-8C23-ABF92862D0B4}" type="parTrans" cxnId="{DA0D8929-6A98-4787-8449-B2C4BE9BE4F9}">
      <dgm:prSet/>
      <dgm:spPr/>
      <dgm:t>
        <a:bodyPr/>
        <a:lstStyle/>
        <a:p>
          <a:endParaRPr lang="ru-RU"/>
        </a:p>
      </dgm:t>
    </dgm:pt>
    <dgm:pt modelId="{2587323E-8B73-4060-8280-079A2E516F34}" type="sibTrans" cxnId="{DA0D8929-6A98-4787-8449-B2C4BE9BE4F9}">
      <dgm:prSet/>
      <dgm:spPr/>
      <dgm:t>
        <a:bodyPr/>
        <a:lstStyle/>
        <a:p>
          <a:endParaRPr lang="ru-RU"/>
        </a:p>
      </dgm:t>
    </dgm:pt>
    <dgm:pt modelId="{043FD984-F740-4AAB-A206-D593871690FF}">
      <dgm:prSet phldrT="[Текст]" custT="1"/>
      <dgm:spPr/>
      <dgm:t>
        <a:bodyPr/>
        <a:lstStyle/>
        <a:p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A7D3DAA-14D4-48ED-9304-2055F8591459}" type="parTrans" cxnId="{75E2C150-291B-44B0-AFE8-B3CBD9017EB4}">
      <dgm:prSet/>
      <dgm:spPr/>
    </dgm:pt>
    <dgm:pt modelId="{39D137F2-1EE7-4E2B-895C-32405C361E62}" type="sibTrans" cxnId="{75E2C150-291B-44B0-AFE8-B3CBD9017EB4}">
      <dgm:prSet/>
      <dgm:spPr/>
    </dgm:pt>
    <dgm:pt modelId="{8E97B363-9DF2-496E-BF9F-9892F729AA6E}" type="pres">
      <dgm:prSet presAssocID="{3439B2A4-D971-4274-AADE-E103D4E8FA8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8EA664-35F3-4252-988A-C9665C19BB3A}" type="pres">
      <dgm:prSet presAssocID="{7870CFF1-CB81-4FB1-BF17-0D69E17D9789}" presName="composite" presStyleCnt="0"/>
      <dgm:spPr/>
      <dgm:t>
        <a:bodyPr/>
        <a:lstStyle/>
        <a:p>
          <a:endParaRPr lang="ru-RU"/>
        </a:p>
      </dgm:t>
    </dgm:pt>
    <dgm:pt modelId="{DFE77E3F-F577-44BC-B897-57FA5DE35C5C}" type="pres">
      <dgm:prSet presAssocID="{7870CFF1-CB81-4FB1-BF17-0D69E17D978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FDFA99-2FD0-4799-B84A-508DF92FE660}" type="pres">
      <dgm:prSet presAssocID="{7870CFF1-CB81-4FB1-BF17-0D69E17D978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4BF301-BBF2-4319-9A31-27643C3F2C11}" type="pres">
      <dgm:prSet presAssocID="{5BD621E2-8267-4413-A245-B8AF2A1633C9}" presName="space" presStyleCnt="0"/>
      <dgm:spPr/>
      <dgm:t>
        <a:bodyPr/>
        <a:lstStyle/>
        <a:p>
          <a:endParaRPr lang="ru-RU"/>
        </a:p>
      </dgm:t>
    </dgm:pt>
    <dgm:pt modelId="{818AF604-BD70-4D79-AD5B-EFAAAAB609CA}" type="pres">
      <dgm:prSet presAssocID="{D837F36B-0510-4528-B1A1-3E40D7F3EB52}" presName="composite" presStyleCnt="0"/>
      <dgm:spPr/>
      <dgm:t>
        <a:bodyPr/>
        <a:lstStyle/>
        <a:p>
          <a:endParaRPr lang="ru-RU"/>
        </a:p>
      </dgm:t>
    </dgm:pt>
    <dgm:pt modelId="{E5DF58DD-44F7-4369-994E-61ADC9B9CF74}" type="pres">
      <dgm:prSet presAssocID="{D837F36B-0510-4528-B1A1-3E40D7F3EB5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0A53D3-FEE8-466B-B917-287CFB5ADE16}" type="pres">
      <dgm:prSet presAssocID="{D837F36B-0510-4528-B1A1-3E40D7F3EB5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120612-4759-4CB1-B32B-8405AE0848CE}" type="pres">
      <dgm:prSet presAssocID="{B2AAE80E-87EC-4BED-98FB-576562260862}" presName="space" presStyleCnt="0"/>
      <dgm:spPr/>
      <dgm:t>
        <a:bodyPr/>
        <a:lstStyle/>
        <a:p>
          <a:endParaRPr lang="ru-RU"/>
        </a:p>
      </dgm:t>
    </dgm:pt>
    <dgm:pt modelId="{435FFDA6-3B69-45AA-B75B-1D0B642D87BA}" type="pres">
      <dgm:prSet presAssocID="{2940DB71-237D-4A3E-9BC4-B082AE9BAF76}" presName="composite" presStyleCnt="0"/>
      <dgm:spPr/>
      <dgm:t>
        <a:bodyPr/>
        <a:lstStyle/>
        <a:p>
          <a:endParaRPr lang="ru-RU"/>
        </a:p>
      </dgm:t>
    </dgm:pt>
    <dgm:pt modelId="{01E8EF9D-401E-4404-9A1E-4BC6936928EB}" type="pres">
      <dgm:prSet presAssocID="{2940DB71-237D-4A3E-9BC4-B082AE9BAF7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F06B84-2F10-4CB2-A6A8-6FFCB41FD0E7}" type="pres">
      <dgm:prSet presAssocID="{2940DB71-237D-4A3E-9BC4-B082AE9BAF76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A61522-2E91-4388-8C5A-1BD1BEBE6E04}" srcId="{D837F36B-0510-4528-B1A1-3E40D7F3EB52}" destId="{E06B3616-0D91-4FE2-9945-C7FDD430FD12}" srcOrd="6" destOrd="0" parTransId="{C39ABA29-7179-458F-A960-14BEC36863EF}" sibTransId="{6C264F14-6006-44EB-8DA5-1E01D8AE4980}"/>
    <dgm:cxn modelId="{1B6EBA0B-DAC6-4D22-ACD7-51A194224244}" srcId="{2940DB71-237D-4A3E-9BC4-B082AE9BAF76}" destId="{B58F545A-FCD6-4AC4-A03D-12006F8E302F}" srcOrd="2" destOrd="0" parTransId="{358F38FF-9460-4894-907A-E4624BDED7E5}" sibTransId="{26781046-E9CA-48AC-86AD-5794585F340A}"/>
    <dgm:cxn modelId="{42A045A1-B5C9-456C-AFF6-3EFDF0C57CAB}" type="presOf" srcId="{B58F545A-FCD6-4AC4-A03D-12006F8E302F}" destId="{DAF06B84-2F10-4CB2-A6A8-6FFCB41FD0E7}" srcOrd="0" destOrd="2" presId="urn:microsoft.com/office/officeart/2005/8/layout/hList1"/>
    <dgm:cxn modelId="{51F2A67A-6624-4AE8-95EC-FAACDB17CA12}" srcId="{D837F36B-0510-4528-B1A1-3E40D7F3EB52}" destId="{CC3EBD6F-9E47-48B7-8E59-271507931B54}" srcOrd="2" destOrd="0" parTransId="{FB7DC057-2028-4B63-8425-C3AABD706AB4}" sibTransId="{72D64688-2C87-4CCC-91B3-6764745043F8}"/>
    <dgm:cxn modelId="{9D8A530E-01C8-4ADE-863C-150AE82AFA3A}" srcId="{D837F36B-0510-4528-B1A1-3E40D7F3EB52}" destId="{9FB1EA86-EDBD-446D-A171-6E7D007D70CE}" srcOrd="0" destOrd="0" parTransId="{6C738D4D-1938-4424-912C-9108C749246B}" sibTransId="{1CD5DF18-D462-42DC-9896-BBBDC2571E5F}"/>
    <dgm:cxn modelId="{0A31A5B6-65F1-4C97-A072-811554FE2771}" srcId="{3439B2A4-D971-4274-AADE-E103D4E8FA8E}" destId="{D837F36B-0510-4528-B1A1-3E40D7F3EB52}" srcOrd="1" destOrd="0" parTransId="{EAB7A126-113C-4286-851E-E266BB7EDFEA}" sibTransId="{B2AAE80E-87EC-4BED-98FB-576562260862}"/>
    <dgm:cxn modelId="{D6113712-2805-409F-A2C8-721F2D6B38A7}" type="presOf" srcId="{8FE07C88-68CF-457E-AEA7-C8FA3A4EC7C8}" destId="{9F0A53D3-FEE8-466B-B917-287CFB5ADE16}" srcOrd="0" destOrd="7" presId="urn:microsoft.com/office/officeart/2005/8/layout/hList1"/>
    <dgm:cxn modelId="{ABF12AD7-3DE4-4777-9512-5D954F04B9AC}" srcId="{D837F36B-0510-4528-B1A1-3E40D7F3EB52}" destId="{BF8F6166-8C4D-4126-9D56-DC9374197D2D}" srcOrd="4" destOrd="0" parTransId="{2EF2C3EB-D69C-4E88-8418-2AD79B65B60F}" sibTransId="{3FE48466-AACD-4304-A74E-D955AF543C14}"/>
    <dgm:cxn modelId="{4A65C394-A82B-409E-99EB-172E10EFF974}" srcId="{2940DB71-237D-4A3E-9BC4-B082AE9BAF76}" destId="{DC5A4E75-4612-4232-B7DF-95F8D5C0F82E}" srcOrd="0" destOrd="0" parTransId="{44C291F2-CCDF-4F85-A474-A30061539B15}" sibTransId="{03DE908A-0D15-4DF3-94E9-73600A5662CD}"/>
    <dgm:cxn modelId="{9C9ED301-DAFA-4BFD-BE00-A6C78B6230B8}" type="presOf" srcId="{BF8F6166-8C4D-4126-9D56-DC9374197D2D}" destId="{9F0A53D3-FEE8-466B-B917-287CFB5ADE16}" srcOrd="0" destOrd="4" presId="urn:microsoft.com/office/officeart/2005/8/layout/hList1"/>
    <dgm:cxn modelId="{92BA911D-519D-4446-B9EA-B39380647B1F}" type="presOf" srcId="{CB154AF2-EB41-487D-A31A-A724E3E90589}" destId="{9F0A53D3-FEE8-466B-B917-287CFB5ADE16}" srcOrd="0" destOrd="1" presId="urn:microsoft.com/office/officeart/2005/8/layout/hList1"/>
    <dgm:cxn modelId="{86680201-4683-42A0-BB8B-E07082D449C1}" type="presOf" srcId="{7870CFF1-CB81-4FB1-BF17-0D69E17D9789}" destId="{DFE77E3F-F577-44BC-B897-57FA5DE35C5C}" srcOrd="0" destOrd="0" presId="urn:microsoft.com/office/officeart/2005/8/layout/hList1"/>
    <dgm:cxn modelId="{50B0C5E2-7D22-4E4A-952F-793FDDD9AC37}" srcId="{D837F36B-0510-4528-B1A1-3E40D7F3EB52}" destId="{CB154AF2-EB41-487D-A31A-A724E3E90589}" srcOrd="1" destOrd="0" parTransId="{4E208B90-E774-4BB4-895D-88379D99CC4C}" sibTransId="{AC67E418-8735-46DF-84E4-3EA398AEED3E}"/>
    <dgm:cxn modelId="{C9F8D0F9-808D-4BA4-A858-D7D6BC6AAD77}" type="presOf" srcId="{D837F36B-0510-4528-B1A1-3E40D7F3EB52}" destId="{E5DF58DD-44F7-4369-994E-61ADC9B9CF74}" srcOrd="0" destOrd="0" presId="urn:microsoft.com/office/officeart/2005/8/layout/hList1"/>
    <dgm:cxn modelId="{BE4A28C9-D087-4AAB-B2B1-D67330458EA7}" type="presOf" srcId="{3439B2A4-D971-4274-AADE-E103D4E8FA8E}" destId="{8E97B363-9DF2-496E-BF9F-9892F729AA6E}" srcOrd="0" destOrd="0" presId="urn:microsoft.com/office/officeart/2005/8/layout/hList1"/>
    <dgm:cxn modelId="{75E2C150-291B-44B0-AFE8-B3CBD9017EB4}" srcId="{2940DB71-237D-4A3E-9BC4-B082AE9BAF76}" destId="{043FD984-F740-4AAB-A206-D593871690FF}" srcOrd="1" destOrd="0" parTransId="{8A7D3DAA-14D4-48ED-9304-2055F8591459}" sibTransId="{39D137F2-1EE7-4E2B-895C-32405C361E62}"/>
    <dgm:cxn modelId="{EEDA0CBF-9EA7-4B3E-B441-B39718A14832}" srcId="{3439B2A4-D971-4274-AADE-E103D4E8FA8E}" destId="{7870CFF1-CB81-4FB1-BF17-0D69E17D9789}" srcOrd="0" destOrd="0" parTransId="{B2C7DB1E-CF14-4C75-907F-B9C56BCEAE3E}" sibTransId="{5BD621E2-8267-4413-A245-B8AF2A1633C9}"/>
    <dgm:cxn modelId="{81768F1D-8586-45A7-AE47-4311C10709B1}" type="presOf" srcId="{CC3EBD6F-9E47-48B7-8E59-271507931B54}" destId="{9F0A53D3-FEE8-466B-B917-287CFB5ADE16}" srcOrd="0" destOrd="2" presId="urn:microsoft.com/office/officeart/2005/8/layout/hList1"/>
    <dgm:cxn modelId="{B4450E46-C9B0-476A-B29E-92B71E17A416}" srcId="{3439B2A4-D971-4274-AADE-E103D4E8FA8E}" destId="{2940DB71-237D-4A3E-9BC4-B082AE9BAF76}" srcOrd="2" destOrd="0" parTransId="{DD87ADA0-87F2-4CBF-B8B9-4919F415BABE}" sibTransId="{A1EF3980-A3AF-4D70-A535-264D9A21679E}"/>
    <dgm:cxn modelId="{AFEAC081-7053-4539-8FC7-2B7C73A7A5B3}" type="presOf" srcId="{DC5A4E75-4612-4232-B7DF-95F8D5C0F82E}" destId="{DAF06B84-2F10-4CB2-A6A8-6FFCB41FD0E7}" srcOrd="0" destOrd="0" presId="urn:microsoft.com/office/officeart/2005/8/layout/hList1"/>
    <dgm:cxn modelId="{08957A4A-8B7D-4252-BAD1-B09754CC9733}" srcId="{7870CFF1-CB81-4FB1-BF17-0D69E17D9789}" destId="{FAF3D3DB-1456-4B2E-9197-2EF4808218FC}" srcOrd="0" destOrd="0" parTransId="{AC07D1A8-B7D0-4119-A4D8-D3D63EA1D72D}" sibTransId="{9A1B79B4-F300-463E-9E42-F2B573298D76}"/>
    <dgm:cxn modelId="{8AD6DAE8-57CC-441D-9857-5655496CB245}" type="presOf" srcId="{FAF3D3DB-1456-4B2E-9197-2EF4808218FC}" destId="{3CFDFA99-2FD0-4799-B84A-508DF92FE660}" srcOrd="0" destOrd="0" presId="urn:microsoft.com/office/officeart/2005/8/layout/hList1"/>
    <dgm:cxn modelId="{DA0D8929-6A98-4787-8449-B2C4BE9BE4F9}" srcId="{D837F36B-0510-4528-B1A1-3E40D7F3EB52}" destId="{4A8DD60A-79EF-45FC-ADD1-200A933744AF}" srcOrd="8" destOrd="0" parTransId="{E9CC80DB-7840-4222-8C23-ABF92862D0B4}" sibTransId="{2587323E-8B73-4060-8280-079A2E516F34}"/>
    <dgm:cxn modelId="{589D61B9-40D7-4DF4-B12D-E9E2FA074E08}" srcId="{D837F36B-0510-4528-B1A1-3E40D7F3EB52}" destId="{C4850253-D42A-400E-ADE7-ADF100DCC7AC}" srcOrd="5" destOrd="0" parTransId="{2DD43043-D185-4785-947B-CE8BFE77B0A9}" sibTransId="{FB946BD0-7EBE-4E59-A64D-3EB5002D9069}"/>
    <dgm:cxn modelId="{BB545603-371F-4E96-A2A3-BB17A85964B0}" type="presOf" srcId="{2940DB71-237D-4A3E-9BC4-B082AE9BAF76}" destId="{01E8EF9D-401E-4404-9A1E-4BC6936928EB}" srcOrd="0" destOrd="0" presId="urn:microsoft.com/office/officeart/2005/8/layout/hList1"/>
    <dgm:cxn modelId="{7787BCF0-7134-4EB0-A74C-DA9C20FF6807}" type="presOf" srcId="{4A8DD60A-79EF-45FC-ADD1-200A933744AF}" destId="{9F0A53D3-FEE8-466B-B917-287CFB5ADE16}" srcOrd="0" destOrd="8" presId="urn:microsoft.com/office/officeart/2005/8/layout/hList1"/>
    <dgm:cxn modelId="{6A3B6C11-5E34-469E-B106-131DB552EB9E}" type="presOf" srcId="{E06B3616-0D91-4FE2-9945-C7FDD430FD12}" destId="{9F0A53D3-FEE8-466B-B917-287CFB5ADE16}" srcOrd="0" destOrd="6" presId="urn:microsoft.com/office/officeart/2005/8/layout/hList1"/>
    <dgm:cxn modelId="{61093339-0C6E-44E6-8313-42D62E7176C9}" srcId="{D837F36B-0510-4528-B1A1-3E40D7F3EB52}" destId="{8FE07C88-68CF-457E-AEA7-C8FA3A4EC7C8}" srcOrd="7" destOrd="0" parTransId="{C4CF241F-FB7B-4460-8575-2AAFC1C25730}" sibTransId="{6272B590-5558-4C46-9D7A-B5BD21899AF8}"/>
    <dgm:cxn modelId="{8FBB3DD1-A0E2-4052-84D4-CB84BB9A1632}" type="presOf" srcId="{9FB1EA86-EDBD-446D-A171-6E7D007D70CE}" destId="{9F0A53D3-FEE8-466B-B917-287CFB5ADE16}" srcOrd="0" destOrd="0" presId="urn:microsoft.com/office/officeart/2005/8/layout/hList1"/>
    <dgm:cxn modelId="{78756511-DF8C-4DB5-8FC2-F97F679A1C87}" type="presOf" srcId="{043FD984-F740-4AAB-A206-D593871690FF}" destId="{DAF06B84-2F10-4CB2-A6A8-6FFCB41FD0E7}" srcOrd="0" destOrd="1" presId="urn:microsoft.com/office/officeart/2005/8/layout/hList1"/>
    <dgm:cxn modelId="{6B8FE4DA-8824-4D06-91B3-1D15C0329C92}" type="presOf" srcId="{C4850253-D42A-400E-ADE7-ADF100DCC7AC}" destId="{9F0A53D3-FEE8-466B-B917-287CFB5ADE16}" srcOrd="0" destOrd="5" presId="urn:microsoft.com/office/officeart/2005/8/layout/hList1"/>
    <dgm:cxn modelId="{52CDB808-1703-4B9D-B226-C1467A81F44C}" srcId="{D837F36B-0510-4528-B1A1-3E40D7F3EB52}" destId="{B68C875B-D0C4-4C34-807C-EF38EF49A51D}" srcOrd="3" destOrd="0" parTransId="{20BE5157-478E-44FC-B7F7-0B804211F73F}" sibTransId="{2BB115DB-577F-46AA-8234-C5B4D6029F99}"/>
    <dgm:cxn modelId="{D33A49A8-FB06-4AF2-A960-9984BF7839CD}" type="presOf" srcId="{B68C875B-D0C4-4C34-807C-EF38EF49A51D}" destId="{9F0A53D3-FEE8-466B-B917-287CFB5ADE16}" srcOrd="0" destOrd="3" presId="urn:microsoft.com/office/officeart/2005/8/layout/hList1"/>
    <dgm:cxn modelId="{4B445E92-0EA4-4893-BFEF-39DFFD507C17}" type="presParOf" srcId="{8E97B363-9DF2-496E-BF9F-9892F729AA6E}" destId="{098EA664-35F3-4252-988A-C9665C19BB3A}" srcOrd="0" destOrd="0" presId="urn:microsoft.com/office/officeart/2005/8/layout/hList1"/>
    <dgm:cxn modelId="{0EFBB21D-508B-4B5E-B14B-DED8D2666F2B}" type="presParOf" srcId="{098EA664-35F3-4252-988A-C9665C19BB3A}" destId="{DFE77E3F-F577-44BC-B897-57FA5DE35C5C}" srcOrd="0" destOrd="0" presId="urn:microsoft.com/office/officeart/2005/8/layout/hList1"/>
    <dgm:cxn modelId="{B4D39C18-BF5C-4BB8-B459-2C9CA62AF3A5}" type="presParOf" srcId="{098EA664-35F3-4252-988A-C9665C19BB3A}" destId="{3CFDFA99-2FD0-4799-B84A-508DF92FE660}" srcOrd="1" destOrd="0" presId="urn:microsoft.com/office/officeart/2005/8/layout/hList1"/>
    <dgm:cxn modelId="{277C169D-A5C4-48B8-AA76-CAE8BEA73E1B}" type="presParOf" srcId="{8E97B363-9DF2-496E-BF9F-9892F729AA6E}" destId="{704BF301-BBF2-4319-9A31-27643C3F2C11}" srcOrd="1" destOrd="0" presId="urn:microsoft.com/office/officeart/2005/8/layout/hList1"/>
    <dgm:cxn modelId="{A453FB57-06F7-4B40-9590-7F1C4E03E347}" type="presParOf" srcId="{8E97B363-9DF2-496E-BF9F-9892F729AA6E}" destId="{818AF604-BD70-4D79-AD5B-EFAAAAB609CA}" srcOrd="2" destOrd="0" presId="urn:microsoft.com/office/officeart/2005/8/layout/hList1"/>
    <dgm:cxn modelId="{EB32B2EA-30DE-4AE3-8969-93EDD531D066}" type="presParOf" srcId="{818AF604-BD70-4D79-AD5B-EFAAAAB609CA}" destId="{E5DF58DD-44F7-4369-994E-61ADC9B9CF74}" srcOrd="0" destOrd="0" presId="urn:microsoft.com/office/officeart/2005/8/layout/hList1"/>
    <dgm:cxn modelId="{9A01EE2C-0256-4B0C-8DE7-46845941F8C9}" type="presParOf" srcId="{818AF604-BD70-4D79-AD5B-EFAAAAB609CA}" destId="{9F0A53D3-FEE8-466B-B917-287CFB5ADE16}" srcOrd="1" destOrd="0" presId="urn:microsoft.com/office/officeart/2005/8/layout/hList1"/>
    <dgm:cxn modelId="{93FA739B-2689-4950-B2A5-E88212680F42}" type="presParOf" srcId="{8E97B363-9DF2-496E-BF9F-9892F729AA6E}" destId="{09120612-4759-4CB1-B32B-8405AE0848CE}" srcOrd="3" destOrd="0" presId="urn:microsoft.com/office/officeart/2005/8/layout/hList1"/>
    <dgm:cxn modelId="{A526C14F-402B-43FB-8F84-14B084045749}" type="presParOf" srcId="{8E97B363-9DF2-496E-BF9F-9892F729AA6E}" destId="{435FFDA6-3B69-45AA-B75B-1D0B642D87BA}" srcOrd="4" destOrd="0" presId="urn:microsoft.com/office/officeart/2005/8/layout/hList1"/>
    <dgm:cxn modelId="{BE695A33-F99D-4681-86F6-C80306A62715}" type="presParOf" srcId="{435FFDA6-3B69-45AA-B75B-1D0B642D87BA}" destId="{01E8EF9D-401E-4404-9A1E-4BC6936928EB}" srcOrd="0" destOrd="0" presId="urn:microsoft.com/office/officeart/2005/8/layout/hList1"/>
    <dgm:cxn modelId="{81BD53CE-1D93-4193-A9C1-9489773849EE}" type="presParOf" srcId="{435FFDA6-3B69-45AA-B75B-1D0B642D87BA}" destId="{DAF06B84-2F10-4CB2-A6A8-6FFCB41FD0E7}" srcOrd="1" destOrd="0" presId="urn:microsoft.com/office/officeart/2005/8/layout/h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4A2197-7ED0-45D2-A333-FCF452821D7C}" type="doc">
      <dgm:prSet loTypeId="urn:microsoft.com/office/officeart/2005/8/layout/hList1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0A556FF9-B71E-4BBF-BD10-733A1AE36EEB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Младший школьный возраст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94A1307C-A070-4E11-9855-1687DC59D678}" type="parTrans" cxnId="{842F4659-3A69-41AC-A612-A52F248C5BB7}">
      <dgm:prSet/>
      <dgm:spPr/>
      <dgm:t>
        <a:bodyPr/>
        <a:lstStyle/>
        <a:p>
          <a:endParaRPr lang="ru-RU"/>
        </a:p>
      </dgm:t>
    </dgm:pt>
    <dgm:pt modelId="{A3FD8766-20B9-4CE4-AB11-4AB6B6F02C7B}" type="sibTrans" cxnId="{842F4659-3A69-41AC-A612-A52F248C5BB7}">
      <dgm:prSet/>
      <dgm:spPr/>
      <dgm:t>
        <a:bodyPr/>
        <a:lstStyle/>
        <a:p>
          <a:endParaRPr lang="ru-RU"/>
        </a:p>
      </dgm:t>
    </dgm:pt>
    <dgm:pt modelId="{9108A496-AD30-4394-9024-BA36E0DDE7F0}">
      <dgm:prSet phldrT="[Текст]" custT="1"/>
      <dgm:spPr/>
      <dgm:t>
        <a:bodyPr/>
        <a:lstStyle/>
        <a:p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F5728FC-075D-4758-A4FB-9086D21EA79C}" type="parTrans" cxnId="{E9FB48BF-AE94-4B5D-9C24-DFF3A73507A0}">
      <dgm:prSet/>
      <dgm:spPr/>
      <dgm:t>
        <a:bodyPr/>
        <a:lstStyle/>
        <a:p>
          <a:endParaRPr lang="ru-RU"/>
        </a:p>
      </dgm:t>
    </dgm:pt>
    <dgm:pt modelId="{ED48D5D1-DF43-4881-B660-D010CAA83DAB}" type="sibTrans" cxnId="{E9FB48BF-AE94-4B5D-9C24-DFF3A73507A0}">
      <dgm:prSet/>
      <dgm:spPr/>
      <dgm:t>
        <a:bodyPr/>
        <a:lstStyle/>
        <a:p>
          <a:endParaRPr lang="ru-RU"/>
        </a:p>
      </dgm:t>
    </dgm:pt>
    <dgm:pt modelId="{5EF7756F-1F56-4E0A-AE1E-96C54291C672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Особое значение дети придают своим интеллектуальным возможностям и тому, как они оцениваются другими. Детям важно, чтобы положительная оценка была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общепризнана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9E1EE4C-86F3-4486-9D60-2AE727C749CE}" type="parTrans" cxnId="{11F114F5-61EB-4453-8773-4D4B0A480C5C}">
      <dgm:prSet/>
      <dgm:spPr/>
      <dgm:t>
        <a:bodyPr/>
        <a:lstStyle/>
        <a:p>
          <a:endParaRPr lang="ru-RU"/>
        </a:p>
      </dgm:t>
    </dgm:pt>
    <dgm:pt modelId="{B12E2FDB-B0E1-492A-9504-40CBD06CF9E9}" type="sibTrans" cxnId="{11F114F5-61EB-4453-8773-4D4B0A480C5C}">
      <dgm:prSet/>
      <dgm:spPr/>
      <dgm:t>
        <a:bodyPr/>
        <a:lstStyle/>
        <a:p>
          <a:endParaRPr lang="ru-RU"/>
        </a:p>
      </dgm:t>
    </dgm:pt>
    <dgm:pt modelId="{0B417AB4-E72E-416A-BD7E-97EC8DED3963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Самооценка в младшем школьном возрасте формируется, глав­ным образом, под влиянием оценок учителя.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2EFF3C3-C197-4DD9-BD83-D59C9CE0E383}" type="sibTrans" cxnId="{16C11E67-B9BF-4E04-9AFB-14F7E3A5E068}">
      <dgm:prSet/>
      <dgm:spPr/>
      <dgm:t>
        <a:bodyPr/>
        <a:lstStyle/>
        <a:p>
          <a:endParaRPr lang="ru-RU"/>
        </a:p>
      </dgm:t>
    </dgm:pt>
    <dgm:pt modelId="{69B58B57-CA22-4E33-89ED-F5365783C855}" type="parTrans" cxnId="{16C11E67-B9BF-4E04-9AFB-14F7E3A5E068}">
      <dgm:prSet/>
      <dgm:spPr/>
      <dgm:t>
        <a:bodyPr/>
        <a:lstStyle/>
        <a:p>
          <a:endParaRPr lang="ru-RU"/>
        </a:p>
      </dgm:t>
    </dgm:pt>
    <dgm:pt modelId="{AE23ABDD-4BFC-4541-8FCD-015D8D672390}">
      <dgm:prSet custT="1"/>
      <dgm:spPr/>
      <dgm:t>
        <a:bodyPr/>
        <a:lstStyle/>
        <a:p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6DA5129-EACA-438E-BC34-9928F6E588CE}" type="parTrans" cxnId="{B9896C9D-497D-4552-B1C8-6A1CEEADCB4C}">
      <dgm:prSet/>
      <dgm:spPr/>
      <dgm:t>
        <a:bodyPr/>
        <a:lstStyle/>
        <a:p>
          <a:endParaRPr lang="ru-RU"/>
        </a:p>
      </dgm:t>
    </dgm:pt>
    <dgm:pt modelId="{812E79C3-26EC-498A-A14A-3F4F69CECC98}" type="sibTrans" cxnId="{B9896C9D-497D-4552-B1C8-6A1CEEADCB4C}">
      <dgm:prSet/>
      <dgm:spPr/>
      <dgm:t>
        <a:bodyPr/>
        <a:lstStyle/>
        <a:p>
          <a:endParaRPr lang="ru-RU"/>
        </a:p>
      </dgm:t>
    </dgm:pt>
    <dgm:pt modelId="{47398130-008B-44E6-9B99-31A315A46772}" type="pres">
      <dgm:prSet presAssocID="{AB4A2197-7ED0-45D2-A333-FCF452821D7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2BFB43-0B92-4C82-ACBC-437CCDFCFCF6}" type="pres">
      <dgm:prSet presAssocID="{0A556FF9-B71E-4BBF-BD10-733A1AE36EEB}" presName="composite" presStyleCnt="0"/>
      <dgm:spPr/>
    </dgm:pt>
    <dgm:pt modelId="{51A4CE27-9C82-49FE-84F0-806D11C2113A}" type="pres">
      <dgm:prSet presAssocID="{0A556FF9-B71E-4BBF-BD10-733A1AE36EEB}" presName="parTx" presStyleLbl="alignNode1" presStyleIdx="0" presStyleCnt="1" custScaleY="100000" custLinFactY="-683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94D092-CA42-491B-A8D6-6BD96205A111}" type="pres">
      <dgm:prSet presAssocID="{0A556FF9-B71E-4BBF-BD10-733A1AE36EEB}" presName="desTx" presStyleLbl="alignAccFollowNode1" presStyleIdx="0" presStyleCnt="1" custScaleY="105800" custLinFactNeighborX="-3571" custLinFactNeighborY="-55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A0E6F9-F473-4352-89A9-C96CD02CF59A}" type="presOf" srcId="{AB4A2197-7ED0-45D2-A333-FCF452821D7C}" destId="{47398130-008B-44E6-9B99-31A315A46772}" srcOrd="0" destOrd="0" presId="urn:microsoft.com/office/officeart/2005/8/layout/hList1"/>
    <dgm:cxn modelId="{E54CD769-515A-4E8D-B4BF-47035270A545}" type="presOf" srcId="{0A556FF9-B71E-4BBF-BD10-733A1AE36EEB}" destId="{51A4CE27-9C82-49FE-84F0-806D11C2113A}" srcOrd="0" destOrd="0" presId="urn:microsoft.com/office/officeart/2005/8/layout/hList1"/>
    <dgm:cxn modelId="{842F4659-3A69-41AC-A612-A52F248C5BB7}" srcId="{AB4A2197-7ED0-45D2-A333-FCF452821D7C}" destId="{0A556FF9-B71E-4BBF-BD10-733A1AE36EEB}" srcOrd="0" destOrd="0" parTransId="{94A1307C-A070-4E11-9855-1687DC59D678}" sibTransId="{A3FD8766-20B9-4CE4-AB11-4AB6B6F02C7B}"/>
    <dgm:cxn modelId="{FBADD5D4-25FF-4CAA-AE70-7AA03F7EA06C}" type="presOf" srcId="{5EF7756F-1F56-4E0A-AE1E-96C54291C672}" destId="{8994D092-CA42-491B-A8D6-6BD96205A111}" srcOrd="0" destOrd="3" presId="urn:microsoft.com/office/officeart/2005/8/layout/hList1"/>
    <dgm:cxn modelId="{E9FB48BF-AE94-4B5D-9C24-DFF3A73507A0}" srcId="{0A556FF9-B71E-4BBF-BD10-733A1AE36EEB}" destId="{9108A496-AD30-4394-9024-BA36E0DDE7F0}" srcOrd="0" destOrd="0" parTransId="{5F5728FC-075D-4758-A4FB-9086D21EA79C}" sibTransId="{ED48D5D1-DF43-4881-B660-D010CAA83DAB}"/>
    <dgm:cxn modelId="{11F114F5-61EB-4453-8773-4D4B0A480C5C}" srcId="{0A556FF9-B71E-4BBF-BD10-733A1AE36EEB}" destId="{5EF7756F-1F56-4E0A-AE1E-96C54291C672}" srcOrd="3" destOrd="0" parTransId="{09E1EE4C-86F3-4486-9D60-2AE727C749CE}" sibTransId="{B12E2FDB-B0E1-492A-9504-40CBD06CF9E9}"/>
    <dgm:cxn modelId="{0436AA0D-FEB2-46DA-A783-C15C5E5C5D10}" type="presOf" srcId="{0B417AB4-E72E-416A-BD7E-97EC8DED3963}" destId="{8994D092-CA42-491B-A8D6-6BD96205A111}" srcOrd="0" destOrd="1" presId="urn:microsoft.com/office/officeart/2005/8/layout/hList1"/>
    <dgm:cxn modelId="{B9896C9D-497D-4552-B1C8-6A1CEEADCB4C}" srcId="{0A556FF9-B71E-4BBF-BD10-733A1AE36EEB}" destId="{AE23ABDD-4BFC-4541-8FCD-015D8D672390}" srcOrd="2" destOrd="0" parTransId="{96DA5129-EACA-438E-BC34-9928F6E588CE}" sibTransId="{812E79C3-26EC-498A-A14A-3F4F69CECC98}"/>
    <dgm:cxn modelId="{16C11E67-B9BF-4E04-9AFB-14F7E3A5E068}" srcId="{0A556FF9-B71E-4BBF-BD10-733A1AE36EEB}" destId="{0B417AB4-E72E-416A-BD7E-97EC8DED3963}" srcOrd="1" destOrd="0" parTransId="{69B58B57-CA22-4E33-89ED-F5365783C855}" sibTransId="{92EFF3C3-C197-4DD9-BD83-D59C9CE0E383}"/>
    <dgm:cxn modelId="{CF2F8EFB-1006-41E3-8A52-7344FD2183F2}" type="presOf" srcId="{9108A496-AD30-4394-9024-BA36E0DDE7F0}" destId="{8994D092-CA42-491B-A8D6-6BD96205A111}" srcOrd="0" destOrd="0" presId="urn:microsoft.com/office/officeart/2005/8/layout/hList1"/>
    <dgm:cxn modelId="{5D157999-7924-4E71-8C63-436535547606}" type="presOf" srcId="{AE23ABDD-4BFC-4541-8FCD-015D8D672390}" destId="{8994D092-CA42-491B-A8D6-6BD96205A111}" srcOrd="0" destOrd="2" presId="urn:microsoft.com/office/officeart/2005/8/layout/hList1"/>
    <dgm:cxn modelId="{BA5EE99B-88DC-4A36-8CCD-9AB0850BEB9E}" type="presParOf" srcId="{47398130-008B-44E6-9B99-31A315A46772}" destId="{782BFB43-0B92-4C82-ACBC-437CCDFCFCF6}" srcOrd="0" destOrd="0" presId="urn:microsoft.com/office/officeart/2005/8/layout/hList1"/>
    <dgm:cxn modelId="{F985D86B-BE57-42CF-BF88-84DFF7164859}" type="presParOf" srcId="{782BFB43-0B92-4C82-ACBC-437CCDFCFCF6}" destId="{51A4CE27-9C82-49FE-84F0-806D11C2113A}" srcOrd="0" destOrd="0" presId="urn:microsoft.com/office/officeart/2005/8/layout/hList1"/>
    <dgm:cxn modelId="{4F54CBA5-A73C-4A49-93AE-940B7B9696A5}" type="presParOf" srcId="{782BFB43-0B92-4C82-ACBC-437CCDFCFCF6}" destId="{8994D092-CA42-491B-A8D6-6BD96205A111}" srcOrd="1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olibri\Desktop\Роль взрослого в формирвоании самооценки дошкольника\Психологические основы формирования самооценки в дошкольном и младшем школьном возрасте\благоворительность 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14290"/>
            <a:ext cx="6215106" cy="44195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429132"/>
            <a:ext cx="9144000" cy="17526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Психологические основы формирования самооценки в дошкольном и младшем школьном возрасте</a:t>
            </a:r>
            <a:endParaRPr lang="ru-RU" sz="3200" b="1" dirty="0">
              <a:latin typeface="Comic Sans MS" pitchFamily="66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3" name="Picture 3" descr="C:\Users\Kolibri\Desktop\Роль взрослого в формирвоании самооценки дошкольника\Психологические основы формирования самооценки в дошкольном и младшем школьном возрасте\081111183039-lar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10358479" cy="6858001"/>
          </a:xfrm>
          <a:prstGeom prst="rect">
            <a:avLst/>
          </a:prstGeom>
          <a:noFill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0" y="4500546"/>
            <a:ext cx="3643306" cy="2357454"/>
          </a:xfrm>
          <a:prstGeom prst="rect">
            <a:avLst/>
          </a:prstGeom>
        </p:spPr>
        <p:txBody>
          <a:bodyPr vert="horz" lIns="45720" rIns="4572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Спасибо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за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внимание!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ТА\2\Роль взрослого в формирвоании самооценки дошкольника\Психологические основы формирования самооценки в дошкольном и младшем школьном возрасте\child-and-butterfly.jpg"/>
          <p:cNvPicPr>
            <a:picLocks noChangeAspect="1" noChangeArrowheads="1"/>
          </p:cNvPicPr>
          <p:nvPr/>
        </p:nvPicPr>
        <p:blipFill>
          <a:blip r:embed="rId2">
            <a:lum/>
          </a:blip>
          <a:srcRect/>
          <a:stretch>
            <a:fillRect/>
          </a:stretch>
        </p:blipFill>
        <p:spPr bwMode="auto">
          <a:xfrm>
            <a:off x="3000364" y="285728"/>
            <a:ext cx="5881086" cy="435200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3214678" cy="791216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Над изучением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самооценки, 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ее онтогенеза,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структуры,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функций,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возможностей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направленного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формирования 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работали: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85776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400" b="1" u="sng" dirty="0" smtClean="0">
                <a:solidFill>
                  <a:srgbClr val="002060"/>
                </a:solidFill>
                <a:latin typeface="Comic Sans MS" pitchFamily="66" charset="0"/>
              </a:rPr>
              <a:t>Н.Е. Анкудинова, В.А.Горбачева, Т.А.Репина, </a:t>
            </a:r>
            <a:r>
              <a:rPr lang="ru-RU" sz="2400" b="1" u="sng" dirty="0" err="1" smtClean="0">
                <a:solidFill>
                  <a:srgbClr val="002060"/>
                </a:solidFill>
                <a:latin typeface="Comic Sans MS" pitchFamily="66" charset="0"/>
              </a:rPr>
              <a:t>Р.Б.Стеркина</a:t>
            </a:r>
            <a:r>
              <a:rPr lang="ru-RU" sz="2400" b="1" u="sng" dirty="0" smtClean="0">
                <a:solidFill>
                  <a:srgbClr val="002060"/>
                </a:solidFill>
                <a:latin typeface="Comic Sans MS" pitchFamily="66" charset="0"/>
              </a:rPr>
              <a:t>, </a:t>
            </a:r>
            <a:r>
              <a:rPr lang="ru-RU" sz="2400" b="1" u="sng" dirty="0" err="1" smtClean="0">
                <a:solidFill>
                  <a:srgbClr val="002060"/>
                </a:solidFill>
                <a:latin typeface="Comic Sans MS" pitchFamily="66" charset="0"/>
              </a:rPr>
              <a:t>Л.И.Божович</a:t>
            </a:r>
            <a:r>
              <a:rPr lang="ru-RU" sz="2400" b="1" u="sng" dirty="0" smtClean="0">
                <a:solidFill>
                  <a:srgbClr val="002060"/>
                </a:solidFill>
                <a:latin typeface="Comic Sans MS" pitchFamily="66" charset="0"/>
              </a:rPr>
              <a:t>, И.С.Кон, </a:t>
            </a:r>
            <a:r>
              <a:rPr lang="ru-RU" sz="2400" b="1" u="sng" dirty="0" err="1" smtClean="0">
                <a:solidFill>
                  <a:srgbClr val="002060"/>
                </a:solidFill>
                <a:latin typeface="Comic Sans MS" pitchFamily="66" charset="0"/>
              </a:rPr>
              <a:t>М.И.Лисина</a:t>
            </a:r>
            <a:r>
              <a:rPr lang="ru-RU" sz="2400" b="1" u="sng" dirty="0" smtClean="0">
                <a:solidFill>
                  <a:srgbClr val="002060"/>
                </a:solidFill>
                <a:latin typeface="Comic Sans MS" pitchFamily="66" charset="0"/>
              </a:rPr>
              <a:t>, А.И.Липкина, </a:t>
            </a:r>
            <a:r>
              <a:rPr lang="ru-RU" sz="2400" b="1" u="sng" dirty="0" err="1" smtClean="0">
                <a:solidFill>
                  <a:srgbClr val="002060"/>
                </a:solidFill>
                <a:latin typeface="Comic Sans MS" pitchFamily="66" charset="0"/>
              </a:rPr>
              <a:t>Э.Эриксон</a:t>
            </a:r>
            <a:r>
              <a:rPr lang="ru-RU" sz="2400" b="1" u="sng" dirty="0" smtClean="0">
                <a:solidFill>
                  <a:srgbClr val="002060"/>
                </a:solidFill>
                <a:latin typeface="Comic Sans MS" pitchFamily="66" charset="0"/>
              </a:rPr>
              <a:t>, </a:t>
            </a:r>
            <a:r>
              <a:rPr lang="ru-RU" sz="2400" b="1" u="sng" dirty="0" err="1" smtClean="0">
                <a:solidFill>
                  <a:srgbClr val="002060"/>
                </a:solidFill>
                <a:latin typeface="Comic Sans MS" pitchFamily="66" charset="0"/>
              </a:rPr>
              <a:t>К.Роджерс</a:t>
            </a:r>
            <a:r>
              <a:rPr lang="ru-RU" sz="2400" b="1" u="sng" dirty="0" smtClean="0">
                <a:solidFill>
                  <a:srgbClr val="002060"/>
                </a:solidFill>
                <a:latin typeface="Comic Sans MS" pitchFamily="66" charset="0"/>
              </a:rPr>
              <a:t>, и другие психологи. </a:t>
            </a:r>
            <a:endParaRPr lang="ru-RU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282" y="214290"/>
            <a:ext cx="8715436" cy="18573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800" dirty="0" smtClean="0"/>
              <a:t>С</a:t>
            </a:r>
            <a:r>
              <a:rPr lang="ru-RU" sz="2800" b="1" dirty="0" smtClean="0">
                <a:latin typeface="Comic Sans MS" pitchFamily="66" charset="0"/>
              </a:rPr>
              <a:t>амооценка – это оценка личностью самой себя, своих возможностей, качеств и места среди других людей.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34" y="2714620"/>
            <a:ext cx="3071834" cy="15001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Comic Sans MS" pitchFamily="66" charset="0"/>
              </a:rPr>
              <a:t>Критичность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429256" y="2714620"/>
            <a:ext cx="3071834" cy="15001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Comic Sans MS" pitchFamily="66" charset="0"/>
              </a:rPr>
              <a:t>Взаимоотношения с окружающими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57290" y="4572008"/>
            <a:ext cx="3071834" cy="15001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Comic Sans MS" pitchFamily="66" charset="0"/>
              </a:rPr>
              <a:t>Требовательность к себе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57752" y="4572008"/>
            <a:ext cx="3071834" cy="15001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Comic Sans MS" pitchFamily="66" charset="0"/>
              </a:rPr>
              <a:t>Отношение к успехам и неудачам.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12" name="Выгнутая вправо стрелка 11"/>
          <p:cNvSpPr/>
          <p:nvPr/>
        </p:nvSpPr>
        <p:spPr>
          <a:xfrm rot="1221411">
            <a:off x="3585561" y="1977064"/>
            <a:ext cx="834702" cy="3103638"/>
          </a:xfrm>
          <a:prstGeom prst="curved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лево стрелка 14"/>
          <p:cNvSpPr/>
          <p:nvPr/>
        </p:nvSpPr>
        <p:spPr>
          <a:xfrm rot="20590675">
            <a:off x="4630626" y="1988651"/>
            <a:ext cx="857256" cy="3000396"/>
          </a:xfrm>
          <a:prstGeom prst="curved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право стрелка 15"/>
          <p:cNvSpPr/>
          <p:nvPr/>
        </p:nvSpPr>
        <p:spPr>
          <a:xfrm rot="1639415">
            <a:off x="3683155" y="1969228"/>
            <a:ext cx="867133" cy="1562222"/>
          </a:xfrm>
          <a:prstGeom prst="curved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Выгнутая влево стрелка 16"/>
          <p:cNvSpPr/>
          <p:nvPr/>
        </p:nvSpPr>
        <p:spPr>
          <a:xfrm rot="20652719">
            <a:off x="4570532" y="1942976"/>
            <a:ext cx="845432" cy="1558553"/>
          </a:xfrm>
          <a:prstGeom prst="curved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ятиугольник 5"/>
          <p:cNvSpPr/>
          <p:nvPr/>
        </p:nvSpPr>
        <p:spPr>
          <a:xfrm rot="5400000">
            <a:off x="1178695" y="1607331"/>
            <a:ext cx="2500330" cy="4000528"/>
          </a:xfrm>
          <a:prstGeom prst="homePlat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3200" b="1" dirty="0" smtClean="0">
                <a:latin typeface="Comic Sans MS" pitchFamily="66" charset="0"/>
              </a:rPr>
              <a:t>общение с окружающими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7" name="Нашивка 6"/>
          <p:cNvSpPr/>
          <p:nvPr/>
        </p:nvSpPr>
        <p:spPr>
          <a:xfrm rot="5400000">
            <a:off x="821505" y="3107529"/>
            <a:ext cx="3214710" cy="4000528"/>
          </a:xfrm>
          <a:prstGeom prst="chevron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sz="2000" b="1" dirty="0" smtClean="0">
              <a:latin typeface="Comic Sans MS" pitchFamily="66" charset="0"/>
            </a:endParaRPr>
          </a:p>
          <a:p>
            <a:pPr algn="ctr"/>
            <a:endParaRPr lang="ru-RU" sz="2000" b="1" dirty="0" smtClean="0">
              <a:latin typeface="Comic Sans MS" pitchFamily="66" charset="0"/>
            </a:endParaRPr>
          </a:p>
          <a:p>
            <a:pPr algn="ctr"/>
            <a:endParaRPr lang="ru-RU" b="1" dirty="0" smtClean="0">
              <a:latin typeface="Comic Sans MS" pitchFamily="66" charset="0"/>
            </a:endParaRPr>
          </a:p>
          <a:p>
            <a:pPr algn="ctr"/>
            <a:endParaRPr lang="ru-RU" b="1" dirty="0" smtClean="0">
              <a:latin typeface="Comic Sans MS" pitchFamily="66" charset="0"/>
            </a:endParaRPr>
          </a:p>
          <a:p>
            <a:pPr algn="ctr"/>
            <a:r>
              <a:rPr lang="ru-RU" b="1" dirty="0" smtClean="0">
                <a:latin typeface="Comic Sans MS" pitchFamily="66" charset="0"/>
              </a:rPr>
              <a:t>усваиваются </a:t>
            </a:r>
          </a:p>
          <a:p>
            <a:pPr algn="ctr"/>
            <a:r>
              <a:rPr lang="ru-RU" b="1" dirty="0" smtClean="0">
                <a:latin typeface="Comic Sans MS" pitchFamily="66" charset="0"/>
              </a:rPr>
              <a:t>формы, </a:t>
            </a:r>
          </a:p>
          <a:p>
            <a:pPr algn="ctr"/>
            <a:r>
              <a:rPr lang="ru-RU" b="1" dirty="0" smtClean="0">
                <a:latin typeface="Comic Sans MS" pitchFamily="66" charset="0"/>
              </a:rPr>
              <a:t>виды и </a:t>
            </a:r>
          </a:p>
          <a:p>
            <a:pPr algn="ctr"/>
            <a:r>
              <a:rPr lang="ru-RU" b="1" dirty="0" smtClean="0">
                <a:latin typeface="Comic Sans MS" pitchFamily="66" charset="0"/>
              </a:rPr>
              <a:t>критерии </a:t>
            </a:r>
          </a:p>
          <a:p>
            <a:pPr algn="ctr"/>
            <a:r>
              <a:rPr lang="ru-RU" b="1" dirty="0" smtClean="0">
                <a:latin typeface="Comic Sans MS" pitchFamily="66" charset="0"/>
              </a:rPr>
              <a:t>оценок</a:t>
            </a:r>
            <a:endParaRPr lang="ru-RU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142852"/>
            <a:ext cx="8358246" cy="200026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Comic Sans MS" pitchFamily="66" charset="0"/>
              </a:rPr>
              <a:t>Условия развития самооценки</a:t>
            </a:r>
            <a:endParaRPr lang="ru-RU" sz="4400" b="1" dirty="0">
              <a:latin typeface="Comic Sans MS" pitchFamily="66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 rot="5400000">
            <a:off x="5536413" y="1607331"/>
            <a:ext cx="2500330" cy="4000528"/>
          </a:xfrm>
          <a:prstGeom prst="homePlat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vert270" rtlCol="0" anchor="ctr"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latin typeface="Comic Sans MS" pitchFamily="66" charset="0"/>
              </a:rPr>
              <a:t>собственная</a:t>
            </a:r>
          </a:p>
          <a:p>
            <a:pPr algn="ctr">
              <a:buNone/>
            </a:pPr>
            <a:r>
              <a:rPr lang="ru-RU" sz="3200" b="1" dirty="0" smtClean="0">
                <a:latin typeface="Comic Sans MS" pitchFamily="66" charset="0"/>
              </a:rPr>
              <a:t>деятельность ребенка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12" name="Нашивка 11"/>
          <p:cNvSpPr/>
          <p:nvPr/>
        </p:nvSpPr>
        <p:spPr>
          <a:xfrm rot="5400000">
            <a:off x="5179223" y="3036091"/>
            <a:ext cx="3214710" cy="4000528"/>
          </a:xfrm>
          <a:prstGeom prst="chevron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sz="2000" b="1" dirty="0" smtClean="0">
              <a:latin typeface="Comic Sans MS" pitchFamily="66" charset="0"/>
            </a:endParaRPr>
          </a:p>
          <a:p>
            <a:pPr algn="ctr"/>
            <a:endParaRPr lang="ru-RU" sz="2000" b="1" dirty="0" smtClean="0">
              <a:latin typeface="Comic Sans MS" pitchFamily="66" charset="0"/>
            </a:endParaRPr>
          </a:p>
          <a:p>
            <a:pPr algn="ctr"/>
            <a:endParaRPr lang="ru-RU" b="1" dirty="0" smtClean="0">
              <a:latin typeface="Comic Sans MS" pitchFamily="66" charset="0"/>
            </a:endParaRPr>
          </a:p>
          <a:p>
            <a:pPr algn="ctr"/>
            <a:endParaRPr lang="ru-RU" b="1" dirty="0" smtClean="0">
              <a:latin typeface="Comic Sans MS" pitchFamily="66" charset="0"/>
            </a:endParaRPr>
          </a:p>
          <a:p>
            <a:pPr algn="ctr"/>
            <a:r>
              <a:rPr lang="ru-RU" b="1" dirty="0" smtClean="0">
                <a:latin typeface="Comic Sans MS" pitchFamily="66" charset="0"/>
              </a:rPr>
              <a:t>апробация, </a:t>
            </a:r>
          </a:p>
          <a:p>
            <a:pPr algn="ctr"/>
            <a:r>
              <a:rPr lang="ru-RU" b="1" dirty="0" smtClean="0">
                <a:latin typeface="Comic Sans MS" pitchFamily="66" charset="0"/>
              </a:rPr>
              <a:t>наполнение </a:t>
            </a:r>
          </a:p>
          <a:p>
            <a:pPr algn="ctr"/>
            <a:r>
              <a:rPr lang="ru-RU" b="1" dirty="0" smtClean="0">
                <a:latin typeface="Comic Sans MS" pitchFamily="66" charset="0"/>
              </a:rPr>
              <a:t>личностными </a:t>
            </a:r>
          </a:p>
          <a:p>
            <a:pPr algn="ctr"/>
            <a:r>
              <a:rPr lang="ru-RU" b="1" dirty="0" smtClean="0">
                <a:latin typeface="Comic Sans MS" pitchFamily="66" charset="0"/>
              </a:rPr>
              <a:t>смыслами</a:t>
            </a:r>
            <a:r>
              <a:rPr lang="ru-RU" dirty="0" smtClean="0"/>
              <a:t>.</a:t>
            </a:r>
            <a:endParaRPr lang="ru-RU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9051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Этапы развития самооценки</a:t>
            </a:r>
            <a:endParaRPr lang="ru-RU" sz="32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214282" y="1000108"/>
          <a:ext cx="6429420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6929454" y="1214422"/>
          <a:ext cx="2000232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5214942" cy="5214974"/>
          </a:xfrm>
        </p:spPr>
        <p:txBody>
          <a:bodyPr>
            <a:normAutofit lnSpcReduction="10000"/>
          </a:bodyPr>
          <a:lstStyle/>
          <a:p>
            <a:pPr>
              <a:buClrTx/>
              <a:buSzPct val="87000"/>
              <a:buFont typeface="Wingdings" pitchFamily="2" charset="2"/>
              <a:buChar char="ü"/>
            </a:pPr>
            <a:r>
              <a:rPr lang="ru-RU" sz="2000" b="1" dirty="0" smtClean="0">
                <a:latin typeface="Comic Sans MS" pitchFamily="66" charset="0"/>
              </a:rPr>
              <a:t>Они </a:t>
            </a:r>
            <a:r>
              <a:rPr lang="ru-RU" sz="2000" b="1" dirty="0" smtClean="0">
                <a:latin typeface="Comic Sans MS" pitchFamily="66" charset="0"/>
              </a:rPr>
              <a:t>не склонны анализировать результаты своих действий и поступков. </a:t>
            </a:r>
            <a:endParaRPr lang="ru-RU" sz="2000" b="1" dirty="0" smtClean="0">
              <a:latin typeface="Comic Sans MS" pitchFamily="66" charset="0"/>
            </a:endParaRPr>
          </a:p>
          <a:p>
            <a:pPr>
              <a:buClrTx/>
              <a:buSzPct val="87000"/>
              <a:buFont typeface="Wingdings" pitchFamily="2" charset="2"/>
              <a:buChar char="ü"/>
            </a:pPr>
            <a:endParaRPr lang="ru-RU" sz="2000" b="1" dirty="0" smtClean="0">
              <a:latin typeface="Comic Sans MS" pitchFamily="66" charset="0"/>
            </a:endParaRPr>
          </a:p>
          <a:p>
            <a:pPr>
              <a:buClrTx/>
              <a:buSzPct val="87000"/>
              <a:buFont typeface="Wingdings" pitchFamily="2" charset="2"/>
              <a:buChar char="ü"/>
            </a:pPr>
            <a:r>
              <a:rPr lang="ru-RU" sz="2000" b="1" dirty="0" smtClean="0">
                <a:latin typeface="Comic Sans MS" pitchFamily="66" charset="0"/>
              </a:rPr>
              <a:t>В большинстве случаев они пытаются решать любые, в том числе и весьма сложные задачи быстро, не разобрав до конца. </a:t>
            </a:r>
            <a:endParaRPr lang="ru-RU" sz="2000" b="1" dirty="0" smtClean="0">
              <a:latin typeface="Comic Sans MS" pitchFamily="66" charset="0"/>
            </a:endParaRPr>
          </a:p>
          <a:p>
            <a:pPr>
              <a:buClrTx/>
              <a:buSzPct val="87000"/>
              <a:buFont typeface="Wingdings" pitchFamily="2" charset="2"/>
              <a:buChar char="ü"/>
            </a:pPr>
            <a:endParaRPr lang="ru-RU" sz="2000" b="1" dirty="0" smtClean="0">
              <a:latin typeface="Comic Sans MS" pitchFamily="66" charset="0"/>
            </a:endParaRPr>
          </a:p>
          <a:p>
            <a:pPr>
              <a:buClrTx/>
              <a:buSzPct val="87000"/>
              <a:buFont typeface="Wingdings" pitchFamily="2" charset="2"/>
              <a:buChar char="ü"/>
            </a:pPr>
            <a:r>
              <a:rPr lang="ru-RU" sz="2000" b="1" dirty="0" smtClean="0">
                <a:latin typeface="Comic Sans MS" pitchFamily="66" charset="0"/>
              </a:rPr>
              <a:t>Чаще всего они не осознают своих неудач. </a:t>
            </a:r>
            <a:endParaRPr lang="ru-RU" sz="2000" b="1" dirty="0" smtClean="0">
              <a:latin typeface="Comic Sans MS" pitchFamily="66" charset="0"/>
            </a:endParaRPr>
          </a:p>
          <a:p>
            <a:pPr>
              <a:buClrTx/>
              <a:buSzPct val="87000"/>
              <a:buNone/>
            </a:pPr>
            <a:endParaRPr lang="ru-RU" sz="2000" b="1" dirty="0" smtClean="0">
              <a:latin typeface="Comic Sans MS" pitchFamily="66" charset="0"/>
            </a:endParaRPr>
          </a:p>
          <a:p>
            <a:pPr>
              <a:buClrTx/>
              <a:buSzPct val="87000"/>
              <a:buFont typeface="Wingdings" pitchFamily="2" charset="2"/>
              <a:buChar char="ü"/>
            </a:pPr>
            <a:r>
              <a:rPr lang="ru-RU" sz="2000" b="1" dirty="0" smtClean="0">
                <a:latin typeface="Comic Sans MS" pitchFamily="66" charset="0"/>
              </a:rPr>
              <a:t>Они </a:t>
            </a:r>
            <a:r>
              <a:rPr lang="ru-RU" sz="2000" b="1" dirty="0" smtClean="0">
                <a:latin typeface="Comic Sans MS" pitchFamily="66" charset="0"/>
              </a:rPr>
              <a:t>стремятся всегда быть на виду, афишируют свои знания и умения, стараются выделиться фоне других ребят, обратить на себя внимание</a:t>
            </a:r>
            <a:r>
              <a:rPr lang="ru-RU" sz="2000" dirty="0" smtClean="0">
                <a:latin typeface="Comic Sans MS" pitchFamily="66" charset="0"/>
              </a:rPr>
              <a:t>. </a:t>
            </a:r>
          </a:p>
          <a:p>
            <a:pPr>
              <a:buNone/>
            </a:pPr>
            <a:endParaRPr lang="ru-RU" dirty="0">
              <a:latin typeface="Comic Sans MS" pitchFamily="66" charset="0"/>
            </a:endParaRPr>
          </a:p>
        </p:txBody>
      </p:sp>
      <p:pic>
        <p:nvPicPr>
          <p:cNvPr id="2052" name="Picture 4" descr="C:\Users\Kolibri\Desktop\Роль взрослого в формирвоании самооценки дошкольника\Психологические основы формирования самооценки в дошкольном и младшем школьном возрасте\1254317177_1236088900_x_4364ec5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214422"/>
            <a:ext cx="3714744" cy="58579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Comic Sans MS" pitchFamily="66" charset="0"/>
              </a:rPr>
              <a:t>Особенности детей с завышенной самооценкой: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Comic Sans MS" pitchFamily="66" charset="0"/>
              </a:rPr>
              <a:t>Особенности детей с заниженной самооценкой </a:t>
            </a:r>
            <a:endParaRPr lang="ru-RU" sz="36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5286380" cy="5715016"/>
          </a:xfrm>
        </p:spPr>
        <p:txBody>
          <a:bodyPr>
            <a:normAutofit fontScale="40000" lnSpcReduction="20000"/>
          </a:bodyPr>
          <a:lstStyle/>
          <a:p>
            <a:pPr>
              <a:buClrTx/>
              <a:buSzPct val="90000"/>
              <a:buFont typeface="Wingdings" pitchFamily="2" charset="2"/>
              <a:buChar char="ü"/>
            </a:pPr>
            <a:endParaRPr lang="ru-RU" sz="3800" b="1" dirty="0" smtClean="0">
              <a:latin typeface="Comic Sans MS" pitchFamily="66" charset="0"/>
            </a:endParaRPr>
          </a:p>
          <a:p>
            <a:pPr>
              <a:buClrTx/>
              <a:buSzPct val="90000"/>
              <a:buFont typeface="Wingdings" pitchFamily="2" charset="2"/>
              <a:buChar char="ü"/>
            </a:pPr>
            <a:r>
              <a:rPr lang="ru-RU" sz="4200" b="1" dirty="0" smtClean="0">
                <a:latin typeface="Comic Sans MS" pitchFamily="66" charset="0"/>
              </a:rPr>
              <a:t>В поведении чаще всего нерешительны, малообщительны, недоверчивы к другим людям, молчаливы, скованны в своих движениях. </a:t>
            </a:r>
            <a:endParaRPr lang="ru-RU" sz="4200" b="1" dirty="0" smtClean="0">
              <a:latin typeface="Comic Sans MS" pitchFamily="66" charset="0"/>
            </a:endParaRPr>
          </a:p>
          <a:p>
            <a:pPr>
              <a:buClrTx/>
              <a:buSzPct val="90000"/>
              <a:buFont typeface="Wingdings" pitchFamily="2" charset="2"/>
              <a:buChar char="ü"/>
            </a:pPr>
            <a:endParaRPr lang="ru-RU" sz="4200" b="1" dirty="0" smtClean="0">
              <a:latin typeface="Comic Sans MS" pitchFamily="66" charset="0"/>
            </a:endParaRPr>
          </a:p>
          <a:p>
            <a:pPr>
              <a:buClrTx/>
              <a:buSzPct val="90000"/>
              <a:buFont typeface="Wingdings" pitchFamily="2" charset="2"/>
              <a:buChar char="ü"/>
            </a:pPr>
            <a:r>
              <a:rPr lang="ru-RU" sz="4200" b="1" dirty="0" smtClean="0">
                <a:latin typeface="Comic Sans MS" pitchFamily="66" charset="0"/>
              </a:rPr>
              <a:t>Они очень чувствительны, готовы расплакаться в любой момент, не стремятся к сотрудничеству и не способны постоять за себя. </a:t>
            </a:r>
            <a:endParaRPr lang="ru-RU" sz="4200" b="1" dirty="0" smtClean="0">
              <a:latin typeface="Comic Sans MS" pitchFamily="66" charset="0"/>
            </a:endParaRPr>
          </a:p>
          <a:p>
            <a:pPr>
              <a:buClrTx/>
              <a:buSzPct val="90000"/>
              <a:buFont typeface="Wingdings" pitchFamily="2" charset="2"/>
              <a:buChar char="ü"/>
            </a:pPr>
            <a:endParaRPr lang="ru-RU" sz="4200" b="1" dirty="0" smtClean="0">
              <a:latin typeface="Comic Sans MS" pitchFamily="66" charset="0"/>
            </a:endParaRPr>
          </a:p>
          <a:p>
            <a:pPr>
              <a:buClrTx/>
              <a:buSzPct val="90000"/>
              <a:buFont typeface="Wingdings" pitchFamily="2" charset="2"/>
              <a:buChar char="ü"/>
            </a:pPr>
            <a:r>
              <a:rPr lang="ru-RU" sz="4200" b="1" dirty="0" smtClean="0">
                <a:latin typeface="Comic Sans MS" pitchFamily="66" charset="0"/>
              </a:rPr>
              <a:t>Они </a:t>
            </a:r>
            <a:r>
              <a:rPr lang="ru-RU" sz="4200" b="1" dirty="0" smtClean="0">
                <a:latin typeface="Comic Sans MS" pitchFamily="66" charset="0"/>
              </a:rPr>
              <a:t>заранее отказываются от решения задач, которые кажутся им сложными, но при эмоциональной поддержке взрослого легко справляются с ними</a:t>
            </a:r>
            <a:r>
              <a:rPr lang="ru-RU" sz="4200" b="1" dirty="0" smtClean="0">
                <a:latin typeface="Comic Sans MS" pitchFamily="66" charset="0"/>
              </a:rPr>
              <a:t>.</a:t>
            </a:r>
          </a:p>
          <a:p>
            <a:pPr>
              <a:buClrTx/>
              <a:buSzPct val="90000"/>
              <a:buFont typeface="Wingdings" pitchFamily="2" charset="2"/>
              <a:buChar char="ü"/>
            </a:pPr>
            <a:endParaRPr lang="ru-RU" sz="4200" b="1" dirty="0" smtClean="0">
              <a:latin typeface="Comic Sans MS" pitchFamily="66" charset="0"/>
            </a:endParaRPr>
          </a:p>
          <a:p>
            <a:pPr>
              <a:buClrTx/>
              <a:buSzPct val="90000"/>
              <a:buFont typeface="Wingdings" pitchFamily="2" charset="2"/>
              <a:buChar char="ü"/>
            </a:pPr>
            <a:r>
              <a:rPr lang="ru-RU" sz="4200" b="1" dirty="0" smtClean="0">
                <a:latin typeface="Comic Sans MS" pitchFamily="66" charset="0"/>
              </a:rPr>
              <a:t>Кажется медлительным. Он долго не приступает к выполнению задания, опасаясь, что он не понял, что надо делать и выполнит все неправильно; старается угадать, доволен ли им взрослый. </a:t>
            </a:r>
          </a:p>
          <a:p>
            <a:endParaRPr lang="ru-RU" dirty="0"/>
          </a:p>
        </p:txBody>
      </p:sp>
      <p:pic>
        <p:nvPicPr>
          <p:cNvPr id="3074" name="Picture 2" descr="C:\Users\Kolibri\Desktop\Роль взрослого в формирвоании самооценки дошкольника\Психологические основы формирования самооценки в дошкольном и младшем школьном возрасте\1235918445_1313-photo_08-01-06_966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285860"/>
            <a:ext cx="3528030" cy="51435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Comic Sans MS" pitchFamily="66" charset="0"/>
              </a:rPr>
              <a:t>Особенности детей с адекватной самооценкой </a:t>
            </a:r>
            <a:endParaRPr lang="ru-RU" sz="36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5000628" cy="5072098"/>
          </a:xfrm>
        </p:spPr>
        <p:txBody>
          <a:bodyPr>
            <a:normAutofit fontScale="77500" lnSpcReduction="20000"/>
          </a:bodyPr>
          <a:lstStyle/>
          <a:p>
            <a:pPr>
              <a:buClrTx/>
              <a:buSzPct val="90000"/>
              <a:buFont typeface="Wingdings" pitchFamily="2" charset="2"/>
              <a:buChar char="ü"/>
            </a:pPr>
            <a:r>
              <a:rPr lang="ru-RU" sz="2600" b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В большинстве случаев склонны анализировать результаты своей деятельности, пытаются выяснить причины своих ошибок. </a:t>
            </a:r>
          </a:p>
          <a:p>
            <a:pPr>
              <a:buClrTx/>
              <a:buSzPct val="90000"/>
              <a:buFont typeface="Wingdings" pitchFamily="2" charset="2"/>
              <a:buChar char="ü"/>
            </a:pPr>
            <a:endParaRPr lang="ru-RU" sz="2600" b="1" dirty="0" smtClean="0"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pPr>
              <a:buClrTx/>
              <a:buSzPct val="90000"/>
              <a:buFont typeface="Wingdings" pitchFamily="2" charset="2"/>
              <a:buChar char="ü"/>
            </a:pPr>
            <a:r>
              <a:rPr lang="ru-RU" sz="2600" b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Стремятся </a:t>
            </a:r>
            <a:r>
              <a:rPr lang="ru-RU" sz="2600" b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сотрудничать, помогать другим, они достаточно общительны и дружелюбны. </a:t>
            </a:r>
            <a:endParaRPr lang="ru-RU" sz="2600" b="1" dirty="0" smtClean="0"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pPr>
              <a:buClrTx/>
              <a:buSzPct val="90000"/>
              <a:buFont typeface="Wingdings" pitchFamily="2" charset="2"/>
              <a:buChar char="ü"/>
            </a:pPr>
            <a:endParaRPr lang="ru-RU" sz="2600" b="1" dirty="0" smtClean="0"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pPr>
              <a:buClrTx/>
              <a:buSzPct val="90000"/>
              <a:buFont typeface="Wingdings" pitchFamily="2" charset="2"/>
              <a:buChar char="ü"/>
            </a:pPr>
            <a:r>
              <a:rPr lang="ru-RU" sz="2600" b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При попадании в ситуации неудачи пытаются выяснить причину и выбирают задачи несколько меньшей сложности</a:t>
            </a:r>
            <a:r>
              <a:rPr lang="ru-RU" sz="2600" b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buClrTx/>
              <a:buSzPct val="90000"/>
              <a:buNone/>
            </a:pPr>
            <a:r>
              <a:rPr lang="ru-RU" sz="2600" b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endParaRPr lang="ru-RU" sz="2600" b="1" dirty="0" smtClean="0"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pPr>
              <a:buClrTx/>
              <a:buSzPct val="90000"/>
              <a:buFont typeface="Wingdings" pitchFamily="2" charset="2"/>
              <a:buChar char="ü"/>
            </a:pPr>
            <a:r>
              <a:rPr lang="ru-RU" sz="2600" b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Успех в деятельности стимулирует их желание попытаться выполнить более сложную задачу. </a:t>
            </a:r>
          </a:p>
          <a:p>
            <a:endParaRPr lang="ru-RU" dirty="0"/>
          </a:p>
        </p:txBody>
      </p:sp>
      <p:pic>
        <p:nvPicPr>
          <p:cNvPr id="4098" name="Picture 2" descr="C:\Users\Kolibri\Desktop\Роль взрослого в формирвоании самооценки дошкольника\Психологические основы формирования самооценки в дошкольном и младшем школьном возрасте\pitan_doshkol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404068"/>
            <a:ext cx="4000496" cy="54539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3438" y="1285860"/>
            <a:ext cx="4500562" cy="5572140"/>
          </a:xfrm>
        </p:spPr>
        <p:txBody>
          <a:bodyPr>
            <a:noAutofit/>
          </a:bodyPr>
          <a:lstStyle/>
          <a:p>
            <a:pPr algn="ctr">
              <a:buClr>
                <a:srgbClr val="002060"/>
              </a:buClr>
            </a:pPr>
            <a:r>
              <a:rPr lang="ru-RU" sz="1850" b="1" dirty="0" smtClean="0">
                <a:latin typeface="Comic Sans MS" pitchFamily="66" charset="0"/>
              </a:rPr>
              <a:t>Главное не перехвалить ребенка, но и не забывать поощрить его, когда он этого заслуживает. </a:t>
            </a:r>
            <a:endParaRPr lang="ru-RU" sz="1850" b="1" dirty="0" smtClean="0">
              <a:latin typeface="Comic Sans MS" pitchFamily="66" charset="0"/>
            </a:endParaRPr>
          </a:p>
          <a:p>
            <a:pPr algn="ctr">
              <a:buClr>
                <a:srgbClr val="002060"/>
              </a:buClr>
            </a:pPr>
            <a:endParaRPr lang="ru-RU" sz="1850" b="1" dirty="0" smtClean="0">
              <a:latin typeface="Comic Sans MS" pitchFamily="66" charset="0"/>
            </a:endParaRPr>
          </a:p>
          <a:p>
            <a:pPr algn="ctr">
              <a:buClr>
                <a:srgbClr val="002060"/>
              </a:buClr>
            </a:pPr>
            <a:r>
              <a:rPr lang="ru-RU" sz="1850" b="1" dirty="0" smtClean="0">
                <a:latin typeface="Comic Sans MS" pitchFamily="66" charset="0"/>
              </a:rPr>
              <a:t>Поощрять в ребенке инициативу. </a:t>
            </a:r>
            <a:endParaRPr lang="ru-RU" sz="1850" b="1" dirty="0" smtClean="0">
              <a:latin typeface="Comic Sans MS" pitchFamily="66" charset="0"/>
            </a:endParaRPr>
          </a:p>
          <a:p>
            <a:pPr algn="ctr">
              <a:buClr>
                <a:srgbClr val="002060"/>
              </a:buClr>
            </a:pPr>
            <a:endParaRPr lang="ru-RU" sz="1850" b="1" dirty="0" smtClean="0">
              <a:latin typeface="Comic Sans MS" pitchFamily="66" charset="0"/>
            </a:endParaRPr>
          </a:p>
          <a:p>
            <a:pPr algn="ctr">
              <a:buClr>
                <a:srgbClr val="002060"/>
              </a:buClr>
            </a:pPr>
            <a:r>
              <a:rPr lang="ru-RU" sz="1850" b="1" dirty="0" smtClean="0">
                <a:latin typeface="Comic Sans MS" pitchFamily="66" charset="0"/>
              </a:rPr>
              <a:t>Не забывать поощрять и других в присутствии ребенка</a:t>
            </a:r>
            <a:r>
              <a:rPr lang="ru-RU" sz="1850" b="1" dirty="0" smtClean="0">
                <a:latin typeface="Comic Sans MS" pitchFamily="66" charset="0"/>
              </a:rPr>
              <a:t>.</a:t>
            </a:r>
          </a:p>
          <a:p>
            <a:pPr algn="ctr">
              <a:buClr>
                <a:srgbClr val="002060"/>
              </a:buClr>
            </a:pPr>
            <a:endParaRPr lang="ru-RU" sz="1850" b="1" dirty="0" smtClean="0">
              <a:latin typeface="Comic Sans MS" pitchFamily="66" charset="0"/>
            </a:endParaRPr>
          </a:p>
          <a:p>
            <a:pPr algn="ctr">
              <a:buClr>
                <a:srgbClr val="002060"/>
              </a:buClr>
            </a:pPr>
            <a:r>
              <a:rPr lang="ru-RU" sz="1850" b="1" dirty="0" smtClean="0">
                <a:latin typeface="Comic Sans MS" pitchFamily="66" charset="0"/>
              </a:rPr>
              <a:t>Показывать своим примером адекватность отношения к успехам и неудачам. </a:t>
            </a:r>
            <a:endParaRPr lang="ru-RU" sz="1850" b="1" dirty="0" smtClean="0">
              <a:latin typeface="Comic Sans MS" pitchFamily="66" charset="0"/>
            </a:endParaRPr>
          </a:p>
          <a:p>
            <a:pPr algn="ctr">
              <a:buClr>
                <a:srgbClr val="002060"/>
              </a:buClr>
            </a:pPr>
            <a:endParaRPr lang="ru-RU" sz="1850" b="1" dirty="0" smtClean="0">
              <a:latin typeface="Comic Sans MS" pitchFamily="66" charset="0"/>
            </a:endParaRPr>
          </a:p>
          <a:p>
            <a:pPr algn="ctr">
              <a:buClr>
                <a:srgbClr val="002060"/>
              </a:buClr>
            </a:pPr>
            <a:r>
              <a:rPr lang="ru-RU" sz="1850" b="1" dirty="0" smtClean="0">
                <a:latin typeface="Comic Sans MS" pitchFamily="66" charset="0"/>
              </a:rPr>
              <a:t>Не сравнивайте ребенка с другими детьми</a:t>
            </a:r>
            <a:r>
              <a:rPr lang="ru-RU" sz="1800" b="1" dirty="0" smtClean="0">
                <a:latin typeface="Comic Sans MS" pitchFamily="66" charset="0"/>
              </a:rPr>
              <a:t>. </a:t>
            </a:r>
            <a:endParaRPr lang="ru-RU" sz="1800" b="1" dirty="0">
              <a:latin typeface="Comic Sans MS" pitchFamily="66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152400"/>
            <a:ext cx="8186766" cy="91914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При работе с детьми необходимо всегда помнить следующие принципы: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6" name="Picture 2" descr="F:\Роль взрослого в формирвоании самооценки дошкольника\Mirror_bab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1214422"/>
            <a:ext cx="4305169" cy="53578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202</TotalTime>
  <Words>546</Words>
  <PresentationFormat>Экран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Слайд 1</vt:lpstr>
      <vt:lpstr>Слайд 2</vt:lpstr>
      <vt:lpstr>Слайд 3</vt:lpstr>
      <vt:lpstr>Слайд 4</vt:lpstr>
      <vt:lpstr>Этапы развития самооценки</vt:lpstr>
      <vt:lpstr>Слайд 6</vt:lpstr>
      <vt:lpstr>Особенности детей с заниженной самооценкой </vt:lpstr>
      <vt:lpstr>Особенности детей с адекватной самооценкой </vt:lpstr>
      <vt:lpstr>При работе с детьми необходимо всегда помнить следующие принципы: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Kolibri</dc:creator>
  <cp:lastModifiedBy>Kolibri</cp:lastModifiedBy>
  <cp:revision>30</cp:revision>
  <dcterms:created xsi:type="dcterms:W3CDTF">2012-02-11T16:13:54Z</dcterms:created>
  <dcterms:modified xsi:type="dcterms:W3CDTF">2012-02-14T14:16:30Z</dcterms:modified>
</cp:coreProperties>
</file>